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9"/>
  </p:notesMasterIdLst>
  <p:sldIdLst>
    <p:sldId id="256" r:id="rId2"/>
    <p:sldId id="326" r:id="rId3"/>
    <p:sldId id="349" r:id="rId4"/>
    <p:sldId id="352" r:id="rId5"/>
    <p:sldId id="327" r:id="rId6"/>
    <p:sldId id="350" r:id="rId7"/>
    <p:sldId id="351" r:id="rId8"/>
    <p:sldId id="4723" r:id="rId9"/>
    <p:sldId id="4724" r:id="rId10"/>
    <p:sldId id="4726" r:id="rId11"/>
    <p:sldId id="4725" r:id="rId12"/>
    <p:sldId id="364" r:id="rId13"/>
    <p:sldId id="323" r:id="rId14"/>
    <p:sldId id="4117" r:id="rId15"/>
    <p:sldId id="4720" r:id="rId16"/>
    <p:sldId id="4721" r:id="rId17"/>
    <p:sldId id="262" r:id="rId18"/>
  </p:sldIdLst>
  <p:sldSz cx="11518900" cy="6483350"/>
  <p:notesSz cx="11518900" cy="6483350"/>
  <p:defaultTextStyle>
    <a:defPPr>
      <a:defRPr kern="0"/>
    </a:defPPr>
  </p:defaultTextStyle>
  <p:extLst>
    <p:ext uri="{521415D9-36F7-43E2-AB2F-B90AF26B5E84}">
      <p14:sectionLst xmlns:p14="http://schemas.microsoft.com/office/powerpoint/2010/main">
        <p14:section name="Noklusējuma sadaļa" id="{A21ADD5F-BE60-4A4F-B9FD-31A28A28342B}">
          <p14:sldIdLst>
            <p14:sldId id="256"/>
            <p14:sldId id="326"/>
            <p14:sldId id="349"/>
            <p14:sldId id="352"/>
            <p14:sldId id="327"/>
            <p14:sldId id="350"/>
            <p14:sldId id="351"/>
            <p14:sldId id="4723"/>
            <p14:sldId id="4724"/>
            <p14:sldId id="4726"/>
            <p14:sldId id="4725"/>
            <p14:sldId id="364"/>
            <p14:sldId id="323"/>
            <p14:sldId id="4117"/>
            <p14:sldId id="4720"/>
            <p14:sldId id="4721"/>
          </p14:sldIdLst>
        </p14:section>
        <p14:section name="Nenosaukta sadaļa" id="{2C782F5E-9FDA-4E79-A0D6-F272AC68D6DF}">
          <p14:sldIdLst>
            <p14:sldId id="262"/>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ija Grīnberga" initials="AG" lastIdx="3" clrIdx="6">
    <p:extLst>
      <p:ext uri="{19B8F6BF-5375-455C-9EA6-DF929625EA0E}">
        <p15:presenceInfo xmlns:p15="http://schemas.microsoft.com/office/powerpoint/2012/main" userId="S::Aija.Grinberga@lm.gov.lv::55b039d1-f9d6-4042-bce5-1e03034a7e43" providerId="AD"/>
      </p:ext>
    </p:extLst>
  </p:cmAuthor>
  <p:cmAuthor id="1" name="Inese Ķīse" initials="IĶ" lastIdx="0" clrIdx="0">
    <p:extLst>
      <p:ext uri="{19B8F6BF-5375-455C-9EA6-DF929625EA0E}">
        <p15:presenceInfo xmlns:p15="http://schemas.microsoft.com/office/powerpoint/2012/main" userId="S-1-5-21-738795142-1242532775-405837587-5868" providerId="AD"/>
      </p:ext>
    </p:extLst>
  </p:cmAuthor>
  <p:cmAuthor id="8" name="Linda Liepa" initials="LL" lastIdx="3" clrIdx="7">
    <p:extLst>
      <p:ext uri="{19B8F6BF-5375-455C-9EA6-DF929625EA0E}">
        <p15:presenceInfo xmlns:p15="http://schemas.microsoft.com/office/powerpoint/2012/main" userId="S-1-5-21-738795142-1242532775-405837587-5908" providerId="AD"/>
      </p:ext>
    </p:extLst>
  </p:cmAuthor>
  <p:cmAuthor id="2" name="Ineta Valmane" initials="IV" lastIdx="47" clrIdx="1">
    <p:extLst>
      <p:ext uri="{19B8F6BF-5375-455C-9EA6-DF929625EA0E}">
        <p15:presenceInfo xmlns:p15="http://schemas.microsoft.com/office/powerpoint/2012/main" userId="S::Ineta.Valmane@lm.gov.lv::aa156d43-ccbc-45ab-91f4-bb06086e5c49" providerId="AD"/>
      </p:ext>
    </p:extLst>
  </p:cmAuthor>
  <p:cmAuthor id="9" name="Evija Kūla" initials="EK" lastIdx="1" clrIdx="8">
    <p:extLst>
      <p:ext uri="{19B8F6BF-5375-455C-9EA6-DF929625EA0E}">
        <p15:presenceInfo xmlns:p15="http://schemas.microsoft.com/office/powerpoint/2012/main" userId="S::Evija.Kula@lm.gov.lv::c2571e0b-2de8-4c28-811b-be078bb40639" providerId="AD"/>
      </p:ext>
    </p:extLst>
  </p:cmAuthor>
  <p:cmAuthor id="3" name="Sandra Strēle" initials="SS" lastIdx="4" clrIdx="2">
    <p:extLst>
      <p:ext uri="{19B8F6BF-5375-455C-9EA6-DF929625EA0E}">
        <p15:presenceInfo xmlns:p15="http://schemas.microsoft.com/office/powerpoint/2012/main" userId="S::Sandra.Strele@lm.gov.lv::181f4bbb-f7d7-4b79-948b-b24b3943740c" providerId="AD"/>
      </p:ext>
    </p:extLst>
  </p:cmAuthor>
  <p:cmAuthor id="4" name="Aiga Lukašenoka" initials="AL" lastIdx="4" clrIdx="3">
    <p:extLst>
      <p:ext uri="{19B8F6BF-5375-455C-9EA6-DF929625EA0E}">
        <p15:presenceInfo xmlns:p15="http://schemas.microsoft.com/office/powerpoint/2012/main" userId="S-1-5-21-738795142-1242532775-405837587-8859" providerId="AD"/>
      </p:ext>
    </p:extLst>
  </p:cmAuthor>
  <p:cmAuthor id="5" name="Ilze Štrausa" initials="IŠ" lastIdx="10" clrIdx="4">
    <p:extLst>
      <p:ext uri="{19B8F6BF-5375-455C-9EA6-DF929625EA0E}">
        <p15:presenceInfo xmlns:p15="http://schemas.microsoft.com/office/powerpoint/2012/main" userId="S-1-5-21-738795142-1242532775-405837587-5510" providerId="AD"/>
      </p:ext>
    </p:extLst>
  </p:cmAuthor>
  <p:cmAuthor id="6" name="Māra Krumpāne" initials="MK" lastIdx="2" clrIdx="5">
    <p:extLst>
      <p:ext uri="{19B8F6BF-5375-455C-9EA6-DF929625EA0E}">
        <p15:presenceInfo xmlns:p15="http://schemas.microsoft.com/office/powerpoint/2012/main" userId="S::Mara.Krumpane@lm.gov.lv::d40d90ed-3d5f-4fc3-9258-b436309710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F9900"/>
    <a:srgbClr val="2C9307"/>
    <a:srgbClr val="32A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57E62A-301E-4639-B22D-9D5B907C9525}" v="11" dt="2026-09-15T14:05:49.78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Vidējs stils 2 - izcēlum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3713" autoAdjust="0"/>
  </p:normalViewPr>
  <p:slideViewPr>
    <p:cSldViewPr>
      <p:cViewPr varScale="1">
        <p:scale>
          <a:sx n="62" d="100"/>
          <a:sy n="62" d="100"/>
        </p:scale>
        <p:origin x="216" y="52"/>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gita Rozentāle" userId="f65d8077-158e-49b1-9ff5-6b08685aac83" providerId="ADAL" clId="{F2125481-AFF5-42AA-B38D-C091C6FF04C3}"/>
    <pc:docChg chg="undo redo custSel addSld delSld modSld sldOrd modSection">
      <pc:chgData name="Sigita Rozentāle" userId="f65d8077-158e-49b1-9ff5-6b08685aac83" providerId="ADAL" clId="{F2125481-AFF5-42AA-B38D-C091C6FF04C3}" dt="2026-09-15T14:12:17.262" v="429" actId="20577"/>
      <pc:docMkLst>
        <pc:docMk/>
      </pc:docMkLst>
      <pc:sldChg chg="modSp mod">
        <pc:chgData name="Sigita Rozentāle" userId="f65d8077-158e-49b1-9ff5-6b08685aac83" providerId="ADAL" clId="{F2125481-AFF5-42AA-B38D-C091C6FF04C3}" dt="2026-09-15T12:43:43.995" v="193" actId="20577"/>
        <pc:sldMkLst>
          <pc:docMk/>
          <pc:sldMk cId="4109474931" sldId="323"/>
        </pc:sldMkLst>
        <pc:spChg chg="mod">
          <ac:chgData name="Sigita Rozentāle" userId="f65d8077-158e-49b1-9ff5-6b08685aac83" providerId="ADAL" clId="{F2125481-AFF5-42AA-B38D-C091C6FF04C3}" dt="2026-09-15T12:43:34.576" v="191" actId="948"/>
          <ac:spMkLst>
            <pc:docMk/>
            <pc:sldMk cId="4109474931" sldId="323"/>
            <ac:spMk id="15" creationId="{8CD25988-D932-4311-9EF0-04F739F8329C}"/>
          </ac:spMkLst>
        </pc:spChg>
        <pc:spChg chg="mod">
          <ac:chgData name="Sigita Rozentāle" userId="f65d8077-158e-49b1-9ff5-6b08685aac83" providerId="ADAL" clId="{F2125481-AFF5-42AA-B38D-C091C6FF04C3}" dt="2026-09-15T12:43:43.995" v="193" actId="20577"/>
          <ac:spMkLst>
            <pc:docMk/>
            <pc:sldMk cId="4109474931" sldId="323"/>
            <ac:spMk id="25" creationId="{C9F8900B-70A5-4082-9BE3-50C7D67D0BCB}"/>
          </ac:spMkLst>
        </pc:spChg>
      </pc:sldChg>
      <pc:sldChg chg="modSp mod">
        <pc:chgData name="Sigita Rozentāle" userId="f65d8077-158e-49b1-9ff5-6b08685aac83" providerId="ADAL" clId="{F2125481-AFF5-42AA-B38D-C091C6FF04C3}" dt="2026-09-15T14:09:51.501" v="419" actId="122"/>
        <pc:sldMkLst>
          <pc:docMk/>
          <pc:sldMk cId="388151350" sldId="326"/>
        </pc:sldMkLst>
        <pc:spChg chg="mod">
          <ac:chgData name="Sigita Rozentāle" userId="f65d8077-158e-49b1-9ff5-6b08685aac83" providerId="ADAL" clId="{F2125481-AFF5-42AA-B38D-C091C6FF04C3}" dt="2026-09-15T14:09:51.501" v="419" actId="122"/>
          <ac:spMkLst>
            <pc:docMk/>
            <pc:sldMk cId="388151350" sldId="326"/>
            <ac:spMk id="11" creationId="{15685684-1F0F-9EE6-8585-7051D9DAD30E}"/>
          </ac:spMkLst>
        </pc:spChg>
      </pc:sldChg>
      <pc:sldChg chg="modSp mod">
        <pc:chgData name="Sigita Rozentāle" userId="f65d8077-158e-49b1-9ff5-6b08685aac83" providerId="ADAL" clId="{F2125481-AFF5-42AA-B38D-C091C6FF04C3}" dt="2026-09-15T14:02:41.711" v="350" actId="20577"/>
        <pc:sldMkLst>
          <pc:docMk/>
          <pc:sldMk cId="2783737899" sldId="327"/>
        </pc:sldMkLst>
        <pc:spChg chg="mod">
          <ac:chgData name="Sigita Rozentāle" userId="f65d8077-158e-49b1-9ff5-6b08685aac83" providerId="ADAL" clId="{F2125481-AFF5-42AA-B38D-C091C6FF04C3}" dt="2026-09-15T14:02:19.973" v="336" actId="14100"/>
          <ac:spMkLst>
            <pc:docMk/>
            <pc:sldMk cId="2783737899" sldId="327"/>
            <ac:spMk id="11" creationId="{ACAF7007-16A7-3327-0863-2C75003E213C}"/>
          </ac:spMkLst>
        </pc:spChg>
        <pc:graphicFrameChg chg="mod modGraphic">
          <ac:chgData name="Sigita Rozentāle" userId="f65d8077-158e-49b1-9ff5-6b08685aac83" providerId="ADAL" clId="{F2125481-AFF5-42AA-B38D-C091C6FF04C3}" dt="2026-09-15T14:02:41.711" v="350" actId="20577"/>
          <ac:graphicFrameMkLst>
            <pc:docMk/>
            <pc:sldMk cId="2783737899" sldId="327"/>
            <ac:graphicFrameMk id="22" creationId="{88A22857-30A6-21B2-E552-9BBC0789735C}"/>
          </ac:graphicFrameMkLst>
        </pc:graphicFrameChg>
      </pc:sldChg>
      <pc:sldChg chg="ord">
        <pc:chgData name="Sigita Rozentāle" userId="f65d8077-158e-49b1-9ff5-6b08685aac83" providerId="ADAL" clId="{F2125481-AFF5-42AA-B38D-C091C6FF04C3}" dt="2026-09-15T14:03:01.204" v="352"/>
        <pc:sldMkLst>
          <pc:docMk/>
          <pc:sldMk cId="0" sldId="349"/>
        </pc:sldMkLst>
      </pc:sldChg>
      <pc:sldChg chg="modSp mod">
        <pc:chgData name="Sigita Rozentāle" userId="f65d8077-158e-49b1-9ff5-6b08685aac83" providerId="ADAL" clId="{F2125481-AFF5-42AA-B38D-C091C6FF04C3}" dt="2026-09-15T14:09:06.209" v="414" actId="20577"/>
        <pc:sldMkLst>
          <pc:docMk/>
          <pc:sldMk cId="1581919103" sldId="350"/>
        </pc:sldMkLst>
        <pc:spChg chg="mod">
          <ac:chgData name="Sigita Rozentāle" userId="f65d8077-158e-49b1-9ff5-6b08685aac83" providerId="ADAL" clId="{F2125481-AFF5-42AA-B38D-C091C6FF04C3}" dt="2026-09-15T14:09:06.209" v="414" actId="20577"/>
          <ac:spMkLst>
            <pc:docMk/>
            <pc:sldMk cId="1581919103" sldId="350"/>
            <ac:spMk id="11" creationId="{8F2FDF2F-0AEE-5E73-D86A-1E19C7B66185}"/>
          </ac:spMkLst>
        </pc:spChg>
        <pc:graphicFrameChg chg="mod">
          <ac:chgData name="Sigita Rozentāle" userId="f65d8077-158e-49b1-9ff5-6b08685aac83" providerId="ADAL" clId="{F2125481-AFF5-42AA-B38D-C091C6FF04C3}" dt="2026-09-15T12:44:55.214" v="196"/>
          <ac:graphicFrameMkLst>
            <pc:docMk/>
            <pc:sldMk cId="1581919103" sldId="350"/>
            <ac:graphicFrameMk id="12" creationId="{E3121D5A-A94B-E548-10C9-8C83C287BDA7}"/>
          </ac:graphicFrameMkLst>
        </pc:graphicFrameChg>
      </pc:sldChg>
      <pc:sldChg chg="modSp mod">
        <pc:chgData name="Sigita Rozentāle" userId="f65d8077-158e-49b1-9ff5-6b08685aac83" providerId="ADAL" clId="{F2125481-AFF5-42AA-B38D-C091C6FF04C3}" dt="2026-09-15T14:09:15.616" v="416" actId="20577"/>
        <pc:sldMkLst>
          <pc:docMk/>
          <pc:sldMk cId="2384032933" sldId="351"/>
        </pc:sldMkLst>
        <pc:spChg chg="mod">
          <ac:chgData name="Sigita Rozentāle" userId="f65d8077-158e-49b1-9ff5-6b08685aac83" providerId="ADAL" clId="{F2125481-AFF5-42AA-B38D-C091C6FF04C3}" dt="2026-09-15T14:09:15.616" v="416" actId="20577"/>
          <ac:spMkLst>
            <pc:docMk/>
            <pc:sldMk cId="2384032933" sldId="351"/>
            <ac:spMk id="11" creationId="{26A25F68-FDC4-017D-D956-1AC37080E51B}"/>
          </ac:spMkLst>
        </pc:spChg>
      </pc:sldChg>
      <pc:sldChg chg="del">
        <pc:chgData name="Sigita Rozentāle" userId="f65d8077-158e-49b1-9ff5-6b08685aac83" providerId="ADAL" clId="{F2125481-AFF5-42AA-B38D-C091C6FF04C3}" dt="2026-09-15T12:32:34.942" v="144" actId="2696"/>
        <pc:sldMkLst>
          <pc:docMk/>
          <pc:sldMk cId="2149346055" sldId="355"/>
        </pc:sldMkLst>
      </pc:sldChg>
      <pc:sldChg chg="modSp add mod">
        <pc:chgData name="Sigita Rozentāle" userId="f65d8077-158e-49b1-9ff5-6b08685aac83" providerId="ADAL" clId="{F2125481-AFF5-42AA-B38D-C091C6FF04C3}" dt="2026-09-15T14:12:17.262" v="429" actId="20577"/>
        <pc:sldMkLst>
          <pc:docMk/>
          <pc:sldMk cId="3790498184" sldId="364"/>
        </pc:sldMkLst>
        <pc:spChg chg="mod">
          <ac:chgData name="Sigita Rozentāle" userId="f65d8077-158e-49b1-9ff5-6b08685aac83" providerId="ADAL" clId="{F2125481-AFF5-42AA-B38D-C091C6FF04C3}" dt="2026-09-15T13:59:21.212" v="312" actId="207"/>
          <ac:spMkLst>
            <pc:docMk/>
            <pc:sldMk cId="3790498184" sldId="364"/>
            <ac:spMk id="4" creationId="{8A9FAC9C-6344-CE92-CAF9-F028A87D7C71}"/>
          </ac:spMkLst>
        </pc:spChg>
        <pc:spChg chg="mod">
          <ac:chgData name="Sigita Rozentāle" userId="f65d8077-158e-49b1-9ff5-6b08685aac83" providerId="ADAL" clId="{F2125481-AFF5-42AA-B38D-C091C6FF04C3}" dt="2026-09-15T13:59:30.061" v="313" actId="1076"/>
          <ac:spMkLst>
            <pc:docMk/>
            <pc:sldMk cId="3790498184" sldId="364"/>
            <ac:spMk id="8" creationId="{3CAF5DD0-4124-8D0E-6CD7-501CEAAA0144}"/>
          </ac:spMkLst>
        </pc:spChg>
        <pc:spChg chg="mod">
          <ac:chgData name="Sigita Rozentāle" userId="f65d8077-158e-49b1-9ff5-6b08685aac83" providerId="ADAL" clId="{F2125481-AFF5-42AA-B38D-C091C6FF04C3}" dt="2026-09-15T14:10:58.841" v="427" actId="122"/>
          <ac:spMkLst>
            <pc:docMk/>
            <pc:sldMk cId="3790498184" sldId="364"/>
            <ac:spMk id="21" creationId="{5A1A1B12-34A1-3C55-23DA-E5E228C5E8A0}"/>
          </ac:spMkLst>
        </pc:spChg>
        <pc:spChg chg="mod">
          <ac:chgData name="Sigita Rozentāle" userId="f65d8077-158e-49b1-9ff5-6b08685aac83" providerId="ADAL" clId="{F2125481-AFF5-42AA-B38D-C091C6FF04C3}" dt="2026-09-15T13:59:56.760" v="322" actId="20577"/>
          <ac:spMkLst>
            <pc:docMk/>
            <pc:sldMk cId="3790498184" sldId="364"/>
            <ac:spMk id="29" creationId="{872D855A-70F9-A9AA-2ABA-E2ACB952977E}"/>
          </ac:spMkLst>
        </pc:spChg>
        <pc:spChg chg="mod">
          <ac:chgData name="Sigita Rozentāle" userId="f65d8077-158e-49b1-9ff5-6b08685aac83" providerId="ADAL" clId="{F2125481-AFF5-42AA-B38D-C091C6FF04C3}" dt="2026-09-15T14:12:17.262" v="429" actId="20577"/>
          <ac:spMkLst>
            <pc:docMk/>
            <pc:sldMk cId="3790498184" sldId="364"/>
            <ac:spMk id="30" creationId="{33924BF2-7475-DB99-057B-8B8C2D30C29A}"/>
          </ac:spMkLst>
        </pc:spChg>
      </pc:sldChg>
      <pc:sldChg chg="modSp mod">
        <pc:chgData name="Sigita Rozentāle" userId="f65d8077-158e-49b1-9ff5-6b08685aac83" providerId="ADAL" clId="{F2125481-AFF5-42AA-B38D-C091C6FF04C3}" dt="2026-09-15T12:42:08.302" v="180" actId="14100"/>
        <pc:sldMkLst>
          <pc:docMk/>
          <pc:sldMk cId="4220888346" sldId="4117"/>
        </pc:sldMkLst>
        <pc:spChg chg="mod">
          <ac:chgData name="Sigita Rozentāle" userId="f65d8077-158e-49b1-9ff5-6b08685aac83" providerId="ADAL" clId="{F2125481-AFF5-42AA-B38D-C091C6FF04C3}" dt="2026-09-15T12:41:42.148" v="174" actId="1076"/>
          <ac:spMkLst>
            <pc:docMk/>
            <pc:sldMk cId="4220888346" sldId="4117"/>
            <ac:spMk id="465" creationId="{CFE57F28-906C-45FA-B68F-9538D46DEBB6}"/>
          </ac:spMkLst>
        </pc:spChg>
        <pc:spChg chg="mod">
          <ac:chgData name="Sigita Rozentāle" userId="f65d8077-158e-49b1-9ff5-6b08685aac83" providerId="ADAL" clId="{F2125481-AFF5-42AA-B38D-C091C6FF04C3}" dt="2026-09-15T12:42:08.302" v="180" actId="14100"/>
          <ac:spMkLst>
            <pc:docMk/>
            <pc:sldMk cId="4220888346" sldId="4117"/>
            <ac:spMk id="469" creationId="{24E02CF4-8554-4289-A840-FA41F7050B7E}"/>
          </ac:spMkLst>
        </pc:spChg>
        <pc:spChg chg="mod">
          <ac:chgData name="Sigita Rozentāle" userId="f65d8077-158e-49b1-9ff5-6b08685aac83" providerId="ADAL" clId="{F2125481-AFF5-42AA-B38D-C091C6FF04C3}" dt="2026-09-15T12:41:50.785" v="175" actId="20577"/>
          <ac:spMkLst>
            <pc:docMk/>
            <pc:sldMk cId="4220888346" sldId="4117"/>
            <ac:spMk id="473" creationId="{88EE416E-C2E0-47B2-990D-B3C2DD76B05C}"/>
          </ac:spMkLst>
        </pc:spChg>
      </pc:sldChg>
      <pc:sldChg chg="modSp mod">
        <pc:chgData name="Sigita Rozentāle" userId="f65d8077-158e-49b1-9ff5-6b08685aac83" providerId="ADAL" clId="{F2125481-AFF5-42AA-B38D-C091C6FF04C3}" dt="2026-09-15T12:41:02.104" v="160" actId="207"/>
        <pc:sldMkLst>
          <pc:docMk/>
          <pc:sldMk cId="3212184503" sldId="4720"/>
        </pc:sldMkLst>
        <pc:spChg chg="mod">
          <ac:chgData name="Sigita Rozentāle" userId="f65d8077-158e-49b1-9ff5-6b08685aac83" providerId="ADAL" clId="{F2125481-AFF5-42AA-B38D-C091C6FF04C3}" dt="2026-09-15T12:33:51.271" v="147" actId="14100"/>
          <ac:spMkLst>
            <pc:docMk/>
            <pc:sldMk cId="3212184503" sldId="4720"/>
            <ac:spMk id="2" creationId="{E14343A2-C27F-D640-9635-AF9F0D6E162B}"/>
          </ac:spMkLst>
        </pc:spChg>
        <pc:spChg chg="mod">
          <ac:chgData name="Sigita Rozentāle" userId="f65d8077-158e-49b1-9ff5-6b08685aac83" providerId="ADAL" clId="{F2125481-AFF5-42AA-B38D-C091C6FF04C3}" dt="2026-09-15T12:41:02.104" v="160" actId="207"/>
          <ac:spMkLst>
            <pc:docMk/>
            <pc:sldMk cId="3212184503" sldId="4720"/>
            <ac:spMk id="5" creationId="{CBA0832C-FB40-3FD0-806B-81D19989F5EC}"/>
          </ac:spMkLst>
        </pc:spChg>
      </pc:sldChg>
      <pc:sldChg chg="modSp mod">
        <pc:chgData name="Sigita Rozentāle" userId="f65d8077-158e-49b1-9ff5-6b08685aac83" providerId="ADAL" clId="{F2125481-AFF5-42AA-B38D-C091C6FF04C3}" dt="2026-09-15T12:40:53.024" v="158" actId="207"/>
        <pc:sldMkLst>
          <pc:docMk/>
          <pc:sldMk cId="585532070" sldId="4721"/>
        </pc:sldMkLst>
        <pc:spChg chg="mod">
          <ac:chgData name="Sigita Rozentāle" userId="f65d8077-158e-49b1-9ff5-6b08685aac83" providerId="ADAL" clId="{F2125481-AFF5-42AA-B38D-C091C6FF04C3}" dt="2026-09-15T12:34:17.124" v="151" actId="14100"/>
          <ac:spMkLst>
            <pc:docMk/>
            <pc:sldMk cId="585532070" sldId="4721"/>
            <ac:spMk id="2" creationId="{E14343A2-C27F-D640-9635-AF9F0D6E162B}"/>
          </ac:spMkLst>
        </pc:spChg>
        <pc:spChg chg="mod">
          <ac:chgData name="Sigita Rozentāle" userId="f65d8077-158e-49b1-9ff5-6b08685aac83" providerId="ADAL" clId="{F2125481-AFF5-42AA-B38D-C091C6FF04C3}" dt="2026-09-15T12:40:53.024" v="158" actId="207"/>
          <ac:spMkLst>
            <pc:docMk/>
            <pc:sldMk cId="585532070" sldId="4721"/>
            <ac:spMk id="5" creationId="{CBA0832C-FB40-3FD0-806B-81D19989F5EC}"/>
          </ac:spMkLst>
        </pc:spChg>
      </pc:sldChg>
      <pc:sldChg chg="modSp del mod">
        <pc:chgData name="Sigita Rozentāle" userId="f65d8077-158e-49b1-9ff5-6b08685aac83" providerId="ADAL" clId="{F2125481-AFF5-42AA-B38D-C091C6FF04C3}" dt="2026-09-15T12:30:26.548" v="98" actId="2696"/>
        <pc:sldMkLst>
          <pc:docMk/>
          <pc:sldMk cId="3700938333" sldId="4722"/>
        </pc:sldMkLst>
        <pc:spChg chg="mod">
          <ac:chgData name="Sigita Rozentāle" userId="f65d8077-158e-49b1-9ff5-6b08685aac83" providerId="ADAL" clId="{F2125481-AFF5-42AA-B38D-C091C6FF04C3}" dt="2026-09-15T12:24:11.343" v="3" actId="1076"/>
          <ac:spMkLst>
            <pc:docMk/>
            <pc:sldMk cId="3700938333" sldId="4722"/>
            <ac:spMk id="18" creationId="{9C550853-021D-46B4-AB72-CD31FB88D286}"/>
          </ac:spMkLst>
        </pc:spChg>
      </pc:sldChg>
      <pc:sldChg chg="modSp add del mod">
        <pc:chgData name="Sigita Rozentāle" userId="f65d8077-158e-49b1-9ff5-6b08685aac83" providerId="ADAL" clId="{F2125481-AFF5-42AA-B38D-C091C6FF04C3}" dt="2026-09-15T14:05:55.863" v="387" actId="2696"/>
        <pc:sldMkLst>
          <pc:docMk/>
          <pc:sldMk cId="4142653865" sldId="4722"/>
        </pc:sldMkLst>
        <pc:spChg chg="mod">
          <ac:chgData name="Sigita Rozentāle" userId="f65d8077-158e-49b1-9ff5-6b08685aac83" providerId="ADAL" clId="{F2125481-AFF5-42AA-B38D-C091C6FF04C3}" dt="2026-09-15T14:05:15.559" v="383" actId="14100"/>
          <ac:spMkLst>
            <pc:docMk/>
            <pc:sldMk cId="4142653865" sldId="4722"/>
            <ac:spMk id="21" creationId="{CC997D9F-2485-4AFC-2739-DCECBC9E7EB1}"/>
          </ac:spMkLst>
        </pc:spChg>
        <pc:spChg chg="mod">
          <ac:chgData name="Sigita Rozentāle" userId="f65d8077-158e-49b1-9ff5-6b08685aac83" providerId="ADAL" clId="{F2125481-AFF5-42AA-B38D-C091C6FF04C3}" dt="2026-09-15T14:00:54.777" v="325" actId="207"/>
          <ac:spMkLst>
            <pc:docMk/>
            <pc:sldMk cId="4142653865" sldId="4722"/>
            <ac:spMk id="33" creationId="{5DDE8805-768D-46E5-F117-396F84BFE4F8}"/>
          </ac:spMkLst>
        </pc:spChg>
        <pc:graphicFrameChg chg="modGraphic">
          <ac:chgData name="Sigita Rozentāle" userId="f65d8077-158e-49b1-9ff5-6b08685aac83" providerId="ADAL" clId="{F2125481-AFF5-42AA-B38D-C091C6FF04C3}" dt="2026-09-15T14:05:20.818" v="385" actId="14734"/>
          <ac:graphicFrameMkLst>
            <pc:docMk/>
            <pc:sldMk cId="4142653865" sldId="4722"/>
            <ac:graphicFrameMk id="5" creationId="{58CF4AC8-94D0-18E1-829C-9E77ECC86869}"/>
          </ac:graphicFrameMkLst>
        </pc:graphicFrameChg>
      </pc:sldChg>
      <pc:sldChg chg="addSp delSp modSp add mod">
        <pc:chgData name="Sigita Rozentāle" userId="f65d8077-158e-49b1-9ff5-6b08685aac83" providerId="ADAL" clId="{F2125481-AFF5-42AA-B38D-C091C6FF04C3}" dt="2026-09-15T14:10:22.425" v="421" actId="20577"/>
        <pc:sldMkLst>
          <pc:docMk/>
          <pc:sldMk cId="504940607" sldId="4723"/>
        </pc:sldMkLst>
        <pc:spChg chg="mod">
          <ac:chgData name="Sigita Rozentāle" userId="f65d8077-158e-49b1-9ff5-6b08685aac83" providerId="ADAL" clId="{F2125481-AFF5-42AA-B38D-C091C6FF04C3}" dt="2026-09-15T14:10:22.425" v="421" actId="20577"/>
          <ac:spMkLst>
            <pc:docMk/>
            <pc:sldMk cId="504940607" sldId="4723"/>
            <ac:spMk id="11" creationId="{4C67055E-7B85-8DEC-48E4-4FD319487F94}"/>
          </ac:spMkLst>
        </pc:spChg>
        <pc:graphicFrameChg chg="del">
          <ac:chgData name="Sigita Rozentāle" userId="f65d8077-158e-49b1-9ff5-6b08685aac83" providerId="ADAL" clId="{F2125481-AFF5-42AA-B38D-C091C6FF04C3}" dt="2026-09-15T12:24:47.631" v="49" actId="21"/>
          <ac:graphicFrameMkLst>
            <pc:docMk/>
            <pc:sldMk cId="504940607" sldId="4723"/>
            <ac:graphicFrameMk id="14" creationId="{199C0EFB-774C-52D0-4719-16995DD8CD98}"/>
          </ac:graphicFrameMkLst>
        </pc:graphicFrameChg>
        <pc:graphicFrameChg chg="add mod modGraphic">
          <ac:chgData name="Sigita Rozentāle" userId="f65d8077-158e-49b1-9ff5-6b08685aac83" providerId="ADAL" clId="{F2125481-AFF5-42AA-B38D-C091C6FF04C3}" dt="2026-09-15T12:30:11.788" v="97" actId="20577"/>
          <ac:graphicFrameMkLst>
            <pc:docMk/>
            <pc:sldMk cId="504940607" sldId="4723"/>
            <ac:graphicFrameMk id="15" creationId="{8BD56CA2-D6E4-804C-08C3-6D0537860E26}"/>
          </ac:graphicFrameMkLst>
        </pc:graphicFrameChg>
      </pc:sldChg>
      <pc:sldChg chg="addSp delSp modSp add mod">
        <pc:chgData name="Sigita Rozentāle" userId="f65d8077-158e-49b1-9ff5-6b08685aac83" providerId="ADAL" clId="{F2125481-AFF5-42AA-B38D-C091C6FF04C3}" dt="2026-09-15T14:04:09.290" v="364" actId="20577"/>
        <pc:sldMkLst>
          <pc:docMk/>
          <pc:sldMk cId="1256166627" sldId="4724"/>
        </pc:sldMkLst>
        <pc:spChg chg="mod">
          <ac:chgData name="Sigita Rozentāle" userId="f65d8077-158e-49b1-9ff5-6b08685aac83" providerId="ADAL" clId="{F2125481-AFF5-42AA-B38D-C091C6FF04C3}" dt="2026-09-15T14:04:09.290" v="364" actId="20577"/>
          <ac:spMkLst>
            <pc:docMk/>
            <pc:sldMk cId="1256166627" sldId="4724"/>
            <ac:spMk id="11" creationId="{6FAE469E-1DC0-3BA4-14A1-05180026686F}"/>
          </ac:spMkLst>
        </pc:spChg>
        <pc:graphicFrameChg chg="add mod modGraphic">
          <ac:chgData name="Sigita Rozentāle" userId="f65d8077-158e-49b1-9ff5-6b08685aac83" providerId="ADAL" clId="{F2125481-AFF5-42AA-B38D-C091C6FF04C3}" dt="2026-09-15T12:47:44.069" v="304" actId="14100"/>
          <ac:graphicFrameMkLst>
            <pc:docMk/>
            <pc:sldMk cId="1256166627" sldId="4724"/>
            <ac:graphicFrameMk id="14" creationId="{CCA80232-C688-253B-0FDC-CC410F1D42EC}"/>
          </ac:graphicFrameMkLst>
        </pc:graphicFrameChg>
        <pc:graphicFrameChg chg="del">
          <ac:chgData name="Sigita Rozentāle" userId="f65d8077-158e-49b1-9ff5-6b08685aac83" providerId="ADAL" clId="{F2125481-AFF5-42AA-B38D-C091C6FF04C3}" dt="2026-09-15T12:30:48.840" v="100" actId="21"/>
          <ac:graphicFrameMkLst>
            <pc:docMk/>
            <pc:sldMk cId="1256166627" sldId="4724"/>
            <ac:graphicFrameMk id="15" creationId="{01126C63-8AA6-3A71-D3A4-5AF85A992397}"/>
          </ac:graphicFrameMkLst>
        </pc:graphicFrameChg>
      </pc:sldChg>
      <pc:sldChg chg="modSp add mod ord">
        <pc:chgData name="Sigita Rozentāle" userId="f65d8077-158e-49b1-9ff5-6b08685aac83" providerId="ADAL" clId="{F2125481-AFF5-42AA-B38D-C091C6FF04C3}" dt="2026-09-15T14:10:53.376" v="426" actId="122"/>
        <pc:sldMkLst>
          <pc:docMk/>
          <pc:sldMk cId="2652713229" sldId="4725"/>
        </pc:sldMkLst>
        <pc:spChg chg="mod">
          <ac:chgData name="Sigita Rozentāle" userId="f65d8077-158e-49b1-9ff5-6b08685aac83" providerId="ADAL" clId="{F2125481-AFF5-42AA-B38D-C091C6FF04C3}" dt="2026-09-15T14:10:53.376" v="426" actId="122"/>
          <ac:spMkLst>
            <pc:docMk/>
            <pc:sldMk cId="2652713229" sldId="4725"/>
            <ac:spMk id="21" creationId="{958FAA71-D3C7-D023-601D-AE18F3CF3FB7}"/>
          </ac:spMkLst>
        </pc:spChg>
      </pc:sldChg>
      <pc:sldChg chg="modSp add mod">
        <pc:chgData name="Sigita Rozentāle" userId="f65d8077-158e-49b1-9ff5-6b08685aac83" providerId="ADAL" clId="{F2125481-AFF5-42AA-B38D-C091C6FF04C3}" dt="2026-09-15T14:10:38.543" v="423" actId="20577"/>
        <pc:sldMkLst>
          <pc:docMk/>
          <pc:sldMk cId="1708021061" sldId="4726"/>
        </pc:sldMkLst>
        <pc:spChg chg="mod">
          <ac:chgData name="Sigita Rozentāle" userId="f65d8077-158e-49b1-9ff5-6b08685aac83" providerId="ADAL" clId="{F2125481-AFF5-42AA-B38D-C091C6FF04C3}" dt="2026-09-15T14:10:38.543" v="423" actId="20577"/>
          <ac:spMkLst>
            <pc:docMk/>
            <pc:sldMk cId="1708021061" sldId="4726"/>
            <ac:spMk id="21" creationId="{CC997D9F-2485-4AFC-2739-DCECBC9E7EB1}"/>
          </ac:spMkLst>
        </pc:spChg>
        <pc:spChg chg="mod">
          <ac:chgData name="Sigita Rozentāle" userId="f65d8077-158e-49b1-9ff5-6b08685aac83" providerId="ADAL" clId="{F2125481-AFF5-42AA-B38D-C091C6FF04C3}" dt="2026-09-15T14:06:10.607" v="389" actId="207"/>
          <ac:spMkLst>
            <pc:docMk/>
            <pc:sldMk cId="1708021061" sldId="4726"/>
            <ac:spMk id="33" creationId="{5DDE8805-768D-46E5-F117-396F84BFE4F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iems.visiem\faili\CB\Arstniecibas_pakalpojumu_departaments\Ambulatoro_pakalpojumu_nodala\Julija%20Voropajeva\Paliat&#299;v&#257;s%20apr&#363;pes%20mobil&#257;s%20brig&#257;des\2024_2026_4m&#275;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Arial" panose="020B0604020202020204" pitchFamily="34" charset="0"/>
              </a:defRPr>
            </a:pPr>
            <a:r>
              <a:rPr lang="lv-LV">
                <a:latin typeface="+mn-lt"/>
                <a:cs typeface="Arial" panose="020B0604020202020204" pitchFamily="34" charset="0"/>
              </a:rPr>
              <a:t>Pacientu sadalījums</a:t>
            </a:r>
            <a:r>
              <a:rPr lang="lv-LV" baseline="0">
                <a:latin typeface="+mn-lt"/>
                <a:cs typeface="Arial" panose="020B0604020202020204" pitchFamily="34" charset="0"/>
              </a:rPr>
              <a:t> pa diagnožu grupām un pakalpojuma saņemšanas ilguma</a:t>
            </a:r>
            <a:endParaRPr lang="lv-LV">
              <a:latin typeface="+mn-lt"/>
              <a:cs typeface="Arial" panose="020B0604020202020204" pitchFamily="34" charset="0"/>
            </a:endParaRPr>
          </a:p>
        </c:rich>
      </c:tx>
      <c:layout>
        <c:manualLayout>
          <c:xMode val="edge"/>
          <c:yMode val="edge"/>
          <c:x val="9.4043575238691515E-3"/>
          <c:y val="5.3224392361838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Arial" panose="020B0604020202020204" pitchFamily="34" charset="0"/>
            </a:defRPr>
          </a:pPr>
          <a:endParaRPr lang="lv-LV"/>
        </a:p>
      </c:txPr>
    </c:title>
    <c:autoTitleDeleted val="0"/>
    <c:plotArea>
      <c:layout/>
      <c:barChart>
        <c:barDir val="col"/>
        <c:grouping val="clustered"/>
        <c:varyColors val="0"/>
        <c:ser>
          <c:idx val="0"/>
          <c:order val="0"/>
          <c:tx>
            <c:strRef>
              <c:f>'Dg grupas'!$F$45</c:f>
              <c:strCache>
                <c:ptCount val="1"/>
                <c:pt idx="0">
                  <c:v>Onkoloģija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'Dg grupas'!$G$44:$J$44</c:f>
              <c:strCache>
                <c:ptCount val="4"/>
                <c:pt idx="0">
                  <c:v>no 1 - 6 mēn</c:v>
                </c:pt>
                <c:pt idx="1">
                  <c:v>no 6 - 12 mēn</c:v>
                </c:pt>
                <c:pt idx="2">
                  <c:v>no 12-24 mēn</c:v>
                </c:pt>
                <c:pt idx="3">
                  <c:v>virs 24 mēn</c:v>
                </c:pt>
              </c:strCache>
            </c:strRef>
          </c:cat>
          <c:val>
            <c:numRef>
              <c:f>'Dg grupas'!$G$45:$J$45</c:f>
              <c:numCache>
                <c:formatCode>0%</c:formatCode>
                <c:ptCount val="4"/>
                <c:pt idx="0">
                  <c:v>0.82946449092162722</c:v>
                </c:pt>
                <c:pt idx="1">
                  <c:v>0.64547206165703275</c:v>
                </c:pt>
                <c:pt idx="2">
                  <c:v>0.47715736040609136</c:v>
                </c:pt>
                <c:pt idx="3">
                  <c:v>0.56666666666666665</c:v>
                </c:pt>
              </c:numCache>
            </c:numRef>
          </c:val>
          <c:extLst>
            <c:ext xmlns:c16="http://schemas.microsoft.com/office/drawing/2014/chart" uri="{C3380CC4-5D6E-409C-BE32-E72D297353CC}">
              <c16:uniqueId val="{00000000-085D-4D03-9D33-00DC5D143290}"/>
            </c:ext>
          </c:extLst>
        </c:ser>
        <c:ser>
          <c:idx val="1"/>
          <c:order val="1"/>
          <c:tx>
            <c:strRef>
              <c:f>'Dg grupas'!$F$46</c:f>
              <c:strCache>
                <c:ptCount val="1"/>
                <c:pt idx="0">
                  <c:v>Asinsrites sistēmas slimības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'Dg grupas'!$G$44:$J$44</c:f>
              <c:strCache>
                <c:ptCount val="4"/>
                <c:pt idx="0">
                  <c:v>no 1 - 6 mēn</c:v>
                </c:pt>
                <c:pt idx="1">
                  <c:v>no 6 - 12 mēn</c:v>
                </c:pt>
                <c:pt idx="2">
                  <c:v>no 12-24 mēn</c:v>
                </c:pt>
                <c:pt idx="3">
                  <c:v>virs 24 mēn</c:v>
                </c:pt>
              </c:strCache>
            </c:strRef>
          </c:cat>
          <c:val>
            <c:numRef>
              <c:f>'Dg grupas'!$G$46:$J$46</c:f>
              <c:numCache>
                <c:formatCode>0%</c:formatCode>
                <c:ptCount val="4"/>
                <c:pt idx="0">
                  <c:v>8.7795908986439894E-2</c:v>
                </c:pt>
                <c:pt idx="1">
                  <c:v>0.19460500963391136</c:v>
                </c:pt>
                <c:pt idx="2">
                  <c:v>0.3020304568527919</c:v>
                </c:pt>
                <c:pt idx="3">
                  <c:v>0.1</c:v>
                </c:pt>
              </c:numCache>
            </c:numRef>
          </c:val>
          <c:extLst>
            <c:ext xmlns:c16="http://schemas.microsoft.com/office/drawing/2014/chart" uri="{C3380CC4-5D6E-409C-BE32-E72D297353CC}">
              <c16:uniqueId val="{00000001-085D-4D03-9D33-00DC5D143290}"/>
            </c:ext>
          </c:extLst>
        </c:ser>
        <c:ser>
          <c:idx val="2"/>
          <c:order val="2"/>
          <c:tx>
            <c:strRef>
              <c:f>'Dg grupas'!$F$47</c:f>
              <c:strCache>
                <c:ptCount val="1"/>
                <c:pt idx="0">
                  <c:v>Ķīmijterapijas kurss audzēja dēļ</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'Dg grupas'!$G$44:$J$44</c:f>
              <c:strCache>
                <c:ptCount val="4"/>
                <c:pt idx="0">
                  <c:v>no 1 - 6 mēn</c:v>
                </c:pt>
                <c:pt idx="1">
                  <c:v>no 6 - 12 mēn</c:v>
                </c:pt>
                <c:pt idx="2">
                  <c:v>no 12-24 mēn</c:v>
                </c:pt>
                <c:pt idx="3">
                  <c:v>virs 24 mēn</c:v>
                </c:pt>
              </c:strCache>
            </c:strRef>
          </c:cat>
          <c:val>
            <c:numRef>
              <c:f>'Dg grupas'!$G$47:$J$47</c:f>
              <c:numCache>
                <c:formatCode>0%</c:formatCode>
                <c:ptCount val="4"/>
                <c:pt idx="0">
                  <c:v>3.3555504481728338E-2</c:v>
                </c:pt>
                <c:pt idx="1">
                  <c:v>5.0096339113680152E-2</c:v>
                </c:pt>
                <c:pt idx="2">
                  <c:v>1.015228426395939E-2</c:v>
                </c:pt>
                <c:pt idx="3">
                  <c:v>0.05</c:v>
                </c:pt>
              </c:numCache>
            </c:numRef>
          </c:val>
          <c:extLst>
            <c:ext xmlns:c16="http://schemas.microsoft.com/office/drawing/2014/chart" uri="{C3380CC4-5D6E-409C-BE32-E72D297353CC}">
              <c16:uniqueId val="{00000002-085D-4D03-9D33-00DC5D143290}"/>
            </c:ext>
          </c:extLst>
        </c:ser>
        <c:ser>
          <c:idx val="3"/>
          <c:order val="3"/>
          <c:tx>
            <c:strRef>
              <c:f>'Dg grupas'!$F$48</c:f>
              <c:strCache>
                <c:ptCount val="1"/>
                <c:pt idx="0">
                  <c:v>Nervu sistēmas slimības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'Dg grupas'!$G$44:$J$44</c:f>
              <c:strCache>
                <c:ptCount val="4"/>
                <c:pt idx="0">
                  <c:v>no 1 - 6 mēn</c:v>
                </c:pt>
                <c:pt idx="1">
                  <c:v>no 6 - 12 mēn</c:v>
                </c:pt>
                <c:pt idx="2">
                  <c:v>no 12-24 mēn</c:v>
                </c:pt>
                <c:pt idx="3">
                  <c:v>virs 24 mēn</c:v>
                </c:pt>
              </c:strCache>
            </c:strRef>
          </c:cat>
          <c:val>
            <c:numRef>
              <c:f>'Dg grupas'!$G$48:$J$48</c:f>
              <c:numCache>
                <c:formatCode>0%</c:formatCode>
                <c:ptCount val="4"/>
                <c:pt idx="0">
                  <c:v>1.9765571133072857E-2</c:v>
                </c:pt>
                <c:pt idx="1">
                  <c:v>5.7803468208092484E-2</c:v>
                </c:pt>
                <c:pt idx="2">
                  <c:v>9.8984771573604066E-2</c:v>
                </c:pt>
                <c:pt idx="3">
                  <c:v>0.2</c:v>
                </c:pt>
              </c:numCache>
            </c:numRef>
          </c:val>
          <c:extLst>
            <c:ext xmlns:c16="http://schemas.microsoft.com/office/drawing/2014/chart" uri="{C3380CC4-5D6E-409C-BE32-E72D297353CC}">
              <c16:uniqueId val="{00000003-085D-4D03-9D33-00DC5D143290}"/>
            </c:ext>
          </c:extLst>
        </c:ser>
        <c:ser>
          <c:idx val="4"/>
          <c:order val="4"/>
          <c:tx>
            <c:strRef>
              <c:f>'Dg grupas'!$F$49</c:f>
              <c:strCache>
                <c:ptCount val="1"/>
                <c:pt idx="0">
                  <c:v>Citi</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'Dg grupas'!$G$44:$J$44</c:f>
              <c:strCache>
                <c:ptCount val="4"/>
                <c:pt idx="0">
                  <c:v>no 1 - 6 mēn</c:v>
                </c:pt>
                <c:pt idx="1">
                  <c:v>no 6 - 12 mēn</c:v>
                </c:pt>
                <c:pt idx="2">
                  <c:v>no 12-24 mēn</c:v>
                </c:pt>
                <c:pt idx="3">
                  <c:v>virs 24 mēn</c:v>
                </c:pt>
              </c:strCache>
            </c:strRef>
          </c:cat>
          <c:val>
            <c:numRef>
              <c:f>'Dg grupas'!$G$49:$J$49</c:f>
              <c:numCache>
                <c:formatCode>0%</c:formatCode>
                <c:ptCount val="4"/>
                <c:pt idx="0">
                  <c:v>5.0563088945070099E-3</c:v>
                </c:pt>
                <c:pt idx="1">
                  <c:v>0.05</c:v>
                </c:pt>
                <c:pt idx="2">
                  <c:v>0.11</c:v>
                </c:pt>
                <c:pt idx="3">
                  <c:v>0.08</c:v>
                </c:pt>
              </c:numCache>
            </c:numRef>
          </c:val>
          <c:extLst>
            <c:ext xmlns:c16="http://schemas.microsoft.com/office/drawing/2014/chart" uri="{C3380CC4-5D6E-409C-BE32-E72D297353CC}">
              <c16:uniqueId val="{00000004-085D-4D03-9D33-00DC5D143290}"/>
            </c:ext>
          </c:extLst>
        </c:ser>
        <c:dLbls>
          <c:dLblPos val="outEnd"/>
          <c:showLegendKey val="0"/>
          <c:showVal val="1"/>
          <c:showCatName val="0"/>
          <c:showSerName val="0"/>
          <c:showPercent val="0"/>
          <c:showBubbleSize val="0"/>
        </c:dLbls>
        <c:gapWidth val="219"/>
        <c:overlap val="-27"/>
        <c:axId val="1229565360"/>
        <c:axId val="1229566320"/>
      </c:barChart>
      <c:catAx>
        <c:axId val="122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crossAx val="1229566320"/>
        <c:crosses val="autoZero"/>
        <c:auto val="1"/>
        <c:lblAlgn val="ctr"/>
        <c:lblOffset val="100"/>
        <c:noMultiLvlLbl val="0"/>
      </c:catAx>
      <c:valAx>
        <c:axId val="12295663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crossAx val="122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Arial" panose="020B0604020202020204" pitchFamily="34" charset="0"/>
            </a:defRPr>
          </a:pPr>
          <a:endParaRPr lang="lv-LV"/>
        </a:p>
      </c:txPr>
    </c:legend>
    <c:plotVisOnly val="1"/>
    <c:dispBlanksAs val="gap"/>
    <c:showDLblsOverMax val="0"/>
  </c:chart>
  <c:spPr>
    <a:no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FEF464-D8C4-422D-9ACE-57B47246E467}" type="doc">
      <dgm:prSet loTypeId="urn:microsoft.com/office/officeart/2005/8/layout/equation2" loCatId="relationship" qsTypeId="urn:microsoft.com/office/officeart/2005/8/quickstyle/simple2#1" qsCatId="simple" csTypeId="urn:microsoft.com/office/officeart/2005/8/colors/colorful3#1" csCatId="colorful" phldr="1"/>
      <dgm:spPr/>
      <dgm:t>
        <a:bodyPr/>
        <a:lstStyle/>
        <a:p>
          <a:endParaRPr lang="lv-LV"/>
        </a:p>
      </dgm:t>
    </dgm:pt>
    <dgm:pt modelId="{E22FD7CE-CCA8-457D-A3A9-DB0D15071C90}">
      <dgm:prSet phldrT="[Teksts]" custT="1"/>
      <dgm:spPr>
        <a:solidFill>
          <a:srgbClr val="FF9900"/>
        </a:solidFill>
      </dgm:spPr>
      <dgm:t>
        <a:bodyPr/>
        <a:lstStyle/>
        <a:p>
          <a:r>
            <a:rPr lang="lv-LV" sz="1800" dirty="0">
              <a:latin typeface="Times New Roman" panose="02020603050405020304" pitchFamily="18" charset="0"/>
              <a:ea typeface="Verdana" panose="020B0604030504040204" pitchFamily="34" charset="0"/>
              <a:cs typeface="Times New Roman" panose="02020603050405020304" pitchFamily="18" charset="0"/>
            </a:rPr>
            <a:t>Veselības aprūpe       (</a:t>
          </a:r>
          <a:r>
            <a:rPr lang="lv-LV" sz="1800" b="1" dirty="0">
              <a:latin typeface="Times New Roman" panose="02020603050405020304" pitchFamily="18" charset="0"/>
              <a:ea typeface="Verdana" panose="020B0604030504040204" pitchFamily="34" charset="0"/>
              <a:cs typeface="Times New Roman" panose="02020603050405020304" pitchFamily="18" charset="0"/>
            </a:rPr>
            <a:t>VM joma</a:t>
          </a:r>
          <a:r>
            <a:rPr lang="lv-LV" sz="1800" dirty="0">
              <a:latin typeface="Times New Roman" panose="02020603050405020304" pitchFamily="18" charset="0"/>
              <a:ea typeface="Verdana" panose="020B0604030504040204" pitchFamily="34" charset="0"/>
              <a:cs typeface="Times New Roman" panose="02020603050405020304" pitchFamily="18" charset="0"/>
            </a:rPr>
            <a:t>)</a:t>
          </a:r>
        </a:p>
      </dgm:t>
    </dgm:pt>
    <dgm:pt modelId="{0B20667B-A1EC-49FD-B8F4-06F3F81367C5}" type="parTrans" cxnId="{8E6169CD-52AA-4053-B8BA-39A9A813567D}">
      <dgm:prSet/>
      <dgm:spPr/>
      <dgm:t>
        <a:bodyPr/>
        <a:lstStyle/>
        <a:p>
          <a:endParaRPr lang="lv-LV">
            <a:latin typeface="Times New Roman" panose="02020603050405020304" pitchFamily="18" charset="0"/>
            <a:ea typeface="Verdana" panose="020B0604030504040204" pitchFamily="34" charset="0"/>
            <a:cs typeface="Times New Roman" panose="02020603050405020304" pitchFamily="18" charset="0"/>
          </a:endParaRPr>
        </a:p>
      </dgm:t>
    </dgm:pt>
    <dgm:pt modelId="{A3E8D3DD-9382-4E71-837C-FBF60687C249}" type="sibTrans" cxnId="{8E6169CD-52AA-4053-B8BA-39A9A813567D}">
      <dgm:prSet/>
      <dgm:spPr>
        <a:solidFill>
          <a:srgbClr val="7030A0"/>
        </a:solidFill>
      </dgm:spPr>
      <dgm:t>
        <a:bodyPr/>
        <a:lstStyle/>
        <a:p>
          <a:endParaRPr lang="lv-LV">
            <a:solidFill>
              <a:schemeClr val="tx1"/>
            </a:solidFill>
            <a:latin typeface="Times New Roman" panose="02020603050405020304" pitchFamily="18" charset="0"/>
            <a:ea typeface="Verdana" panose="020B0604030504040204" pitchFamily="34" charset="0"/>
            <a:cs typeface="Times New Roman" panose="02020603050405020304" pitchFamily="18" charset="0"/>
          </a:endParaRPr>
        </a:p>
      </dgm:t>
    </dgm:pt>
    <dgm:pt modelId="{CA552FEE-EEE7-4533-866C-0F43E21D114E}">
      <dgm:prSet phldrT="[Teksts]" custT="1"/>
      <dgm:spPr>
        <a:solidFill>
          <a:srgbClr val="00B050"/>
        </a:solidFill>
      </dgm:spPr>
      <dgm:t>
        <a:bodyPr/>
        <a:lstStyle/>
        <a:p>
          <a:r>
            <a:rPr lang="lv-LV" sz="1800" dirty="0" err="1">
              <a:latin typeface="Times New Roman" panose="02020603050405020304" pitchFamily="18" charset="0"/>
              <a:ea typeface="Verdana" panose="020B0604030504040204" pitchFamily="34" charset="0"/>
              <a:cs typeface="Times New Roman" panose="02020603050405020304" pitchFamily="18" charset="0"/>
            </a:rPr>
            <a:t>Sociāl</a:t>
          </a:r>
          <a:r>
            <a:rPr lang="en-US" sz="1800" dirty="0" err="1">
              <a:latin typeface="Times New Roman" panose="02020603050405020304" pitchFamily="18" charset="0"/>
              <a:ea typeface="Verdana" panose="020B0604030504040204" pitchFamily="34" charset="0"/>
              <a:cs typeface="Times New Roman" panose="02020603050405020304" pitchFamily="18" charset="0"/>
            </a:rPr>
            <a:t>ie</a:t>
          </a:r>
          <a:r>
            <a:rPr lang="en-US" sz="1800" dirty="0">
              <a:latin typeface="Times New Roman" panose="02020603050405020304" pitchFamily="18" charset="0"/>
              <a:ea typeface="Verdana" panose="020B0604030504040204" pitchFamily="34" charset="0"/>
              <a:cs typeface="Times New Roman" panose="02020603050405020304" pitchFamily="18" charset="0"/>
            </a:rPr>
            <a:t> </a:t>
          </a:r>
          <a:r>
            <a:rPr lang="en-US" sz="1800" dirty="0" err="1">
              <a:latin typeface="Times New Roman" panose="02020603050405020304" pitchFamily="18" charset="0"/>
              <a:ea typeface="Verdana" panose="020B0604030504040204" pitchFamily="34" charset="0"/>
              <a:cs typeface="Times New Roman" panose="02020603050405020304" pitchFamily="18" charset="0"/>
            </a:rPr>
            <a:t>pakalpojumi</a:t>
          </a:r>
          <a:r>
            <a:rPr lang="en-US" sz="1800" dirty="0">
              <a:latin typeface="Times New Roman" panose="02020603050405020304" pitchFamily="18" charset="0"/>
              <a:ea typeface="Verdana" panose="020B0604030504040204" pitchFamily="34" charset="0"/>
              <a:cs typeface="Times New Roman" panose="02020603050405020304" pitchFamily="18" charset="0"/>
            </a:rPr>
            <a:t> </a:t>
          </a:r>
          <a:r>
            <a:rPr lang="lv-LV" sz="1800" dirty="0">
              <a:latin typeface="Times New Roman" panose="02020603050405020304" pitchFamily="18" charset="0"/>
              <a:ea typeface="Verdana" panose="020B0604030504040204" pitchFamily="34" charset="0"/>
              <a:cs typeface="Times New Roman" panose="02020603050405020304" pitchFamily="18" charset="0"/>
            </a:rPr>
            <a:t>(</a:t>
          </a:r>
          <a:r>
            <a:rPr lang="lv-LV" sz="1800" b="1" dirty="0">
              <a:latin typeface="Times New Roman" panose="02020603050405020304" pitchFamily="18" charset="0"/>
              <a:ea typeface="Verdana" panose="020B0604030504040204" pitchFamily="34" charset="0"/>
              <a:cs typeface="Times New Roman" panose="02020603050405020304" pitchFamily="18" charset="0"/>
            </a:rPr>
            <a:t>LM joma</a:t>
          </a:r>
          <a:r>
            <a:rPr lang="lv-LV" sz="1800" dirty="0">
              <a:latin typeface="Times New Roman" panose="02020603050405020304" pitchFamily="18" charset="0"/>
              <a:ea typeface="Verdana" panose="020B0604030504040204" pitchFamily="34" charset="0"/>
              <a:cs typeface="Times New Roman" panose="02020603050405020304" pitchFamily="18" charset="0"/>
            </a:rPr>
            <a:t>)</a:t>
          </a:r>
        </a:p>
      </dgm:t>
    </dgm:pt>
    <dgm:pt modelId="{EC58D71C-6E5A-4CF3-AF59-39BAAF8B49AB}" type="parTrans" cxnId="{FD64F293-D7CE-48AD-B1B1-793618BD4BFF}">
      <dgm:prSet/>
      <dgm:spPr/>
      <dgm:t>
        <a:bodyPr/>
        <a:lstStyle/>
        <a:p>
          <a:endParaRPr lang="lv-LV">
            <a:latin typeface="Times New Roman" panose="02020603050405020304" pitchFamily="18" charset="0"/>
            <a:ea typeface="Verdana" panose="020B0604030504040204" pitchFamily="34" charset="0"/>
            <a:cs typeface="Times New Roman" panose="02020603050405020304" pitchFamily="18" charset="0"/>
          </a:endParaRPr>
        </a:p>
      </dgm:t>
    </dgm:pt>
    <dgm:pt modelId="{7C6FC978-C65D-4A24-B56E-7EFE99B4738F}" type="sibTrans" cxnId="{FD64F293-D7CE-48AD-B1B1-793618BD4BFF}">
      <dgm:prSet/>
      <dgm:spPr/>
      <dgm:t>
        <a:bodyPr/>
        <a:lstStyle/>
        <a:p>
          <a:endParaRPr lang="lv-LV">
            <a:latin typeface="Times New Roman" panose="02020603050405020304" pitchFamily="18" charset="0"/>
            <a:ea typeface="Verdana" panose="020B0604030504040204" pitchFamily="34" charset="0"/>
            <a:cs typeface="Times New Roman" panose="02020603050405020304" pitchFamily="18" charset="0"/>
          </a:endParaRPr>
        </a:p>
      </dgm:t>
    </dgm:pt>
    <dgm:pt modelId="{4252FB14-AEB5-43C4-B10D-090EDD88D94E}">
      <dgm:prSet phldrT="[Teksts]" custT="1"/>
      <dgm:spPr>
        <a:solidFill>
          <a:srgbClr val="7030A0"/>
        </a:solidFill>
      </dgm:spPr>
      <dgm:t>
        <a:bodyPr/>
        <a:lstStyle/>
        <a:p>
          <a:r>
            <a:rPr lang="lv-LV" sz="2000" b="1" dirty="0">
              <a:latin typeface="Times New Roman" panose="02020603050405020304" pitchFamily="18" charset="0"/>
              <a:ea typeface="Verdana" panose="020B0604030504040204" pitchFamily="34" charset="0"/>
              <a:cs typeface="Times New Roman" panose="02020603050405020304" pitchFamily="18" charset="0"/>
            </a:rPr>
            <a:t>Integrēts, uz pacientu orientēts </a:t>
          </a:r>
          <a:r>
            <a:rPr lang="lv-LV" sz="2000" dirty="0">
              <a:latin typeface="Times New Roman" panose="02020603050405020304" pitchFamily="18" charset="0"/>
              <a:ea typeface="Verdana" panose="020B0604030504040204" pitchFamily="34" charset="0"/>
              <a:cs typeface="Times New Roman" panose="02020603050405020304" pitchFamily="18" charset="0"/>
            </a:rPr>
            <a:t>valsts apmaksāts </a:t>
          </a:r>
          <a:r>
            <a:rPr lang="lv-LV" sz="2000" b="1" dirty="0">
              <a:latin typeface="Times New Roman" panose="02020603050405020304" pitchFamily="18" charset="0"/>
              <a:ea typeface="Verdana" panose="020B0604030504040204" pitchFamily="34" charset="0"/>
              <a:cs typeface="Times New Roman" panose="02020603050405020304" pitchFamily="18" charset="0"/>
            </a:rPr>
            <a:t>pakalpojums</a:t>
          </a:r>
          <a:endParaRPr lang="lv-LV" sz="2000" dirty="0">
            <a:latin typeface="Times New Roman" panose="02020603050405020304" pitchFamily="18" charset="0"/>
            <a:ea typeface="Verdana" panose="020B0604030504040204" pitchFamily="34" charset="0"/>
            <a:cs typeface="Times New Roman" panose="02020603050405020304" pitchFamily="18" charset="0"/>
          </a:endParaRPr>
        </a:p>
      </dgm:t>
    </dgm:pt>
    <dgm:pt modelId="{A1AF8809-2D89-445D-89F0-6864BC2EC8D1}" type="parTrans" cxnId="{D51DE562-2756-4EEF-9C21-D20AB8383B81}">
      <dgm:prSet/>
      <dgm:spPr/>
      <dgm:t>
        <a:bodyPr/>
        <a:lstStyle/>
        <a:p>
          <a:endParaRPr lang="lv-LV">
            <a:latin typeface="Times New Roman" panose="02020603050405020304" pitchFamily="18" charset="0"/>
            <a:ea typeface="Verdana" panose="020B0604030504040204" pitchFamily="34" charset="0"/>
            <a:cs typeface="Times New Roman" panose="02020603050405020304" pitchFamily="18" charset="0"/>
          </a:endParaRPr>
        </a:p>
      </dgm:t>
    </dgm:pt>
    <dgm:pt modelId="{8E0AA60E-88CA-4D22-9756-2FA6A65CF39F}" type="sibTrans" cxnId="{D51DE562-2756-4EEF-9C21-D20AB8383B81}">
      <dgm:prSet/>
      <dgm:spPr/>
      <dgm:t>
        <a:bodyPr/>
        <a:lstStyle/>
        <a:p>
          <a:endParaRPr lang="lv-LV">
            <a:latin typeface="Times New Roman" panose="02020603050405020304" pitchFamily="18" charset="0"/>
            <a:ea typeface="Verdana" panose="020B0604030504040204" pitchFamily="34" charset="0"/>
            <a:cs typeface="Times New Roman" panose="02020603050405020304" pitchFamily="18" charset="0"/>
          </a:endParaRPr>
        </a:p>
      </dgm:t>
    </dgm:pt>
    <dgm:pt modelId="{5A26C497-8196-409D-B7BE-3C15AD61C7D4}" type="pres">
      <dgm:prSet presAssocID="{12FEF464-D8C4-422D-9ACE-57B47246E467}" presName="Name0" presStyleCnt="0">
        <dgm:presLayoutVars>
          <dgm:dir/>
          <dgm:resizeHandles val="exact"/>
        </dgm:presLayoutVars>
      </dgm:prSet>
      <dgm:spPr/>
    </dgm:pt>
    <dgm:pt modelId="{27270EC2-1390-450E-AC73-8D2130A445A9}" type="pres">
      <dgm:prSet presAssocID="{12FEF464-D8C4-422D-9ACE-57B47246E467}" presName="vNodes" presStyleCnt="0"/>
      <dgm:spPr/>
    </dgm:pt>
    <dgm:pt modelId="{16FDB09F-71BC-4E25-8B35-06FB426AE0CC}" type="pres">
      <dgm:prSet presAssocID="{E22FD7CE-CCA8-457D-A3A9-DB0D15071C90}" presName="node" presStyleLbl="node1" presStyleIdx="0" presStyleCnt="3" custScaleX="150453" custScaleY="113210">
        <dgm:presLayoutVars>
          <dgm:bulletEnabled val="1"/>
        </dgm:presLayoutVars>
      </dgm:prSet>
      <dgm:spPr/>
    </dgm:pt>
    <dgm:pt modelId="{62332A63-39A0-41FC-8A2E-ABC975E1AE00}" type="pres">
      <dgm:prSet presAssocID="{A3E8D3DD-9382-4E71-837C-FBF60687C249}" presName="spacerT" presStyleCnt="0"/>
      <dgm:spPr/>
    </dgm:pt>
    <dgm:pt modelId="{A1D56465-57D5-4D22-8C6B-650E3613273F}" type="pres">
      <dgm:prSet presAssocID="{A3E8D3DD-9382-4E71-837C-FBF60687C249}" presName="sibTrans" presStyleLbl="sibTrans2D1" presStyleIdx="0" presStyleCnt="2"/>
      <dgm:spPr/>
    </dgm:pt>
    <dgm:pt modelId="{09E2D732-1B28-48D6-8519-8F9D634664AB}" type="pres">
      <dgm:prSet presAssocID="{A3E8D3DD-9382-4E71-837C-FBF60687C249}" presName="spacerB" presStyleCnt="0"/>
      <dgm:spPr/>
    </dgm:pt>
    <dgm:pt modelId="{73026833-F9B2-4995-A44A-C42C4A619F99}" type="pres">
      <dgm:prSet presAssocID="{CA552FEE-EEE7-4533-866C-0F43E21D114E}" presName="node" presStyleLbl="node1" presStyleIdx="1" presStyleCnt="3" custScaleX="148249" custScaleY="128630">
        <dgm:presLayoutVars>
          <dgm:bulletEnabled val="1"/>
        </dgm:presLayoutVars>
      </dgm:prSet>
      <dgm:spPr/>
    </dgm:pt>
    <dgm:pt modelId="{3EA7934F-816B-4EF4-91D1-D1FB134D6B9D}" type="pres">
      <dgm:prSet presAssocID="{12FEF464-D8C4-422D-9ACE-57B47246E467}" presName="sibTransLast" presStyleLbl="sibTrans2D1" presStyleIdx="1" presStyleCnt="2"/>
      <dgm:spPr/>
    </dgm:pt>
    <dgm:pt modelId="{47DD51CC-5DC6-4252-AC8E-430F812A8C08}" type="pres">
      <dgm:prSet presAssocID="{12FEF464-D8C4-422D-9ACE-57B47246E467}" presName="connectorText" presStyleLbl="sibTrans2D1" presStyleIdx="1" presStyleCnt="2"/>
      <dgm:spPr/>
    </dgm:pt>
    <dgm:pt modelId="{7FF3F487-E676-4EFD-AAA9-317B2228751B}" type="pres">
      <dgm:prSet presAssocID="{12FEF464-D8C4-422D-9ACE-57B47246E467}" presName="lastNode" presStyleLbl="node1" presStyleIdx="2" presStyleCnt="3" custScaleX="125517" custScaleY="115381" custLinFactNeighborX="-854" custLinFactNeighborY="94">
        <dgm:presLayoutVars>
          <dgm:bulletEnabled val="1"/>
        </dgm:presLayoutVars>
      </dgm:prSet>
      <dgm:spPr/>
    </dgm:pt>
  </dgm:ptLst>
  <dgm:cxnLst>
    <dgm:cxn modelId="{C4873D0A-6574-47E3-967E-9D6F438F6EB8}" type="presOf" srcId="{CA552FEE-EEE7-4533-866C-0F43E21D114E}" destId="{73026833-F9B2-4995-A44A-C42C4A619F99}" srcOrd="0" destOrd="0" presId="urn:microsoft.com/office/officeart/2005/8/layout/equation2"/>
    <dgm:cxn modelId="{AB6B962B-A199-422F-B8B5-D52C8D93B384}" type="presOf" srcId="{4252FB14-AEB5-43C4-B10D-090EDD88D94E}" destId="{7FF3F487-E676-4EFD-AAA9-317B2228751B}" srcOrd="0" destOrd="0" presId="urn:microsoft.com/office/officeart/2005/8/layout/equation2"/>
    <dgm:cxn modelId="{D51DE562-2756-4EEF-9C21-D20AB8383B81}" srcId="{12FEF464-D8C4-422D-9ACE-57B47246E467}" destId="{4252FB14-AEB5-43C4-B10D-090EDD88D94E}" srcOrd="2" destOrd="0" parTransId="{A1AF8809-2D89-445D-89F0-6864BC2EC8D1}" sibTransId="{8E0AA60E-88CA-4D22-9756-2FA6A65CF39F}"/>
    <dgm:cxn modelId="{6603BD64-D727-421F-BA05-FDD33E99E25B}" type="presOf" srcId="{12FEF464-D8C4-422D-9ACE-57B47246E467}" destId="{5A26C497-8196-409D-B7BE-3C15AD61C7D4}" srcOrd="0" destOrd="0" presId="urn:microsoft.com/office/officeart/2005/8/layout/equation2"/>
    <dgm:cxn modelId="{DE979066-D89A-4EDC-9451-02498302C4B3}" type="presOf" srcId="{E22FD7CE-CCA8-457D-A3A9-DB0D15071C90}" destId="{16FDB09F-71BC-4E25-8B35-06FB426AE0CC}" srcOrd="0" destOrd="0" presId="urn:microsoft.com/office/officeart/2005/8/layout/equation2"/>
    <dgm:cxn modelId="{FD64F293-D7CE-48AD-B1B1-793618BD4BFF}" srcId="{12FEF464-D8C4-422D-9ACE-57B47246E467}" destId="{CA552FEE-EEE7-4533-866C-0F43E21D114E}" srcOrd="1" destOrd="0" parTransId="{EC58D71C-6E5A-4CF3-AF59-39BAAF8B49AB}" sibTransId="{7C6FC978-C65D-4A24-B56E-7EFE99B4738F}"/>
    <dgm:cxn modelId="{372823B3-4B37-4BD0-899B-DB483F065D26}" type="presOf" srcId="{7C6FC978-C65D-4A24-B56E-7EFE99B4738F}" destId="{47DD51CC-5DC6-4252-AC8E-430F812A8C08}" srcOrd="1" destOrd="0" presId="urn:microsoft.com/office/officeart/2005/8/layout/equation2"/>
    <dgm:cxn modelId="{8E6169CD-52AA-4053-B8BA-39A9A813567D}" srcId="{12FEF464-D8C4-422D-9ACE-57B47246E467}" destId="{E22FD7CE-CCA8-457D-A3A9-DB0D15071C90}" srcOrd="0" destOrd="0" parTransId="{0B20667B-A1EC-49FD-B8F4-06F3F81367C5}" sibTransId="{A3E8D3DD-9382-4E71-837C-FBF60687C249}"/>
    <dgm:cxn modelId="{B9925DDD-2D2E-4DD8-92F4-6C036FD79451}" type="presOf" srcId="{7C6FC978-C65D-4A24-B56E-7EFE99B4738F}" destId="{3EA7934F-816B-4EF4-91D1-D1FB134D6B9D}" srcOrd="0" destOrd="0" presId="urn:microsoft.com/office/officeart/2005/8/layout/equation2"/>
    <dgm:cxn modelId="{BA0B25F4-BBD8-49EF-86C4-90EF59123299}" type="presOf" srcId="{A3E8D3DD-9382-4E71-837C-FBF60687C249}" destId="{A1D56465-57D5-4D22-8C6B-650E3613273F}" srcOrd="0" destOrd="0" presId="urn:microsoft.com/office/officeart/2005/8/layout/equation2"/>
    <dgm:cxn modelId="{1135079C-086C-483D-97D1-C70908750720}" type="presParOf" srcId="{5A26C497-8196-409D-B7BE-3C15AD61C7D4}" destId="{27270EC2-1390-450E-AC73-8D2130A445A9}" srcOrd="0" destOrd="0" presId="urn:microsoft.com/office/officeart/2005/8/layout/equation2"/>
    <dgm:cxn modelId="{265B0B5C-6EBF-4D97-BD20-A25EABF619C1}" type="presParOf" srcId="{27270EC2-1390-450E-AC73-8D2130A445A9}" destId="{16FDB09F-71BC-4E25-8B35-06FB426AE0CC}" srcOrd="0" destOrd="0" presId="urn:microsoft.com/office/officeart/2005/8/layout/equation2"/>
    <dgm:cxn modelId="{045D15D4-F704-415B-B176-79C2C6C509C2}" type="presParOf" srcId="{27270EC2-1390-450E-AC73-8D2130A445A9}" destId="{62332A63-39A0-41FC-8A2E-ABC975E1AE00}" srcOrd="1" destOrd="0" presId="urn:microsoft.com/office/officeart/2005/8/layout/equation2"/>
    <dgm:cxn modelId="{B3BB21A8-5D6E-4695-A8CE-E67B0D95535E}" type="presParOf" srcId="{27270EC2-1390-450E-AC73-8D2130A445A9}" destId="{A1D56465-57D5-4D22-8C6B-650E3613273F}" srcOrd="2" destOrd="0" presId="urn:microsoft.com/office/officeart/2005/8/layout/equation2"/>
    <dgm:cxn modelId="{AAF96CB7-1C78-4A87-9007-52CAD41D79E7}" type="presParOf" srcId="{27270EC2-1390-450E-AC73-8D2130A445A9}" destId="{09E2D732-1B28-48D6-8519-8F9D634664AB}" srcOrd="3" destOrd="0" presId="urn:microsoft.com/office/officeart/2005/8/layout/equation2"/>
    <dgm:cxn modelId="{5228D063-5D24-44FF-8008-0B656542C86D}" type="presParOf" srcId="{27270EC2-1390-450E-AC73-8D2130A445A9}" destId="{73026833-F9B2-4995-A44A-C42C4A619F99}" srcOrd="4" destOrd="0" presId="urn:microsoft.com/office/officeart/2005/8/layout/equation2"/>
    <dgm:cxn modelId="{2F337E58-D1A0-4F95-960D-3FD693334445}" type="presParOf" srcId="{5A26C497-8196-409D-B7BE-3C15AD61C7D4}" destId="{3EA7934F-816B-4EF4-91D1-D1FB134D6B9D}" srcOrd="1" destOrd="0" presId="urn:microsoft.com/office/officeart/2005/8/layout/equation2"/>
    <dgm:cxn modelId="{C59757EA-73A6-43E5-9720-6A4E24F6DC9C}" type="presParOf" srcId="{3EA7934F-816B-4EF4-91D1-D1FB134D6B9D}" destId="{47DD51CC-5DC6-4252-AC8E-430F812A8C08}" srcOrd="0" destOrd="0" presId="urn:microsoft.com/office/officeart/2005/8/layout/equation2"/>
    <dgm:cxn modelId="{1BDC43CB-5C58-4260-AD26-93B4E9AC67B4}" type="presParOf" srcId="{5A26C497-8196-409D-B7BE-3C15AD61C7D4}" destId="{7FF3F487-E676-4EFD-AAA9-317B2228751B}"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C0CC3E-7237-4D4D-9866-09EF4D78A14E}" type="doc">
      <dgm:prSet loTypeId="urn:microsoft.com/office/officeart/2005/8/layout/default" loCatId="list" qsTypeId="urn:microsoft.com/office/officeart/2005/8/quickstyle/simple1#2" qsCatId="simple" csTypeId="urn:microsoft.com/office/officeart/2005/8/colors/colorful5#1" csCatId="colorful" phldr="1"/>
      <dgm:spPr/>
      <dgm:t>
        <a:bodyPr/>
        <a:lstStyle/>
        <a:p>
          <a:endParaRPr lang="lv-LV"/>
        </a:p>
      </dgm:t>
    </dgm:pt>
    <dgm:pt modelId="{13974D36-B0FC-4BBD-A6BF-FFF77BBD11D9}">
      <dgm:prSet phldrT="[Teksts]"/>
      <dgm:spPr>
        <a:solidFill>
          <a:srgbClr val="FF9933"/>
        </a:solidFill>
      </dgm:spPr>
      <dgm:t>
        <a:bodyPr/>
        <a:lstStyle/>
        <a:p>
          <a:r>
            <a:rPr lang="lv-LV" b="0" i="0" dirty="0">
              <a:latin typeface="Arial" panose="020B0604020202020204" pitchFamily="34" charset="0"/>
              <a:cs typeface="Arial" panose="020B0604020202020204" pitchFamily="34" charset="0"/>
            </a:rPr>
            <a:t>Pakalpojumu var saņemt </a:t>
          </a:r>
          <a:r>
            <a:rPr lang="lv-LV" b="1" i="0" u="sng" dirty="0">
              <a:latin typeface="Arial" panose="020B0604020202020204" pitchFamily="34" charset="0"/>
              <a:cs typeface="Arial" panose="020B0604020202020204" pitchFamily="34" charset="0"/>
            </a:rPr>
            <a:t>pilngadīga persona</a:t>
          </a:r>
          <a:r>
            <a:rPr lang="lv-LV" b="0" i="0" dirty="0">
              <a:latin typeface="Arial" panose="020B0604020202020204" pitchFamily="34" charset="0"/>
              <a:cs typeface="Arial" panose="020B0604020202020204" pitchFamily="34" charset="0"/>
            </a:rPr>
            <a:t>, kurai ir IV vai V līmeņa stacionārās ārstniecības iestādes </a:t>
          </a:r>
          <a:r>
            <a:rPr lang="lv-LV" b="1" i="0" u="sng" dirty="0">
              <a:latin typeface="Arial" panose="020B0604020202020204" pitchFamily="34" charset="0"/>
              <a:cs typeface="Arial" panose="020B0604020202020204" pitchFamily="34" charset="0"/>
            </a:rPr>
            <a:t>ārstu konsīlija lēmums </a:t>
          </a:r>
          <a:r>
            <a:rPr lang="lv-LV" b="0" i="0" dirty="0">
              <a:latin typeface="Arial" panose="020B0604020202020204" pitchFamily="34" charset="0"/>
              <a:cs typeface="Arial" panose="020B0604020202020204" pitchFamily="34" charset="0"/>
            </a:rPr>
            <a:t>par nozīmētu paliatīvo aprūpi dzīvesvietā un norādi par </a:t>
          </a:r>
          <a:r>
            <a:rPr lang="lv-LV" b="1" i="0" u="sng" dirty="0">
              <a:latin typeface="Arial" panose="020B0604020202020204" pitchFamily="34" charset="0"/>
              <a:cs typeface="Arial" panose="020B0604020202020204" pitchFamily="34" charset="0"/>
            </a:rPr>
            <a:t>prognozētu dzīvildzi līdz sešiem mēnešiem</a:t>
          </a:r>
          <a:endParaRPr lang="lv-LV" b="1" u="sng" dirty="0">
            <a:latin typeface="Arial" panose="020B0604020202020204" pitchFamily="34" charset="0"/>
            <a:cs typeface="Arial" panose="020B0604020202020204" pitchFamily="34" charset="0"/>
          </a:endParaRPr>
        </a:p>
      </dgm:t>
    </dgm:pt>
    <dgm:pt modelId="{9B917BD8-283A-4597-9626-FC7D631EC22E}" type="parTrans" cxnId="{65E3FB1B-2989-48D4-B3DD-B12C0CB103CE}">
      <dgm:prSet/>
      <dgm:spPr/>
      <dgm:t>
        <a:bodyPr/>
        <a:lstStyle/>
        <a:p>
          <a:endParaRPr lang="lv-LV">
            <a:latin typeface="Times New Roman" panose="02020603050405020304" pitchFamily="18" charset="0"/>
            <a:cs typeface="Times New Roman" panose="02020603050405020304" pitchFamily="18" charset="0"/>
          </a:endParaRPr>
        </a:p>
      </dgm:t>
    </dgm:pt>
    <dgm:pt modelId="{915F524E-5F59-4716-8790-394FE72701D9}" type="sibTrans" cxnId="{65E3FB1B-2989-48D4-B3DD-B12C0CB103CE}">
      <dgm:prSet/>
      <dgm:spPr/>
      <dgm:t>
        <a:bodyPr/>
        <a:lstStyle/>
        <a:p>
          <a:endParaRPr lang="lv-LV">
            <a:latin typeface="Times New Roman" panose="02020603050405020304" pitchFamily="18" charset="0"/>
            <a:cs typeface="Times New Roman" panose="02020603050405020304" pitchFamily="18" charset="0"/>
          </a:endParaRPr>
        </a:p>
      </dgm:t>
    </dgm:pt>
    <dgm:pt modelId="{624E6FE4-AF51-4030-8D58-143B72FD52A2}">
      <dgm:prSet phldrT="[Teksts]"/>
      <dgm:spPr>
        <a:solidFill>
          <a:srgbClr val="00B050"/>
        </a:solidFill>
      </dgm:spPr>
      <dgm:t>
        <a:bodyPr/>
        <a:lstStyle/>
        <a:p>
          <a:r>
            <a:rPr lang="lv-LV" dirty="0">
              <a:latin typeface="Arial" panose="020B0604020202020204" pitchFamily="34" charset="0"/>
              <a:cs typeface="Arial" panose="020B0604020202020204" pitchFamily="34" charset="0"/>
            </a:rPr>
            <a:t>Šo personu tuvinieki var saņemt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konsultācijas</a:t>
          </a:r>
          <a:r>
            <a:rPr lang="en-US" dirty="0">
              <a:latin typeface="Arial" panose="020B0604020202020204" pitchFamily="34" charset="0"/>
              <a:cs typeface="Arial" panose="020B0604020202020204" pitchFamily="34" charset="0"/>
            </a:rPr>
            <a:t> par </a:t>
          </a:r>
          <a:r>
            <a:rPr lang="en-US" dirty="0" err="1">
              <a:latin typeface="Arial" panose="020B0604020202020204" pitchFamily="34" charset="0"/>
              <a:cs typeface="Arial" panose="020B0604020202020204" pitchFamily="34" charset="0"/>
            </a:rPr>
            <a:t>aprūpi</a:t>
          </a:r>
          <a:r>
            <a:rPr lang="en-US" dirty="0">
              <a:latin typeface="Arial" panose="020B0604020202020204" pitchFamily="34" charset="0"/>
              <a:cs typeface="Arial" panose="020B0604020202020204" pitchFamily="34" charset="0"/>
            </a:rPr>
            <a:t>, </a:t>
          </a:r>
          <a:r>
            <a:rPr lang="lv-LV" dirty="0">
              <a:latin typeface="Arial" panose="020B0604020202020204" pitchFamily="34" charset="0"/>
              <a:cs typeface="Arial" panose="020B0604020202020204" pitchFamily="34" charset="0"/>
            </a:rPr>
            <a:t>tehnisko palīglīdzekļu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lietošanu</a:t>
          </a:r>
          <a:r>
            <a:rPr lang="lv-LV"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un </a:t>
          </a:r>
          <a:r>
            <a:rPr lang="lv-LV" dirty="0" err="1">
              <a:latin typeface="Arial" panose="020B0604020202020204" pitchFamily="34" charset="0"/>
              <a:cs typeface="Arial" panose="020B0604020202020204" pitchFamily="34" charset="0"/>
            </a:rPr>
            <a:t>psihosociālo</a:t>
          </a:r>
          <a:r>
            <a:rPr lang="lv-LV"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atbalstu</a:t>
          </a:r>
          <a:r>
            <a:rPr lang="lv-LV"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t.sk. </a:t>
          </a:r>
          <a:r>
            <a:rPr lang="en-US" dirty="0" err="1">
              <a:latin typeface="Arial" panose="020B0604020202020204" pitchFamily="34" charset="0"/>
              <a:cs typeface="Arial" panose="020B0604020202020204" pitchFamily="34" charset="0"/>
            </a:rPr>
            <a:t>sērošanas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posmā</a:t>
          </a:r>
          <a:endParaRPr lang="lv-LV" dirty="0">
            <a:latin typeface="Arial" panose="020B0604020202020204" pitchFamily="34" charset="0"/>
            <a:cs typeface="Arial" panose="020B0604020202020204" pitchFamily="34" charset="0"/>
          </a:endParaRPr>
        </a:p>
      </dgm:t>
    </dgm:pt>
    <dgm:pt modelId="{D775EBFD-8C90-4EBD-8E0C-81C3EB7495E0}" type="parTrans" cxnId="{7456A65E-6468-40E5-BB6C-7C71AB48B37D}">
      <dgm:prSet/>
      <dgm:spPr/>
      <dgm:t>
        <a:bodyPr/>
        <a:lstStyle/>
        <a:p>
          <a:endParaRPr lang="lv-LV">
            <a:latin typeface="Times New Roman" panose="02020603050405020304" pitchFamily="18" charset="0"/>
            <a:cs typeface="Times New Roman" panose="02020603050405020304" pitchFamily="18" charset="0"/>
          </a:endParaRPr>
        </a:p>
      </dgm:t>
    </dgm:pt>
    <dgm:pt modelId="{CE5D4351-A35A-47C7-B631-93182F660E8E}" type="sibTrans" cxnId="{7456A65E-6468-40E5-BB6C-7C71AB48B37D}">
      <dgm:prSet/>
      <dgm:spPr/>
      <dgm:t>
        <a:bodyPr/>
        <a:lstStyle/>
        <a:p>
          <a:endParaRPr lang="lv-LV">
            <a:latin typeface="Times New Roman" panose="02020603050405020304" pitchFamily="18" charset="0"/>
            <a:cs typeface="Times New Roman" panose="02020603050405020304" pitchFamily="18" charset="0"/>
          </a:endParaRPr>
        </a:p>
      </dgm:t>
    </dgm:pt>
    <dgm:pt modelId="{7AC66582-A1C4-4857-9125-14CEC7429029}" type="pres">
      <dgm:prSet presAssocID="{52C0CC3E-7237-4D4D-9866-09EF4D78A14E}" presName="diagram" presStyleCnt="0">
        <dgm:presLayoutVars>
          <dgm:dir/>
          <dgm:resizeHandles val="exact"/>
        </dgm:presLayoutVars>
      </dgm:prSet>
      <dgm:spPr/>
    </dgm:pt>
    <dgm:pt modelId="{2DF9531B-4120-46B2-8AA6-9EAB44534CE1}" type="pres">
      <dgm:prSet presAssocID="{13974D36-B0FC-4BBD-A6BF-FFF77BBD11D9}" presName="node" presStyleLbl="node1" presStyleIdx="0" presStyleCnt="2" custScaleX="117201">
        <dgm:presLayoutVars>
          <dgm:bulletEnabled val="1"/>
        </dgm:presLayoutVars>
      </dgm:prSet>
      <dgm:spPr/>
    </dgm:pt>
    <dgm:pt modelId="{91A19F81-6A47-4E86-82D5-DF2991629FB2}" type="pres">
      <dgm:prSet presAssocID="{915F524E-5F59-4716-8790-394FE72701D9}" presName="sibTrans" presStyleCnt="0"/>
      <dgm:spPr/>
    </dgm:pt>
    <dgm:pt modelId="{FF4F5C81-7C97-4732-A73C-8441F43EB229}" type="pres">
      <dgm:prSet presAssocID="{624E6FE4-AF51-4030-8D58-143B72FD52A2}" presName="node" presStyleLbl="node1" presStyleIdx="1" presStyleCnt="2" custScaleX="115491">
        <dgm:presLayoutVars>
          <dgm:bulletEnabled val="1"/>
        </dgm:presLayoutVars>
      </dgm:prSet>
      <dgm:spPr/>
    </dgm:pt>
  </dgm:ptLst>
  <dgm:cxnLst>
    <dgm:cxn modelId="{65E3FB1B-2989-48D4-B3DD-B12C0CB103CE}" srcId="{52C0CC3E-7237-4D4D-9866-09EF4D78A14E}" destId="{13974D36-B0FC-4BBD-A6BF-FFF77BBD11D9}" srcOrd="0" destOrd="0" parTransId="{9B917BD8-283A-4597-9626-FC7D631EC22E}" sibTransId="{915F524E-5F59-4716-8790-394FE72701D9}"/>
    <dgm:cxn modelId="{7456A65E-6468-40E5-BB6C-7C71AB48B37D}" srcId="{52C0CC3E-7237-4D4D-9866-09EF4D78A14E}" destId="{624E6FE4-AF51-4030-8D58-143B72FD52A2}" srcOrd="1" destOrd="0" parTransId="{D775EBFD-8C90-4EBD-8E0C-81C3EB7495E0}" sibTransId="{CE5D4351-A35A-47C7-B631-93182F660E8E}"/>
    <dgm:cxn modelId="{AB08866A-5F7E-494F-B48D-8064C8ADD5D4}" type="presOf" srcId="{13974D36-B0FC-4BBD-A6BF-FFF77BBD11D9}" destId="{2DF9531B-4120-46B2-8AA6-9EAB44534CE1}" srcOrd="0" destOrd="0" presId="urn:microsoft.com/office/officeart/2005/8/layout/default"/>
    <dgm:cxn modelId="{77560D7C-7A91-4104-BB25-68A32CF90114}" type="presOf" srcId="{52C0CC3E-7237-4D4D-9866-09EF4D78A14E}" destId="{7AC66582-A1C4-4857-9125-14CEC7429029}" srcOrd="0" destOrd="0" presId="urn:microsoft.com/office/officeart/2005/8/layout/default"/>
    <dgm:cxn modelId="{E645EA97-D6AE-47B9-BFB9-89D438FCD828}" type="presOf" srcId="{624E6FE4-AF51-4030-8D58-143B72FD52A2}" destId="{FF4F5C81-7C97-4732-A73C-8441F43EB229}" srcOrd="0" destOrd="0" presId="urn:microsoft.com/office/officeart/2005/8/layout/default"/>
    <dgm:cxn modelId="{51EF4405-F033-4D97-AD25-0F2FD9FC1BC3}" type="presParOf" srcId="{7AC66582-A1C4-4857-9125-14CEC7429029}" destId="{2DF9531B-4120-46B2-8AA6-9EAB44534CE1}" srcOrd="0" destOrd="0" presId="urn:microsoft.com/office/officeart/2005/8/layout/default"/>
    <dgm:cxn modelId="{F4D39BC2-9BB8-4AD9-906A-93918EE00B6A}" type="presParOf" srcId="{7AC66582-A1C4-4857-9125-14CEC7429029}" destId="{91A19F81-6A47-4E86-82D5-DF2991629FB2}" srcOrd="1" destOrd="0" presId="urn:microsoft.com/office/officeart/2005/8/layout/default"/>
    <dgm:cxn modelId="{DB319716-9639-42E9-ACFC-A9E200BC8B02}" type="presParOf" srcId="{7AC66582-A1C4-4857-9125-14CEC7429029}" destId="{FF4F5C81-7C97-4732-A73C-8441F43EB229}" srcOrd="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223AE5-D278-40BC-92B7-F1CA5CF4515F}" type="doc">
      <dgm:prSet loTypeId="urn:microsoft.com/office/officeart/2005/8/layout/radial4" loCatId="relationship" qsTypeId="urn:microsoft.com/office/officeart/2005/8/quickstyle/simple1#3" qsCatId="simple" csTypeId="urn:microsoft.com/office/officeart/2005/8/colors/colorful3#2" csCatId="colorful" phldr="1"/>
      <dgm:spPr/>
      <dgm:t>
        <a:bodyPr/>
        <a:lstStyle/>
        <a:p>
          <a:endParaRPr lang="lv-LV"/>
        </a:p>
      </dgm:t>
    </dgm:pt>
    <dgm:pt modelId="{265FD513-653B-4DB3-A7C2-E097BCA5AFA6}">
      <dgm:prSet phldrT="[Teksts]" custT="1"/>
      <dgm:spPr/>
      <dgm:t>
        <a:bodyPr/>
        <a:lstStyle/>
        <a:p>
          <a:r>
            <a:rPr lang="lv-LV" sz="2000" dirty="0"/>
            <a:t>Pacients un viņa ģimene (mājas vidē)</a:t>
          </a:r>
        </a:p>
      </dgm:t>
    </dgm:pt>
    <dgm:pt modelId="{F81F0097-CE79-4AF3-BF4A-5400DF356947}" type="parTrans" cxnId="{F84ADE3F-8815-4C41-811D-CB149733F3B2}">
      <dgm:prSet/>
      <dgm:spPr/>
      <dgm:t>
        <a:bodyPr/>
        <a:lstStyle/>
        <a:p>
          <a:endParaRPr lang="lv-LV" sz="2800"/>
        </a:p>
      </dgm:t>
    </dgm:pt>
    <dgm:pt modelId="{C11176B1-5A37-4FF6-A3AC-D8370816F08E}" type="sibTrans" cxnId="{F84ADE3F-8815-4C41-811D-CB149733F3B2}">
      <dgm:prSet/>
      <dgm:spPr/>
      <dgm:t>
        <a:bodyPr/>
        <a:lstStyle/>
        <a:p>
          <a:endParaRPr lang="lv-LV" sz="2800"/>
        </a:p>
      </dgm:t>
    </dgm:pt>
    <dgm:pt modelId="{4647E66A-6ECE-4FE0-80F9-6140EE2A2B5C}">
      <dgm:prSet phldrT="[Teksts]" custT="1"/>
      <dgm:spPr/>
      <dgm:t>
        <a:bodyPr/>
        <a:lstStyle/>
        <a:p>
          <a:r>
            <a:rPr lang="lv-LV" sz="1800" dirty="0" err="1"/>
            <a:t>Psihosociālā</a:t>
          </a:r>
          <a:r>
            <a:rPr lang="lv-LV" sz="1800" dirty="0"/>
            <a:t> rehabilitācija</a:t>
          </a:r>
        </a:p>
      </dgm:t>
    </dgm:pt>
    <dgm:pt modelId="{4706EE5D-C0CC-480B-BD9A-D4DCE3C5D95D}" type="parTrans" cxnId="{99ED46A5-7469-440D-B941-3A359F1FB7F6}">
      <dgm:prSet/>
      <dgm:spPr/>
      <dgm:t>
        <a:bodyPr/>
        <a:lstStyle/>
        <a:p>
          <a:endParaRPr lang="lv-LV" sz="2800"/>
        </a:p>
      </dgm:t>
    </dgm:pt>
    <dgm:pt modelId="{35709852-7ED8-4BB5-8A2D-17F1B5483091}" type="sibTrans" cxnId="{99ED46A5-7469-440D-B941-3A359F1FB7F6}">
      <dgm:prSet/>
      <dgm:spPr/>
      <dgm:t>
        <a:bodyPr/>
        <a:lstStyle/>
        <a:p>
          <a:endParaRPr lang="lv-LV" sz="2800"/>
        </a:p>
      </dgm:t>
    </dgm:pt>
    <dgm:pt modelId="{FA41A978-68E3-41D3-9832-79D03A792328}">
      <dgm:prSet phldrT="[Teksts]" custT="1"/>
      <dgm:spPr/>
      <dgm:t>
        <a:bodyPr/>
        <a:lstStyle/>
        <a:p>
          <a:r>
            <a:rPr lang="lv-LV" sz="1800" dirty="0"/>
            <a:t>Veselības aprūpes pakalpojumi</a:t>
          </a:r>
        </a:p>
      </dgm:t>
    </dgm:pt>
    <dgm:pt modelId="{4291278D-5137-48E4-9818-A77832292D9A}" type="parTrans" cxnId="{B59A6474-A8DF-4F79-B521-72F22D8E8532}">
      <dgm:prSet/>
      <dgm:spPr/>
      <dgm:t>
        <a:bodyPr/>
        <a:lstStyle/>
        <a:p>
          <a:endParaRPr lang="lv-LV" sz="2800"/>
        </a:p>
      </dgm:t>
    </dgm:pt>
    <dgm:pt modelId="{1D51A9E6-F14A-4F44-8742-C1C81826C9BF}" type="sibTrans" cxnId="{B59A6474-A8DF-4F79-B521-72F22D8E8532}">
      <dgm:prSet/>
      <dgm:spPr/>
      <dgm:t>
        <a:bodyPr/>
        <a:lstStyle/>
        <a:p>
          <a:endParaRPr lang="lv-LV" sz="2800"/>
        </a:p>
      </dgm:t>
    </dgm:pt>
    <dgm:pt modelId="{018DFCAB-E9B0-4F91-8287-9DC88DA4E856}">
      <dgm:prSet phldrT="[Teksts]" custT="1"/>
      <dgm:spPr/>
      <dgm:t>
        <a:bodyPr/>
        <a:lstStyle/>
        <a:p>
          <a:r>
            <a:rPr lang="lv-LV" sz="1800" dirty="0"/>
            <a:t>Tehniskie palīglīdzekļi</a:t>
          </a:r>
        </a:p>
      </dgm:t>
    </dgm:pt>
    <dgm:pt modelId="{4422270D-A816-45D5-81AE-790AAF29DE63}" type="parTrans" cxnId="{0B031FDA-5006-4C81-854F-23F4118B03B4}">
      <dgm:prSet/>
      <dgm:spPr/>
      <dgm:t>
        <a:bodyPr/>
        <a:lstStyle/>
        <a:p>
          <a:endParaRPr lang="lv-LV" sz="2800"/>
        </a:p>
      </dgm:t>
    </dgm:pt>
    <dgm:pt modelId="{126B6A8E-B8B4-4AC9-B5E8-9C21C882C6E8}" type="sibTrans" cxnId="{0B031FDA-5006-4C81-854F-23F4118B03B4}">
      <dgm:prSet/>
      <dgm:spPr/>
      <dgm:t>
        <a:bodyPr/>
        <a:lstStyle/>
        <a:p>
          <a:endParaRPr lang="lv-LV" sz="2800"/>
        </a:p>
      </dgm:t>
    </dgm:pt>
    <dgm:pt modelId="{6093BB03-DE16-4E06-A513-0FCA5924F8C3}">
      <dgm:prSet phldrT="[Teksts]" custT="1"/>
      <dgm:spPr/>
      <dgm:t>
        <a:bodyPr/>
        <a:lstStyle/>
        <a:p>
          <a:r>
            <a:rPr lang="lv-LV" sz="1800" dirty="0"/>
            <a:t>Sociālā aprūpe</a:t>
          </a:r>
        </a:p>
      </dgm:t>
    </dgm:pt>
    <dgm:pt modelId="{B1B877E7-D202-4E9D-B4BF-14CAF6E0A5F8}" type="parTrans" cxnId="{0447F08F-0D7B-4C0E-8903-D3D2B5F70F24}">
      <dgm:prSet/>
      <dgm:spPr/>
      <dgm:t>
        <a:bodyPr/>
        <a:lstStyle/>
        <a:p>
          <a:endParaRPr lang="lv-LV" sz="2800"/>
        </a:p>
      </dgm:t>
    </dgm:pt>
    <dgm:pt modelId="{0CCE93D0-739C-4B98-AD3D-981D14B4AE01}" type="sibTrans" cxnId="{0447F08F-0D7B-4C0E-8903-D3D2B5F70F24}">
      <dgm:prSet/>
      <dgm:spPr/>
      <dgm:t>
        <a:bodyPr/>
        <a:lstStyle/>
        <a:p>
          <a:endParaRPr lang="lv-LV" sz="2800"/>
        </a:p>
      </dgm:t>
    </dgm:pt>
    <dgm:pt modelId="{5CC4EC57-2E9B-4B71-A074-EE2A28D4BAC5}">
      <dgm:prSet phldrT="[Teksts]" custT="1"/>
      <dgm:spPr/>
      <dgm:t>
        <a:bodyPr/>
        <a:lstStyle/>
        <a:p>
          <a:r>
            <a:rPr lang="lv-LV" sz="1800" dirty="0"/>
            <a:t>Koordinators</a:t>
          </a:r>
        </a:p>
      </dgm:t>
    </dgm:pt>
    <dgm:pt modelId="{541E3E92-16C1-4F42-BAAA-97CE1BE3FF0F}" type="parTrans" cxnId="{88A55B73-FD65-4D8B-8F16-C1E80E206785}">
      <dgm:prSet/>
      <dgm:spPr/>
      <dgm:t>
        <a:bodyPr/>
        <a:lstStyle/>
        <a:p>
          <a:endParaRPr lang="lv-LV" sz="2800"/>
        </a:p>
      </dgm:t>
    </dgm:pt>
    <dgm:pt modelId="{229739A0-456C-4A35-A282-10DA9275EA4F}" type="sibTrans" cxnId="{88A55B73-FD65-4D8B-8F16-C1E80E206785}">
      <dgm:prSet/>
      <dgm:spPr/>
      <dgm:t>
        <a:bodyPr/>
        <a:lstStyle/>
        <a:p>
          <a:endParaRPr lang="lv-LV" sz="2800"/>
        </a:p>
      </dgm:t>
    </dgm:pt>
    <dgm:pt modelId="{1DD74348-5FA0-4960-9395-618309C34FC2}">
      <dgm:prSet phldrT="[Teksts]" custT="1"/>
      <dgm:spPr/>
      <dgm:t>
        <a:bodyPr/>
        <a:lstStyle/>
        <a:p>
          <a:r>
            <a:rPr lang="lv-LV" sz="1200" dirty="0"/>
            <a:t>Transportēšana veselības aprūpes pakalpojumu saņemšanai ārstniecības iestādē</a:t>
          </a:r>
        </a:p>
      </dgm:t>
    </dgm:pt>
    <dgm:pt modelId="{B990CB2F-E8FC-4D54-95CF-7AF5A6A29349}" type="parTrans" cxnId="{882903AE-13F4-4265-9D7C-413FE39541E4}">
      <dgm:prSet/>
      <dgm:spPr/>
      <dgm:t>
        <a:bodyPr/>
        <a:lstStyle/>
        <a:p>
          <a:endParaRPr lang="lv-LV" sz="2800"/>
        </a:p>
      </dgm:t>
    </dgm:pt>
    <dgm:pt modelId="{32C472FC-07D3-406F-9F58-F4F98804764A}" type="sibTrans" cxnId="{882903AE-13F4-4265-9D7C-413FE39541E4}">
      <dgm:prSet/>
      <dgm:spPr/>
      <dgm:t>
        <a:bodyPr/>
        <a:lstStyle/>
        <a:p>
          <a:endParaRPr lang="lv-LV" sz="2800"/>
        </a:p>
      </dgm:t>
    </dgm:pt>
    <dgm:pt modelId="{F15493FE-D647-4172-BAB7-74CA70F7B21A}">
      <dgm:prSet phldrT="[Teksts]" custT="1"/>
      <dgm:spPr/>
      <dgm:t>
        <a:bodyPr/>
        <a:lstStyle/>
        <a:p>
          <a:r>
            <a:rPr lang="lv-LV" sz="1800" dirty="0"/>
            <a:t>Konsultācijas un diennakts atbalsts</a:t>
          </a:r>
        </a:p>
      </dgm:t>
    </dgm:pt>
    <dgm:pt modelId="{014BA58A-FB03-4F3B-9289-975A9D6E3F0E}" type="parTrans" cxnId="{AFCC0561-E628-45EA-AD4D-3E39E5DEE964}">
      <dgm:prSet/>
      <dgm:spPr/>
      <dgm:t>
        <a:bodyPr/>
        <a:lstStyle/>
        <a:p>
          <a:endParaRPr lang="lv-LV" sz="2800"/>
        </a:p>
      </dgm:t>
    </dgm:pt>
    <dgm:pt modelId="{2A1C3E77-B304-40D3-BA9E-B30D26EFAE49}" type="sibTrans" cxnId="{AFCC0561-E628-45EA-AD4D-3E39E5DEE964}">
      <dgm:prSet/>
      <dgm:spPr/>
      <dgm:t>
        <a:bodyPr/>
        <a:lstStyle/>
        <a:p>
          <a:endParaRPr lang="lv-LV" sz="2800"/>
        </a:p>
      </dgm:t>
    </dgm:pt>
    <dgm:pt modelId="{7C70E013-392F-4AA5-A73C-1FD95D6B6E71}" type="pres">
      <dgm:prSet presAssocID="{88223AE5-D278-40BC-92B7-F1CA5CF4515F}" presName="cycle" presStyleCnt="0">
        <dgm:presLayoutVars>
          <dgm:chMax val="1"/>
          <dgm:dir/>
          <dgm:animLvl val="ctr"/>
          <dgm:resizeHandles val="exact"/>
        </dgm:presLayoutVars>
      </dgm:prSet>
      <dgm:spPr/>
    </dgm:pt>
    <dgm:pt modelId="{70216FE8-05C7-4B2B-A757-D110C0DE0726}" type="pres">
      <dgm:prSet presAssocID="{265FD513-653B-4DB3-A7C2-E097BCA5AFA6}" presName="centerShape" presStyleLbl="node0" presStyleIdx="0" presStyleCnt="1"/>
      <dgm:spPr/>
    </dgm:pt>
    <dgm:pt modelId="{4AB31A2B-A565-4BBB-AEE8-CA38B28D287B}" type="pres">
      <dgm:prSet presAssocID="{4706EE5D-C0CC-480B-BD9A-D4DCE3C5D95D}" presName="parTrans" presStyleLbl="bgSibTrans2D1" presStyleIdx="0" presStyleCnt="7"/>
      <dgm:spPr/>
    </dgm:pt>
    <dgm:pt modelId="{3E40B423-1570-4EB3-9D65-BE863976EF93}" type="pres">
      <dgm:prSet presAssocID="{4647E66A-6ECE-4FE0-80F9-6140EE2A2B5C}" presName="node" presStyleLbl="node1" presStyleIdx="0" presStyleCnt="7" custScaleX="103562">
        <dgm:presLayoutVars>
          <dgm:bulletEnabled val="1"/>
        </dgm:presLayoutVars>
      </dgm:prSet>
      <dgm:spPr/>
    </dgm:pt>
    <dgm:pt modelId="{AAF0AD4C-30B2-4514-8B1A-ABC79B756471}" type="pres">
      <dgm:prSet presAssocID="{4291278D-5137-48E4-9818-A77832292D9A}" presName="parTrans" presStyleLbl="bgSibTrans2D1" presStyleIdx="1" presStyleCnt="7"/>
      <dgm:spPr/>
    </dgm:pt>
    <dgm:pt modelId="{2FF8DEDD-6FB8-49B1-AE57-2CF25FED50BD}" type="pres">
      <dgm:prSet presAssocID="{FA41A978-68E3-41D3-9832-79D03A792328}" presName="node" presStyleLbl="node1" presStyleIdx="1" presStyleCnt="7">
        <dgm:presLayoutVars>
          <dgm:bulletEnabled val="1"/>
        </dgm:presLayoutVars>
      </dgm:prSet>
      <dgm:spPr/>
    </dgm:pt>
    <dgm:pt modelId="{2BEFA60B-1F59-4F2F-8CDA-570D84B2197B}" type="pres">
      <dgm:prSet presAssocID="{4422270D-A816-45D5-81AE-790AAF29DE63}" presName="parTrans" presStyleLbl="bgSibTrans2D1" presStyleIdx="2" presStyleCnt="7"/>
      <dgm:spPr/>
    </dgm:pt>
    <dgm:pt modelId="{8A09FBFF-D5F1-40E4-8A39-871E5B486CA5}" type="pres">
      <dgm:prSet presAssocID="{018DFCAB-E9B0-4F91-8287-9DC88DA4E856}" presName="node" presStyleLbl="node1" presStyleIdx="2" presStyleCnt="7">
        <dgm:presLayoutVars>
          <dgm:bulletEnabled val="1"/>
        </dgm:presLayoutVars>
      </dgm:prSet>
      <dgm:spPr/>
    </dgm:pt>
    <dgm:pt modelId="{81B91170-0A27-48DD-A8FD-D555F325A3DF}" type="pres">
      <dgm:prSet presAssocID="{B1B877E7-D202-4E9D-B4BF-14CAF6E0A5F8}" presName="parTrans" presStyleLbl="bgSibTrans2D1" presStyleIdx="3" presStyleCnt="7"/>
      <dgm:spPr/>
    </dgm:pt>
    <dgm:pt modelId="{454E54BC-C56D-4071-BFB2-8849E90B4CED}" type="pres">
      <dgm:prSet presAssocID="{6093BB03-DE16-4E06-A513-0FCA5924F8C3}" presName="node" presStyleLbl="node1" presStyleIdx="3" presStyleCnt="7">
        <dgm:presLayoutVars>
          <dgm:bulletEnabled val="1"/>
        </dgm:presLayoutVars>
      </dgm:prSet>
      <dgm:spPr/>
    </dgm:pt>
    <dgm:pt modelId="{70266628-C67C-4C01-BAC8-C92FAFB66CA5}" type="pres">
      <dgm:prSet presAssocID="{541E3E92-16C1-4F42-BAAA-97CE1BE3FF0F}" presName="parTrans" presStyleLbl="bgSibTrans2D1" presStyleIdx="4" presStyleCnt="7"/>
      <dgm:spPr/>
    </dgm:pt>
    <dgm:pt modelId="{2F182560-4312-4EDB-9F63-6CDE807A0CC4}" type="pres">
      <dgm:prSet presAssocID="{5CC4EC57-2E9B-4B71-A074-EE2A28D4BAC5}" presName="node" presStyleLbl="node1" presStyleIdx="4" presStyleCnt="7" custScaleX="111289">
        <dgm:presLayoutVars>
          <dgm:bulletEnabled val="1"/>
        </dgm:presLayoutVars>
      </dgm:prSet>
      <dgm:spPr/>
    </dgm:pt>
    <dgm:pt modelId="{EDA0968D-2BF4-489F-844F-3814A8417D58}" type="pres">
      <dgm:prSet presAssocID="{014BA58A-FB03-4F3B-9289-975A9D6E3F0E}" presName="parTrans" presStyleLbl="bgSibTrans2D1" presStyleIdx="5" presStyleCnt="7"/>
      <dgm:spPr/>
    </dgm:pt>
    <dgm:pt modelId="{FA2E76E2-F867-4177-BCF9-13C5955F2D75}" type="pres">
      <dgm:prSet presAssocID="{F15493FE-D647-4172-BAB7-74CA70F7B21A}" presName="node" presStyleLbl="node1" presStyleIdx="5" presStyleCnt="7">
        <dgm:presLayoutVars>
          <dgm:bulletEnabled val="1"/>
        </dgm:presLayoutVars>
      </dgm:prSet>
      <dgm:spPr/>
    </dgm:pt>
    <dgm:pt modelId="{98F686A8-DE93-4EB9-8F6C-7410A00A5F3F}" type="pres">
      <dgm:prSet presAssocID="{B990CB2F-E8FC-4D54-95CF-7AF5A6A29349}" presName="parTrans" presStyleLbl="bgSibTrans2D1" presStyleIdx="6" presStyleCnt="7"/>
      <dgm:spPr/>
    </dgm:pt>
    <dgm:pt modelId="{73475ACA-EAEE-496A-B8C8-808C878C86B2}" type="pres">
      <dgm:prSet presAssocID="{1DD74348-5FA0-4960-9395-618309C34FC2}" presName="node" presStyleLbl="node1" presStyleIdx="6" presStyleCnt="7">
        <dgm:presLayoutVars>
          <dgm:bulletEnabled val="1"/>
        </dgm:presLayoutVars>
      </dgm:prSet>
      <dgm:spPr/>
    </dgm:pt>
  </dgm:ptLst>
  <dgm:cxnLst>
    <dgm:cxn modelId="{081DEA24-7586-4752-8B0C-E9B6D5B8C1DA}" type="presOf" srcId="{4706EE5D-C0CC-480B-BD9A-D4DCE3C5D95D}" destId="{4AB31A2B-A565-4BBB-AEE8-CA38B28D287B}" srcOrd="0" destOrd="0" presId="urn:microsoft.com/office/officeart/2005/8/layout/radial4"/>
    <dgm:cxn modelId="{2D490C36-E68D-4FB4-A2AB-BA864E434929}" type="presOf" srcId="{4291278D-5137-48E4-9818-A77832292D9A}" destId="{AAF0AD4C-30B2-4514-8B1A-ABC79B756471}" srcOrd="0" destOrd="0" presId="urn:microsoft.com/office/officeart/2005/8/layout/radial4"/>
    <dgm:cxn modelId="{F84ADE3F-8815-4C41-811D-CB149733F3B2}" srcId="{88223AE5-D278-40BC-92B7-F1CA5CF4515F}" destId="{265FD513-653B-4DB3-A7C2-E097BCA5AFA6}" srcOrd="0" destOrd="0" parTransId="{F81F0097-CE79-4AF3-BF4A-5400DF356947}" sibTransId="{C11176B1-5A37-4FF6-A3AC-D8370816F08E}"/>
    <dgm:cxn modelId="{3D20925D-D9D0-4E36-AC9D-AAB23D87BB22}" type="presOf" srcId="{F15493FE-D647-4172-BAB7-74CA70F7B21A}" destId="{FA2E76E2-F867-4177-BCF9-13C5955F2D75}" srcOrd="0" destOrd="0" presId="urn:microsoft.com/office/officeart/2005/8/layout/radial4"/>
    <dgm:cxn modelId="{AFCC0561-E628-45EA-AD4D-3E39E5DEE964}" srcId="{265FD513-653B-4DB3-A7C2-E097BCA5AFA6}" destId="{F15493FE-D647-4172-BAB7-74CA70F7B21A}" srcOrd="5" destOrd="0" parTransId="{014BA58A-FB03-4F3B-9289-975A9D6E3F0E}" sibTransId="{2A1C3E77-B304-40D3-BA9E-B30D26EFAE49}"/>
    <dgm:cxn modelId="{88A55B73-FD65-4D8B-8F16-C1E80E206785}" srcId="{265FD513-653B-4DB3-A7C2-E097BCA5AFA6}" destId="{5CC4EC57-2E9B-4B71-A074-EE2A28D4BAC5}" srcOrd="4" destOrd="0" parTransId="{541E3E92-16C1-4F42-BAAA-97CE1BE3FF0F}" sibTransId="{229739A0-456C-4A35-A282-10DA9275EA4F}"/>
    <dgm:cxn modelId="{B59A6474-A8DF-4F79-B521-72F22D8E8532}" srcId="{265FD513-653B-4DB3-A7C2-E097BCA5AFA6}" destId="{FA41A978-68E3-41D3-9832-79D03A792328}" srcOrd="1" destOrd="0" parTransId="{4291278D-5137-48E4-9818-A77832292D9A}" sibTransId="{1D51A9E6-F14A-4F44-8742-C1C81826C9BF}"/>
    <dgm:cxn modelId="{3987FB5A-D8B3-4FEC-9F2C-553780991A95}" type="presOf" srcId="{4647E66A-6ECE-4FE0-80F9-6140EE2A2B5C}" destId="{3E40B423-1570-4EB3-9D65-BE863976EF93}" srcOrd="0" destOrd="0" presId="urn:microsoft.com/office/officeart/2005/8/layout/radial4"/>
    <dgm:cxn modelId="{E202C588-9991-499D-B0BC-A350C49501DC}" type="presOf" srcId="{014BA58A-FB03-4F3B-9289-975A9D6E3F0E}" destId="{EDA0968D-2BF4-489F-844F-3814A8417D58}" srcOrd="0" destOrd="0" presId="urn:microsoft.com/office/officeart/2005/8/layout/radial4"/>
    <dgm:cxn modelId="{B197588A-5E4D-4C17-8E33-FCB76E9242F1}" type="presOf" srcId="{6093BB03-DE16-4E06-A513-0FCA5924F8C3}" destId="{454E54BC-C56D-4071-BFB2-8849E90B4CED}" srcOrd="0" destOrd="0" presId="urn:microsoft.com/office/officeart/2005/8/layout/radial4"/>
    <dgm:cxn modelId="{0447F08F-0D7B-4C0E-8903-D3D2B5F70F24}" srcId="{265FD513-653B-4DB3-A7C2-E097BCA5AFA6}" destId="{6093BB03-DE16-4E06-A513-0FCA5924F8C3}" srcOrd="3" destOrd="0" parTransId="{B1B877E7-D202-4E9D-B4BF-14CAF6E0A5F8}" sibTransId="{0CCE93D0-739C-4B98-AD3D-981D14B4AE01}"/>
    <dgm:cxn modelId="{99ED46A5-7469-440D-B941-3A359F1FB7F6}" srcId="{265FD513-653B-4DB3-A7C2-E097BCA5AFA6}" destId="{4647E66A-6ECE-4FE0-80F9-6140EE2A2B5C}" srcOrd="0" destOrd="0" parTransId="{4706EE5D-C0CC-480B-BD9A-D4DCE3C5D95D}" sibTransId="{35709852-7ED8-4BB5-8A2D-17F1B5483091}"/>
    <dgm:cxn modelId="{EB5A89A5-326F-4D9C-BCCD-19C53676B055}" type="presOf" srcId="{88223AE5-D278-40BC-92B7-F1CA5CF4515F}" destId="{7C70E013-392F-4AA5-A73C-1FD95D6B6E71}" srcOrd="0" destOrd="0" presId="urn:microsoft.com/office/officeart/2005/8/layout/radial4"/>
    <dgm:cxn modelId="{882903AE-13F4-4265-9D7C-413FE39541E4}" srcId="{265FD513-653B-4DB3-A7C2-E097BCA5AFA6}" destId="{1DD74348-5FA0-4960-9395-618309C34FC2}" srcOrd="6" destOrd="0" parTransId="{B990CB2F-E8FC-4D54-95CF-7AF5A6A29349}" sibTransId="{32C472FC-07D3-406F-9F58-F4F98804764A}"/>
    <dgm:cxn modelId="{3C296AB2-580F-44B2-994E-76B6B84E66BE}" type="presOf" srcId="{B1B877E7-D202-4E9D-B4BF-14CAF6E0A5F8}" destId="{81B91170-0A27-48DD-A8FD-D555F325A3DF}" srcOrd="0" destOrd="0" presId="urn:microsoft.com/office/officeart/2005/8/layout/radial4"/>
    <dgm:cxn modelId="{8BF4BFB4-C195-464D-8DAD-CB8F0F19C7F8}" type="presOf" srcId="{B990CB2F-E8FC-4D54-95CF-7AF5A6A29349}" destId="{98F686A8-DE93-4EB9-8F6C-7410A00A5F3F}" srcOrd="0" destOrd="0" presId="urn:microsoft.com/office/officeart/2005/8/layout/radial4"/>
    <dgm:cxn modelId="{F7356BC0-649E-4A6E-B007-07688F57B79C}" type="presOf" srcId="{018DFCAB-E9B0-4F91-8287-9DC88DA4E856}" destId="{8A09FBFF-D5F1-40E4-8A39-871E5B486CA5}" srcOrd="0" destOrd="0" presId="urn:microsoft.com/office/officeart/2005/8/layout/radial4"/>
    <dgm:cxn modelId="{A644FAC2-429F-41D5-BF65-F6BAD3832216}" type="presOf" srcId="{5CC4EC57-2E9B-4B71-A074-EE2A28D4BAC5}" destId="{2F182560-4312-4EDB-9F63-6CDE807A0CC4}" srcOrd="0" destOrd="0" presId="urn:microsoft.com/office/officeart/2005/8/layout/radial4"/>
    <dgm:cxn modelId="{DE8C1BC5-2FD7-4452-B4A3-261F101F05B0}" type="presOf" srcId="{FA41A978-68E3-41D3-9832-79D03A792328}" destId="{2FF8DEDD-6FB8-49B1-AE57-2CF25FED50BD}" srcOrd="0" destOrd="0" presId="urn:microsoft.com/office/officeart/2005/8/layout/radial4"/>
    <dgm:cxn modelId="{4297DBC8-BF35-4AAE-9BE4-746B47F7C6C6}" type="presOf" srcId="{265FD513-653B-4DB3-A7C2-E097BCA5AFA6}" destId="{70216FE8-05C7-4B2B-A757-D110C0DE0726}" srcOrd="0" destOrd="0" presId="urn:microsoft.com/office/officeart/2005/8/layout/radial4"/>
    <dgm:cxn modelId="{CC45FAC8-F9B9-4ECD-92DE-17A9322107F8}" type="presOf" srcId="{1DD74348-5FA0-4960-9395-618309C34FC2}" destId="{73475ACA-EAEE-496A-B8C8-808C878C86B2}" srcOrd="0" destOrd="0" presId="urn:microsoft.com/office/officeart/2005/8/layout/radial4"/>
    <dgm:cxn modelId="{0B031FDA-5006-4C81-854F-23F4118B03B4}" srcId="{265FD513-653B-4DB3-A7C2-E097BCA5AFA6}" destId="{018DFCAB-E9B0-4F91-8287-9DC88DA4E856}" srcOrd="2" destOrd="0" parTransId="{4422270D-A816-45D5-81AE-790AAF29DE63}" sibTransId="{126B6A8E-B8B4-4AC9-B5E8-9C21C882C6E8}"/>
    <dgm:cxn modelId="{50A362ED-AD80-413C-AE43-CA0BD052D7BE}" type="presOf" srcId="{541E3E92-16C1-4F42-BAAA-97CE1BE3FF0F}" destId="{70266628-C67C-4C01-BAC8-C92FAFB66CA5}" srcOrd="0" destOrd="0" presId="urn:microsoft.com/office/officeart/2005/8/layout/radial4"/>
    <dgm:cxn modelId="{4FF621F3-50B9-4B20-9016-B6C96C8341B9}" type="presOf" srcId="{4422270D-A816-45D5-81AE-790AAF29DE63}" destId="{2BEFA60B-1F59-4F2F-8CDA-570D84B2197B}" srcOrd="0" destOrd="0" presId="urn:microsoft.com/office/officeart/2005/8/layout/radial4"/>
    <dgm:cxn modelId="{0DE34DEE-9125-41FE-8FEB-B310A479D71E}" type="presParOf" srcId="{7C70E013-392F-4AA5-A73C-1FD95D6B6E71}" destId="{70216FE8-05C7-4B2B-A757-D110C0DE0726}" srcOrd="0" destOrd="0" presId="urn:microsoft.com/office/officeart/2005/8/layout/radial4"/>
    <dgm:cxn modelId="{A0696BCB-FF6A-4AB2-AB50-0D84207F83C5}" type="presParOf" srcId="{7C70E013-392F-4AA5-A73C-1FD95D6B6E71}" destId="{4AB31A2B-A565-4BBB-AEE8-CA38B28D287B}" srcOrd="1" destOrd="0" presId="urn:microsoft.com/office/officeart/2005/8/layout/radial4"/>
    <dgm:cxn modelId="{8471C1A3-1DF6-4461-9339-7DC1052C2028}" type="presParOf" srcId="{7C70E013-392F-4AA5-A73C-1FD95D6B6E71}" destId="{3E40B423-1570-4EB3-9D65-BE863976EF93}" srcOrd="2" destOrd="0" presId="urn:microsoft.com/office/officeart/2005/8/layout/radial4"/>
    <dgm:cxn modelId="{4BCB28E7-AE30-410D-90A1-26268A62AB5D}" type="presParOf" srcId="{7C70E013-392F-4AA5-A73C-1FD95D6B6E71}" destId="{AAF0AD4C-30B2-4514-8B1A-ABC79B756471}" srcOrd="3" destOrd="0" presId="urn:microsoft.com/office/officeart/2005/8/layout/radial4"/>
    <dgm:cxn modelId="{6CD3105A-6D6D-4BB1-9B1A-7D741026FEE5}" type="presParOf" srcId="{7C70E013-392F-4AA5-A73C-1FD95D6B6E71}" destId="{2FF8DEDD-6FB8-49B1-AE57-2CF25FED50BD}" srcOrd="4" destOrd="0" presId="urn:microsoft.com/office/officeart/2005/8/layout/radial4"/>
    <dgm:cxn modelId="{2E4141E5-B4EA-44CB-ACB6-57E478F87F7F}" type="presParOf" srcId="{7C70E013-392F-4AA5-A73C-1FD95D6B6E71}" destId="{2BEFA60B-1F59-4F2F-8CDA-570D84B2197B}" srcOrd="5" destOrd="0" presId="urn:microsoft.com/office/officeart/2005/8/layout/radial4"/>
    <dgm:cxn modelId="{E1587DE5-1AFE-4D78-8F16-CD99272E3EF7}" type="presParOf" srcId="{7C70E013-392F-4AA5-A73C-1FD95D6B6E71}" destId="{8A09FBFF-D5F1-40E4-8A39-871E5B486CA5}" srcOrd="6" destOrd="0" presId="urn:microsoft.com/office/officeart/2005/8/layout/radial4"/>
    <dgm:cxn modelId="{9F7608BE-F420-4863-9BCD-E80D0F3FD3F9}" type="presParOf" srcId="{7C70E013-392F-4AA5-A73C-1FD95D6B6E71}" destId="{81B91170-0A27-48DD-A8FD-D555F325A3DF}" srcOrd="7" destOrd="0" presId="urn:microsoft.com/office/officeart/2005/8/layout/radial4"/>
    <dgm:cxn modelId="{6D4C145A-7BCD-44F7-87B4-A4C3E501B964}" type="presParOf" srcId="{7C70E013-392F-4AA5-A73C-1FD95D6B6E71}" destId="{454E54BC-C56D-4071-BFB2-8849E90B4CED}" srcOrd="8" destOrd="0" presId="urn:microsoft.com/office/officeart/2005/8/layout/radial4"/>
    <dgm:cxn modelId="{90F30F15-2E51-492D-8C24-55978B2551C4}" type="presParOf" srcId="{7C70E013-392F-4AA5-A73C-1FD95D6B6E71}" destId="{70266628-C67C-4C01-BAC8-C92FAFB66CA5}" srcOrd="9" destOrd="0" presId="urn:microsoft.com/office/officeart/2005/8/layout/radial4"/>
    <dgm:cxn modelId="{A1726B80-A7A6-4BD0-A5CF-87AEA0FD5FDE}" type="presParOf" srcId="{7C70E013-392F-4AA5-A73C-1FD95D6B6E71}" destId="{2F182560-4312-4EDB-9F63-6CDE807A0CC4}" srcOrd="10" destOrd="0" presId="urn:microsoft.com/office/officeart/2005/8/layout/radial4"/>
    <dgm:cxn modelId="{6280232F-4B4B-49FD-9CA9-8968337B6CF5}" type="presParOf" srcId="{7C70E013-392F-4AA5-A73C-1FD95D6B6E71}" destId="{EDA0968D-2BF4-489F-844F-3814A8417D58}" srcOrd="11" destOrd="0" presId="urn:microsoft.com/office/officeart/2005/8/layout/radial4"/>
    <dgm:cxn modelId="{B6F02FD3-6E76-4F30-A512-48645EC340F7}" type="presParOf" srcId="{7C70E013-392F-4AA5-A73C-1FD95D6B6E71}" destId="{FA2E76E2-F867-4177-BCF9-13C5955F2D75}" srcOrd="12" destOrd="0" presId="urn:microsoft.com/office/officeart/2005/8/layout/radial4"/>
    <dgm:cxn modelId="{400D02FA-83B2-4BDC-82FF-331CE7F2BC92}" type="presParOf" srcId="{7C70E013-392F-4AA5-A73C-1FD95D6B6E71}" destId="{98F686A8-DE93-4EB9-8F6C-7410A00A5F3F}" srcOrd="13" destOrd="0" presId="urn:microsoft.com/office/officeart/2005/8/layout/radial4"/>
    <dgm:cxn modelId="{F9321043-8DD5-4186-BE9D-181A3F842484}" type="presParOf" srcId="{7C70E013-392F-4AA5-A73C-1FD95D6B6E71}" destId="{73475ACA-EAEE-496A-B8C8-808C878C86B2}" srcOrd="14"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DB09F-71BC-4E25-8B35-06FB426AE0CC}">
      <dsp:nvSpPr>
        <dsp:cNvPr id="0" name=""/>
        <dsp:cNvSpPr/>
      </dsp:nvSpPr>
      <dsp:spPr>
        <a:xfrm>
          <a:off x="2070659" y="2299"/>
          <a:ext cx="2020095" cy="1520042"/>
        </a:xfrm>
        <a:prstGeom prst="ellipse">
          <a:avLst/>
        </a:prstGeom>
        <a:solidFill>
          <a:srgbClr val="FF99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lv-LV" sz="1800" kern="1200" dirty="0">
              <a:latin typeface="Times New Roman" panose="02020603050405020304" pitchFamily="18" charset="0"/>
              <a:ea typeface="Verdana" panose="020B0604030504040204" pitchFamily="34" charset="0"/>
              <a:cs typeface="Times New Roman" panose="02020603050405020304" pitchFamily="18" charset="0"/>
            </a:rPr>
            <a:t>Veselības aprūpe       (</a:t>
          </a:r>
          <a:r>
            <a:rPr lang="lv-LV" sz="1800" b="1" kern="1200" dirty="0">
              <a:latin typeface="Times New Roman" panose="02020603050405020304" pitchFamily="18" charset="0"/>
              <a:ea typeface="Verdana" panose="020B0604030504040204" pitchFamily="34" charset="0"/>
              <a:cs typeface="Times New Roman" panose="02020603050405020304" pitchFamily="18" charset="0"/>
            </a:rPr>
            <a:t>VM joma</a:t>
          </a:r>
          <a:r>
            <a:rPr lang="lv-LV" sz="1800" kern="1200" dirty="0">
              <a:latin typeface="Times New Roman" panose="02020603050405020304" pitchFamily="18" charset="0"/>
              <a:ea typeface="Verdana" panose="020B0604030504040204" pitchFamily="34" charset="0"/>
              <a:cs typeface="Times New Roman" panose="02020603050405020304" pitchFamily="18" charset="0"/>
            </a:rPr>
            <a:t>)</a:t>
          </a:r>
        </a:p>
      </dsp:txBody>
      <dsp:txXfrm>
        <a:off x="2366495" y="224904"/>
        <a:ext cx="1428423" cy="1074832"/>
      </dsp:txXfrm>
    </dsp:sp>
    <dsp:sp modelId="{A1D56465-57D5-4D22-8C6B-650E3613273F}">
      <dsp:nvSpPr>
        <dsp:cNvPr id="0" name=""/>
        <dsp:cNvSpPr/>
      </dsp:nvSpPr>
      <dsp:spPr>
        <a:xfrm>
          <a:off x="2691330" y="1631367"/>
          <a:ext cx="778751" cy="778751"/>
        </a:xfrm>
        <a:prstGeom prst="mathPlus">
          <a:avLst/>
        </a:prstGeom>
        <a:solidFill>
          <a:srgbClr val="7030A0"/>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lv-LV" sz="1300" kern="1200">
            <a:solidFill>
              <a:schemeClr val="tx1"/>
            </a:solidFill>
            <a:latin typeface="Times New Roman" panose="02020603050405020304" pitchFamily="18" charset="0"/>
            <a:ea typeface="Verdana" panose="020B0604030504040204" pitchFamily="34" charset="0"/>
            <a:cs typeface="Times New Roman" panose="02020603050405020304" pitchFamily="18" charset="0"/>
          </a:endParaRPr>
        </a:p>
      </dsp:txBody>
      <dsp:txXfrm>
        <a:off x="2794553" y="1929161"/>
        <a:ext cx="572305" cy="183163"/>
      </dsp:txXfrm>
    </dsp:sp>
    <dsp:sp modelId="{73026833-F9B2-4995-A44A-C42C4A619F99}">
      <dsp:nvSpPr>
        <dsp:cNvPr id="0" name=""/>
        <dsp:cNvSpPr/>
      </dsp:nvSpPr>
      <dsp:spPr>
        <a:xfrm>
          <a:off x="2085455" y="2519144"/>
          <a:ext cx="1990502" cy="1727083"/>
        </a:xfrm>
        <a:prstGeom prst="ellipse">
          <a:avLst/>
        </a:prstGeom>
        <a:solidFill>
          <a:srgbClr val="00B05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lv-LV" sz="1800" kern="1200" dirty="0" err="1">
              <a:latin typeface="Times New Roman" panose="02020603050405020304" pitchFamily="18" charset="0"/>
              <a:ea typeface="Verdana" panose="020B0604030504040204" pitchFamily="34" charset="0"/>
              <a:cs typeface="Times New Roman" panose="02020603050405020304" pitchFamily="18" charset="0"/>
            </a:rPr>
            <a:t>Sociāl</a:t>
          </a:r>
          <a:r>
            <a:rPr lang="en-US" sz="1800" kern="1200" dirty="0" err="1">
              <a:latin typeface="Times New Roman" panose="02020603050405020304" pitchFamily="18" charset="0"/>
              <a:ea typeface="Verdana" panose="020B0604030504040204" pitchFamily="34" charset="0"/>
              <a:cs typeface="Times New Roman" panose="02020603050405020304" pitchFamily="18" charset="0"/>
            </a:rPr>
            <a:t>ie</a:t>
          </a:r>
          <a:r>
            <a:rPr lang="en-US" sz="1800" kern="1200" dirty="0">
              <a:latin typeface="Times New Roman" panose="02020603050405020304" pitchFamily="18" charset="0"/>
              <a:ea typeface="Verdana" panose="020B0604030504040204" pitchFamily="34" charset="0"/>
              <a:cs typeface="Times New Roman" panose="02020603050405020304" pitchFamily="18" charset="0"/>
            </a:rPr>
            <a:t> </a:t>
          </a:r>
          <a:r>
            <a:rPr lang="en-US" sz="1800" kern="1200" dirty="0" err="1">
              <a:latin typeface="Times New Roman" panose="02020603050405020304" pitchFamily="18" charset="0"/>
              <a:ea typeface="Verdana" panose="020B0604030504040204" pitchFamily="34" charset="0"/>
              <a:cs typeface="Times New Roman" panose="02020603050405020304" pitchFamily="18" charset="0"/>
            </a:rPr>
            <a:t>pakalpojumi</a:t>
          </a:r>
          <a:r>
            <a:rPr lang="en-US" sz="1800" kern="1200" dirty="0">
              <a:latin typeface="Times New Roman" panose="02020603050405020304" pitchFamily="18" charset="0"/>
              <a:ea typeface="Verdana" panose="020B0604030504040204" pitchFamily="34" charset="0"/>
              <a:cs typeface="Times New Roman" panose="02020603050405020304" pitchFamily="18" charset="0"/>
            </a:rPr>
            <a:t> </a:t>
          </a:r>
          <a:r>
            <a:rPr lang="lv-LV" sz="1800" kern="1200" dirty="0">
              <a:latin typeface="Times New Roman" panose="02020603050405020304" pitchFamily="18" charset="0"/>
              <a:ea typeface="Verdana" panose="020B0604030504040204" pitchFamily="34" charset="0"/>
              <a:cs typeface="Times New Roman" panose="02020603050405020304" pitchFamily="18" charset="0"/>
            </a:rPr>
            <a:t>(</a:t>
          </a:r>
          <a:r>
            <a:rPr lang="lv-LV" sz="1800" b="1" kern="1200" dirty="0">
              <a:latin typeface="Times New Roman" panose="02020603050405020304" pitchFamily="18" charset="0"/>
              <a:ea typeface="Verdana" panose="020B0604030504040204" pitchFamily="34" charset="0"/>
              <a:cs typeface="Times New Roman" panose="02020603050405020304" pitchFamily="18" charset="0"/>
            </a:rPr>
            <a:t>LM joma</a:t>
          </a:r>
          <a:r>
            <a:rPr lang="lv-LV" sz="1800" kern="1200" dirty="0">
              <a:latin typeface="Times New Roman" panose="02020603050405020304" pitchFamily="18" charset="0"/>
              <a:ea typeface="Verdana" panose="020B0604030504040204" pitchFamily="34" charset="0"/>
              <a:cs typeface="Times New Roman" panose="02020603050405020304" pitchFamily="18" charset="0"/>
            </a:rPr>
            <a:t>)</a:t>
          </a:r>
        </a:p>
      </dsp:txBody>
      <dsp:txXfrm>
        <a:off x="2376957" y="2772069"/>
        <a:ext cx="1407498" cy="1221233"/>
      </dsp:txXfrm>
    </dsp:sp>
    <dsp:sp modelId="{3EA7934F-816B-4EF4-91D1-D1FB134D6B9D}">
      <dsp:nvSpPr>
        <dsp:cNvPr id="0" name=""/>
        <dsp:cNvSpPr/>
      </dsp:nvSpPr>
      <dsp:spPr>
        <a:xfrm rot="2484">
          <a:off x="4290435" y="1875552"/>
          <a:ext cx="423324" cy="499475"/>
        </a:xfrm>
        <a:prstGeom prst="rightArrow">
          <a:avLst>
            <a:gd name="adj1" fmla="val 60000"/>
            <a:gd name="adj2" fmla="val 50000"/>
          </a:avLst>
        </a:prstGeom>
        <a:solidFill>
          <a:schemeClr val="accent3">
            <a:hueOff val="11250264"/>
            <a:satOff val="-16880"/>
            <a:lumOff val="-2745"/>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lv-LV" sz="2200" kern="1200">
            <a:latin typeface="Times New Roman" panose="02020603050405020304" pitchFamily="18" charset="0"/>
            <a:ea typeface="Verdana" panose="020B0604030504040204" pitchFamily="34" charset="0"/>
            <a:cs typeface="Times New Roman" panose="02020603050405020304" pitchFamily="18" charset="0"/>
          </a:endParaRPr>
        </a:p>
      </dsp:txBody>
      <dsp:txXfrm>
        <a:off x="4290435" y="1975401"/>
        <a:ext cx="296327" cy="299685"/>
      </dsp:txXfrm>
    </dsp:sp>
    <dsp:sp modelId="{7FF3F487-E676-4EFD-AAA9-317B2228751B}">
      <dsp:nvSpPr>
        <dsp:cNvPr id="0" name=""/>
        <dsp:cNvSpPr/>
      </dsp:nvSpPr>
      <dsp:spPr>
        <a:xfrm>
          <a:off x="4889479" y="577595"/>
          <a:ext cx="3370571" cy="3098384"/>
        </a:xfrm>
        <a:prstGeom prst="ellipse">
          <a:avLst/>
        </a:prstGeom>
        <a:solidFill>
          <a:srgbClr val="7030A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lv-LV" sz="2000" b="1" kern="1200" dirty="0">
              <a:latin typeface="Times New Roman" panose="02020603050405020304" pitchFamily="18" charset="0"/>
              <a:ea typeface="Verdana" panose="020B0604030504040204" pitchFamily="34" charset="0"/>
              <a:cs typeface="Times New Roman" panose="02020603050405020304" pitchFamily="18" charset="0"/>
            </a:rPr>
            <a:t>Integrēts, uz pacientu orientēts </a:t>
          </a:r>
          <a:r>
            <a:rPr lang="lv-LV" sz="2000" kern="1200" dirty="0">
              <a:latin typeface="Times New Roman" panose="02020603050405020304" pitchFamily="18" charset="0"/>
              <a:ea typeface="Verdana" panose="020B0604030504040204" pitchFamily="34" charset="0"/>
              <a:cs typeface="Times New Roman" panose="02020603050405020304" pitchFamily="18" charset="0"/>
            </a:rPr>
            <a:t>valsts apmaksāts </a:t>
          </a:r>
          <a:r>
            <a:rPr lang="lv-LV" sz="2000" b="1" kern="1200" dirty="0">
              <a:latin typeface="Times New Roman" panose="02020603050405020304" pitchFamily="18" charset="0"/>
              <a:ea typeface="Verdana" panose="020B0604030504040204" pitchFamily="34" charset="0"/>
              <a:cs typeface="Times New Roman" panose="02020603050405020304" pitchFamily="18" charset="0"/>
            </a:rPr>
            <a:t>pakalpojums</a:t>
          </a:r>
          <a:endParaRPr lang="lv-LV" sz="2000" kern="1200" dirty="0">
            <a:latin typeface="Times New Roman" panose="02020603050405020304" pitchFamily="18" charset="0"/>
            <a:ea typeface="Verdana" panose="020B0604030504040204" pitchFamily="34" charset="0"/>
            <a:cs typeface="Times New Roman" panose="02020603050405020304" pitchFamily="18" charset="0"/>
          </a:endParaRPr>
        </a:p>
      </dsp:txBody>
      <dsp:txXfrm>
        <a:off x="5383088" y="1031343"/>
        <a:ext cx="2383353" cy="21908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F9531B-4120-46B2-8AA6-9EAB44534CE1}">
      <dsp:nvSpPr>
        <dsp:cNvPr id="0" name=""/>
        <dsp:cNvSpPr/>
      </dsp:nvSpPr>
      <dsp:spPr>
        <a:xfrm>
          <a:off x="5433" y="999496"/>
          <a:ext cx="5097401" cy="2609568"/>
        </a:xfrm>
        <a:prstGeom prst="rect">
          <a:avLst/>
        </a:prstGeom>
        <a:solidFill>
          <a:srgbClr val="FF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lv-LV" sz="2300" b="0" i="0" kern="1200" dirty="0">
              <a:latin typeface="Arial" panose="020B0604020202020204" pitchFamily="34" charset="0"/>
              <a:cs typeface="Arial" panose="020B0604020202020204" pitchFamily="34" charset="0"/>
            </a:rPr>
            <a:t>Pakalpojumu var saņemt </a:t>
          </a:r>
          <a:r>
            <a:rPr lang="lv-LV" sz="2300" b="1" i="0" u="sng" kern="1200" dirty="0">
              <a:latin typeface="Arial" panose="020B0604020202020204" pitchFamily="34" charset="0"/>
              <a:cs typeface="Arial" panose="020B0604020202020204" pitchFamily="34" charset="0"/>
            </a:rPr>
            <a:t>pilngadīga persona</a:t>
          </a:r>
          <a:r>
            <a:rPr lang="lv-LV" sz="2300" b="0" i="0" kern="1200" dirty="0">
              <a:latin typeface="Arial" panose="020B0604020202020204" pitchFamily="34" charset="0"/>
              <a:cs typeface="Arial" panose="020B0604020202020204" pitchFamily="34" charset="0"/>
            </a:rPr>
            <a:t>, kurai ir IV vai V līmeņa stacionārās ārstniecības iestādes </a:t>
          </a:r>
          <a:r>
            <a:rPr lang="lv-LV" sz="2300" b="1" i="0" u="sng" kern="1200" dirty="0">
              <a:latin typeface="Arial" panose="020B0604020202020204" pitchFamily="34" charset="0"/>
              <a:cs typeface="Arial" panose="020B0604020202020204" pitchFamily="34" charset="0"/>
            </a:rPr>
            <a:t>ārstu konsīlija lēmums </a:t>
          </a:r>
          <a:r>
            <a:rPr lang="lv-LV" sz="2300" b="0" i="0" kern="1200" dirty="0">
              <a:latin typeface="Arial" panose="020B0604020202020204" pitchFamily="34" charset="0"/>
              <a:cs typeface="Arial" panose="020B0604020202020204" pitchFamily="34" charset="0"/>
            </a:rPr>
            <a:t>par nozīmētu paliatīvo aprūpi dzīvesvietā un norādi par </a:t>
          </a:r>
          <a:r>
            <a:rPr lang="lv-LV" sz="2300" b="1" i="0" u="sng" kern="1200" dirty="0">
              <a:latin typeface="Arial" panose="020B0604020202020204" pitchFamily="34" charset="0"/>
              <a:cs typeface="Arial" panose="020B0604020202020204" pitchFamily="34" charset="0"/>
            </a:rPr>
            <a:t>prognozētu dzīvildzi līdz sešiem mēnešiem</a:t>
          </a:r>
          <a:endParaRPr lang="lv-LV" sz="2300" b="1" u="sng" kern="1200" dirty="0">
            <a:latin typeface="Arial" panose="020B0604020202020204" pitchFamily="34" charset="0"/>
            <a:cs typeface="Arial" panose="020B0604020202020204" pitchFamily="34" charset="0"/>
          </a:endParaRPr>
        </a:p>
      </dsp:txBody>
      <dsp:txXfrm>
        <a:off x="5433" y="999496"/>
        <a:ext cx="5097401" cy="2609568"/>
      </dsp:txXfrm>
    </dsp:sp>
    <dsp:sp modelId="{FF4F5C81-7C97-4732-A73C-8441F43EB229}">
      <dsp:nvSpPr>
        <dsp:cNvPr id="0" name=""/>
        <dsp:cNvSpPr/>
      </dsp:nvSpPr>
      <dsp:spPr>
        <a:xfrm>
          <a:off x="5537763" y="999496"/>
          <a:ext cx="5023028" cy="2609568"/>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lv-LV" sz="2300" kern="1200" dirty="0">
              <a:latin typeface="Arial" panose="020B0604020202020204" pitchFamily="34" charset="0"/>
              <a:cs typeface="Arial" panose="020B0604020202020204" pitchFamily="34" charset="0"/>
            </a:rPr>
            <a:t>Šo personu tuvinieki var saņemt</a:t>
          </a:r>
          <a:r>
            <a:rPr lang="en-US" sz="2300" kern="1200" dirty="0">
              <a:latin typeface="Arial" panose="020B0604020202020204" pitchFamily="34" charset="0"/>
              <a:cs typeface="Arial" panose="020B0604020202020204" pitchFamily="34" charset="0"/>
            </a:rPr>
            <a:t> </a:t>
          </a:r>
          <a:r>
            <a:rPr lang="en-US" sz="2300" kern="1200" dirty="0" err="1">
              <a:latin typeface="Arial" panose="020B0604020202020204" pitchFamily="34" charset="0"/>
              <a:cs typeface="Arial" panose="020B0604020202020204" pitchFamily="34" charset="0"/>
            </a:rPr>
            <a:t>konsultācijas</a:t>
          </a:r>
          <a:r>
            <a:rPr lang="en-US" sz="2300" kern="1200" dirty="0">
              <a:latin typeface="Arial" panose="020B0604020202020204" pitchFamily="34" charset="0"/>
              <a:cs typeface="Arial" panose="020B0604020202020204" pitchFamily="34" charset="0"/>
            </a:rPr>
            <a:t> par </a:t>
          </a:r>
          <a:r>
            <a:rPr lang="en-US" sz="2300" kern="1200" dirty="0" err="1">
              <a:latin typeface="Arial" panose="020B0604020202020204" pitchFamily="34" charset="0"/>
              <a:cs typeface="Arial" panose="020B0604020202020204" pitchFamily="34" charset="0"/>
            </a:rPr>
            <a:t>aprūpi</a:t>
          </a:r>
          <a:r>
            <a:rPr lang="en-US" sz="2300" kern="1200" dirty="0">
              <a:latin typeface="Arial" panose="020B0604020202020204" pitchFamily="34" charset="0"/>
              <a:cs typeface="Arial" panose="020B0604020202020204" pitchFamily="34" charset="0"/>
            </a:rPr>
            <a:t>, </a:t>
          </a:r>
          <a:r>
            <a:rPr lang="lv-LV" sz="2300" kern="1200" dirty="0">
              <a:latin typeface="Arial" panose="020B0604020202020204" pitchFamily="34" charset="0"/>
              <a:cs typeface="Arial" panose="020B0604020202020204" pitchFamily="34" charset="0"/>
            </a:rPr>
            <a:t>tehnisko palīglīdzekļu</a:t>
          </a:r>
          <a:r>
            <a:rPr lang="en-US" sz="2300" kern="1200" dirty="0">
              <a:latin typeface="Arial" panose="020B0604020202020204" pitchFamily="34" charset="0"/>
              <a:cs typeface="Arial" panose="020B0604020202020204" pitchFamily="34" charset="0"/>
            </a:rPr>
            <a:t> </a:t>
          </a:r>
          <a:r>
            <a:rPr lang="en-US" sz="2300" kern="1200" dirty="0" err="1">
              <a:latin typeface="Arial" panose="020B0604020202020204" pitchFamily="34" charset="0"/>
              <a:cs typeface="Arial" panose="020B0604020202020204" pitchFamily="34" charset="0"/>
            </a:rPr>
            <a:t>lietošanu</a:t>
          </a:r>
          <a:r>
            <a:rPr lang="lv-LV" sz="2300" kern="1200" dirty="0">
              <a:latin typeface="Arial" panose="020B0604020202020204" pitchFamily="34" charset="0"/>
              <a:cs typeface="Arial" panose="020B0604020202020204" pitchFamily="34" charset="0"/>
            </a:rPr>
            <a:t> </a:t>
          </a:r>
          <a:r>
            <a:rPr lang="en-US" sz="2300" kern="1200" dirty="0">
              <a:latin typeface="Arial" panose="020B0604020202020204" pitchFamily="34" charset="0"/>
              <a:cs typeface="Arial" panose="020B0604020202020204" pitchFamily="34" charset="0"/>
            </a:rPr>
            <a:t>un </a:t>
          </a:r>
          <a:r>
            <a:rPr lang="lv-LV" sz="2300" kern="1200" dirty="0" err="1">
              <a:latin typeface="Arial" panose="020B0604020202020204" pitchFamily="34" charset="0"/>
              <a:cs typeface="Arial" panose="020B0604020202020204" pitchFamily="34" charset="0"/>
            </a:rPr>
            <a:t>psihosociālo</a:t>
          </a:r>
          <a:r>
            <a:rPr lang="lv-LV" sz="2300" kern="1200" dirty="0">
              <a:latin typeface="Arial" panose="020B0604020202020204" pitchFamily="34" charset="0"/>
              <a:cs typeface="Arial" panose="020B0604020202020204" pitchFamily="34" charset="0"/>
            </a:rPr>
            <a:t> </a:t>
          </a:r>
          <a:r>
            <a:rPr lang="en-US" sz="2300" kern="1200" dirty="0" err="1">
              <a:latin typeface="Arial" panose="020B0604020202020204" pitchFamily="34" charset="0"/>
              <a:cs typeface="Arial" panose="020B0604020202020204" pitchFamily="34" charset="0"/>
            </a:rPr>
            <a:t>atbalstu</a:t>
          </a:r>
          <a:r>
            <a:rPr lang="lv-LV" sz="2300" kern="1200" dirty="0">
              <a:latin typeface="Arial" panose="020B0604020202020204" pitchFamily="34" charset="0"/>
              <a:cs typeface="Arial" panose="020B0604020202020204" pitchFamily="34" charset="0"/>
            </a:rPr>
            <a:t>, </a:t>
          </a:r>
          <a:r>
            <a:rPr lang="en-US" sz="2300" kern="1200" dirty="0">
              <a:latin typeface="Arial" panose="020B0604020202020204" pitchFamily="34" charset="0"/>
              <a:cs typeface="Arial" panose="020B0604020202020204" pitchFamily="34" charset="0"/>
            </a:rPr>
            <a:t>t.sk. </a:t>
          </a:r>
          <a:r>
            <a:rPr lang="en-US" sz="2300" kern="1200" dirty="0" err="1">
              <a:latin typeface="Arial" panose="020B0604020202020204" pitchFamily="34" charset="0"/>
              <a:cs typeface="Arial" panose="020B0604020202020204" pitchFamily="34" charset="0"/>
            </a:rPr>
            <a:t>sērošanas</a:t>
          </a:r>
          <a:r>
            <a:rPr lang="en-US" sz="2300" kern="1200" dirty="0">
              <a:latin typeface="Arial" panose="020B0604020202020204" pitchFamily="34" charset="0"/>
              <a:cs typeface="Arial" panose="020B0604020202020204" pitchFamily="34" charset="0"/>
            </a:rPr>
            <a:t> </a:t>
          </a:r>
          <a:r>
            <a:rPr lang="en-US" sz="2300" kern="1200" dirty="0" err="1">
              <a:latin typeface="Arial" panose="020B0604020202020204" pitchFamily="34" charset="0"/>
              <a:cs typeface="Arial" panose="020B0604020202020204" pitchFamily="34" charset="0"/>
            </a:rPr>
            <a:t>posmā</a:t>
          </a:r>
          <a:endParaRPr lang="lv-LV" sz="2300" kern="1200" dirty="0">
            <a:latin typeface="Arial" panose="020B0604020202020204" pitchFamily="34" charset="0"/>
            <a:cs typeface="Arial" panose="020B0604020202020204" pitchFamily="34" charset="0"/>
          </a:endParaRPr>
        </a:p>
      </dsp:txBody>
      <dsp:txXfrm>
        <a:off x="5537763" y="999496"/>
        <a:ext cx="5023028" cy="2609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16FE8-05C7-4B2B-A757-D110C0DE0726}">
      <dsp:nvSpPr>
        <dsp:cNvPr id="0" name=""/>
        <dsp:cNvSpPr/>
      </dsp:nvSpPr>
      <dsp:spPr>
        <a:xfrm>
          <a:off x="4463531" y="2772839"/>
          <a:ext cx="1917239" cy="191723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lv-LV" sz="2000" kern="1200" dirty="0"/>
            <a:t>Pacients un viņa ģimene (mājas vidē)</a:t>
          </a:r>
        </a:p>
      </dsp:txBody>
      <dsp:txXfrm>
        <a:off x="4744304" y="3053612"/>
        <a:ext cx="1355693" cy="1355693"/>
      </dsp:txXfrm>
    </dsp:sp>
    <dsp:sp modelId="{4AB31A2B-A565-4BBB-AEE8-CA38B28D287B}">
      <dsp:nvSpPr>
        <dsp:cNvPr id="0" name=""/>
        <dsp:cNvSpPr/>
      </dsp:nvSpPr>
      <dsp:spPr>
        <a:xfrm rot="10800000">
          <a:off x="2229067" y="3458252"/>
          <a:ext cx="2111568" cy="546413"/>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40B423-1570-4EB3-9D65-BE863976EF93}">
      <dsp:nvSpPr>
        <dsp:cNvPr id="0" name=""/>
        <dsp:cNvSpPr/>
      </dsp:nvSpPr>
      <dsp:spPr>
        <a:xfrm>
          <a:off x="1534131" y="3194631"/>
          <a:ext cx="1389872" cy="107365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lv-LV" sz="1800" kern="1200" dirty="0" err="1"/>
            <a:t>Psihosociālā</a:t>
          </a:r>
          <a:r>
            <a:rPr lang="lv-LV" sz="1800" kern="1200" dirty="0"/>
            <a:t> rehabilitācija</a:t>
          </a:r>
        </a:p>
      </dsp:txBody>
      <dsp:txXfrm>
        <a:off x="1565577" y="3226077"/>
        <a:ext cx="1326980" cy="1010762"/>
      </dsp:txXfrm>
    </dsp:sp>
    <dsp:sp modelId="{AAF0AD4C-30B2-4514-8B1A-ABC79B756471}">
      <dsp:nvSpPr>
        <dsp:cNvPr id="0" name=""/>
        <dsp:cNvSpPr/>
      </dsp:nvSpPr>
      <dsp:spPr>
        <a:xfrm rot="12600000">
          <a:off x="2515411" y="2389602"/>
          <a:ext cx="2111568" cy="546413"/>
        </a:xfrm>
        <a:prstGeom prst="leftArrow">
          <a:avLst>
            <a:gd name="adj1" fmla="val 60000"/>
            <a:gd name="adj2" fmla="val 50000"/>
          </a:avLst>
        </a:prstGeom>
        <a:solidFill>
          <a:schemeClr val="accent3">
            <a:hueOff val="1875044"/>
            <a:satOff val="-2813"/>
            <a:lumOff val="-45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F8DEDD-6FB8-49B1-AE57-2CF25FED50BD}">
      <dsp:nvSpPr>
        <dsp:cNvPr id="0" name=""/>
        <dsp:cNvSpPr/>
      </dsp:nvSpPr>
      <dsp:spPr>
        <a:xfrm>
          <a:off x="1985825" y="1598090"/>
          <a:ext cx="1342067" cy="1073654"/>
        </a:xfrm>
        <a:prstGeom prst="roundRect">
          <a:avLst>
            <a:gd name="adj" fmla="val 10000"/>
          </a:avLst>
        </a:prstGeom>
        <a:solidFill>
          <a:schemeClr val="accent3">
            <a:hueOff val="1875044"/>
            <a:satOff val="-2813"/>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lv-LV" sz="1800" kern="1200" dirty="0"/>
            <a:t>Veselības aprūpes pakalpojumi</a:t>
          </a:r>
        </a:p>
      </dsp:txBody>
      <dsp:txXfrm>
        <a:off x="2017271" y="1629536"/>
        <a:ext cx="1279175" cy="1010762"/>
      </dsp:txXfrm>
    </dsp:sp>
    <dsp:sp modelId="{2BEFA60B-1F59-4F2F-8CDA-570D84B2197B}">
      <dsp:nvSpPr>
        <dsp:cNvPr id="0" name=""/>
        <dsp:cNvSpPr/>
      </dsp:nvSpPr>
      <dsp:spPr>
        <a:xfrm rot="14400000">
          <a:off x="3297717" y="1607296"/>
          <a:ext cx="2111568" cy="546413"/>
        </a:xfrm>
        <a:prstGeom prst="leftArrow">
          <a:avLst>
            <a:gd name="adj1" fmla="val 60000"/>
            <a:gd name="adj2" fmla="val 50000"/>
          </a:avLst>
        </a:prstGeom>
        <a:solidFill>
          <a:schemeClr val="accent3">
            <a:hueOff val="3750088"/>
            <a:satOff val="-5627"/>
            <a:lumOff val="-91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09FBFF-D5F1-40E4-8A39-871E5B486CA5}">
      <dsp:nvSpPr>
        <dsp:cNvPr id="0" name=""/>
        <dsp:cNvSpPr/>
      </dsp:nvSpPr>
      <dsp:spPr>
        <a:xfrm>
          <a:off x="3154575" y="429340"/>
          <a:ext cx="1342067" cy="1073654"/>
        </a:xfrm>
        <a:prstGeom prst="roundRect">
          <a:avLst>
            <a:gd name="adj" fmla="val 10000"/>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lv-LV" sz="1800" kern="1200" dirty="0"/>
            <a:t>Tehniskie palīglīdzekļi</a:t>
          </a:r>
        </a:p>
      </dsp:txBody>
      <dsp:txXfrm>
        <a:off x="3186021" y="460786"/>
        <a:ext cx="1279175" cy="1010762"/>
      </dsp:txXfrm>
    </dsp:sp>
    <dsp:sp modelId="{81B91170-0A27-48DD-A8FD-D555F325A3DF}">
      <dsp:nvSpPr>
        <dsp:cNvPr id="0" name=""/>
        <dsp:cNvSpPr/>
      </dsp:nvSpPr>
      <dsp:spPr>
        <a:xfrm rot="16200000">
          <a:off x="4366366" y="1320952"/>
          <a:ext cx="2111568" cy="546413"/>
        </a:xfrm>
        <a:prstGeom prst="leftArrow">
          <a:avLst>
            <a:gd name="adj1" fmla="val 60000"/>
            <a:gd name="adj2" fmla="val 50000"/>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4E54BC-C56D-4071-BFB2-8849E90B4CED}">
      <dsp:nvSpPr>
        <dsp:cNvPr id="0" name=""/>
        <dsp:cNvSpPr/>
      </dsp:nvSpPr>
      <dsp:spPr>
        <a:xfrm>
          <a:off x="4751117" y="1548"/>
          <a:ext cx="1342067" cy="1073654"/>
        </a:xfrm>
        <a:prstGeom prst="roundRect">
          <a:avLst>
            <a:gd name="adj" fmla="val 100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lv-LV" sz="1800" kern="1200" dirty="0"/>
            <a:t>Sociālā aprūpe</a:t>
          </a:r>
        </a:p>
      </dsp:txBody>
      <dsp:txXfrm>
        <a:off x="4782563" y="32994"/>
        <a:ext cx="1279175" cy="1010762"/>
      </dsp:txXfrm>
    </dsp:sp>
    <dsp:sp modelId="{70266628-C67C-4C01-BAC8-C92FAFB66CA5}">
      <dsp:nvSpPr>
        <dsp:cNvPr id="0" name=""/>
        <dsp:cNvSpPr/>
      </dsp:nvSpPr>
      <dsp:spPr>
        <a:xfrm rot="18000000">
          <a:off x="5435016" y="1607296"/>
          <a:ext cx="2111568" cy="546413"/>
        </a:xfrm>
        <a:prstGeom prst="leftArrow">
          <a:avLst>
            <a:gd name="adj1" fmla="val 60000"/>
            <a:gd name="adj2" fmla="val 50000"/>
          </a:avLst>
        </a:prstGeom>
        <a:solidFill>
          <a:schemeClr val="accent3">
            <a:hueOff val="7500176"/>
            <a:satOff val="-11253"/>
            <a:lumOff val="-183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182560-4312-4EDB-9F63-6CDE807A0CC4}">
      <dsp:nvSpPr>
        <dsp:cNvPr id="0" name=""/>
        <dsp:cNvSpPr/>
      </dsp:nvSpPr>
      <dsp:spPr>
        <a:xfrm>
          <a:off x="6271906" y="429340"/>
          <a:ext cx="1493573" cy="1073654"/>
        </a:xfrm>
        <a:prstGeom prst="roundRect">
          <a:avLst>
            <a:gd name="adj" fmla="val 10000"/>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lv-LV" sz="1800" kern="1200" dirty="0"/>
            <a:t>Koordinators</a:t>
          </a:r>
        </a:p>
      </dsp:txBody>
      <dsp:txXfrm>
        <a:off x="6303352" y="460786"/>
        <a:ext cx="1430681" cy="1010762"/>
      </dsp:txXfrm>
    </dsp:sp>
    <dsp:sp modelId="{EDA0968D-2BF4-489F-844F-3814A8417D58}">
      <dsp:nvSpPr>
        <dsp:cNvPr id="0" name=""/>
        <dsp:cNvSpPr/>
      </dsp:nvSpPr>
      <dsp:spPr>
        <a:xfrm rot="19800000">
          <a:off x="6217322" y="2389602"/>
          <a:ext cx="2111568" cy="546413"/>
        </a:xfrm>
        <a:prstGeom prst="leftArrow">
          <a:avLst>
            <a:gd name="adj1" fmla="val 60000"/>
            <a:gd name="adj2" fmla="val 50000"/>
          </a:avLst>
        </a:prstGeom>
        <a:solidFill>
          <a:schemeClr val="accent3">
            <a:hueOff val="9375220"/>
            <a:satOff val="-14067"/>
            <a:lumOff val="-228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2E76E2-F867-4177-BCF9-13C5955F2D75}">
      <dsp:nvSpPr>
        <dsp:cNvPr id="0" name=""/>
        <dsp:cNvSpPr/>
      </dsp:nvSpPr>
      <dsp:spPr>
        <a:xfrm>
          <a:off x="7516408" y="1598090"/>
          <a:ext cx="1342067" cy="1073654"/>
        </a:xfrm>
        <a:prstGeom prst="roundRect">
          <a:avLst>
            <a:gd name="adj" fmla="val 10000"/>
          </a:avLst>
        </a:prstGeom>
        <a:solidFill>
          <a:schemeClr val="accent3">
            <a:hueOff val="9375220"/>
            <a:satOff val="-14067"/>
            <a:lumOff val="-22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lv-LV" sz="1800" kern="1200" dirty="0"/>
            <a:t>Konsultācijas un diennakts atbalsts</a:t>
          </a:r>
        </a:p>
      </dsp:txBody>
      <dsp:txXfrm>
        <a:off x="7547854" y="1629536"/>
        <a:ext cx="1279175" cy="1010762"/>
      </dsp:txXfrm>
    </dsp:sp>
    <dsp:sp modelId="{98F686A8-DE93-4EB9-8F6C-7410A00A5F3F}">
      <dsp:nvSpPr>
        <dsp:cNvPr id="0" name=""/>
        <dsp:cNvSpPr/>
      </dsp:nvSpPr>
      <dsp:spPr>
        <a:xfrm>
          <a:off x="6503666" y="3458252"/>
          <a:ext cx="2111568" cy="546413"/>
        </a:xfrm>
        <a:prstGeom prst="leftArrow">
          <a:avLst>
            <a:gd name="adj1" fmla="val 60000"/>
            <a:gd name="adj2" fmla="val 50000"/>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475ACA-EAEE-496A-B8C8-808C878C86B2}">
      <dsp:nvSpPr>
        <dsp:cNvPr id="0" name=""/>
        <dsp:cNvSpPr/>
      </dsp:nvSpPr>
      <dsp:spPr>
        <a:xfrm>
          <a:off x="7944200" y="3194631"/>
          <a:ext cx="1342067" cy="1073654"/>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lv-LV" sz="1200" kern="1200" dirty="0"/>
            <a:t>Transportēšana veselības aprūpes pakalpojumu saņemšanai ārstniecības iestādē</a:t>
          </a:r>
        </a:p>
      </dsp:txBody>
      <dsp:txXfrm>
        <a:off x="7975646" y="3226077"/>
        <a:ext cx="1279175" cy="1010762"/>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991100" cy="32543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6524625" y="0"/>
            <a:ext cx="4991100" cy="325438"/>
          </a:xfrm>
          <a:prstGeom prst="rect">
            <a:avLst/>
          </a:prstGeom>
        </p:spPr>
        <p:txBody>
          <a:bodyPr vert="horz" lIns="91440" tIns="45720" rIns="91440" bIns="45720" rtlCol="0"/>
          <a:lstStyle>
            <a:lvl1pPr algn="r">
              <a:defRPr sz="1200"/>
            </a:lvl1pPr>
          </a:lstStyle>
          <a:p>
            <a:fld id="{5925B78D-0A6F-4C8C-B3D9-9E8C216FDFD2}" type="datetimeFigureOut">
              <a:rPr lang="lv-LV" smtClean="0"/>
              <a:t>15.09.2026</a:t>
            </a:fld>
            <a:endParaRPr lang="lv-LV"/>
          </a:p>
        </p:txBody>
      </p:sp>
      <p:sp>
        <p:nvSpPr>
          <p:cNvPr id="4" name="Slide Image Placeholder 3"/>
          <p:cNvSpPr>
            <a:spLocks noGrp="1" noRot="1" noChangeAspect="1"/>
          </p:cNvSpPr>
          <p:nvPr>
            <p:ph type="sldImg" idx="2"/>
          </p:nvPr>
        </p:nvSpPr>
        <p:spPr>
          <a:xfrm>
            <a:off x="3816350" y="811213"/>
            <a:ext cx="3886200" cy="2187575"/>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1152525" y="3119438"/>
            <a:ext cx="9213850" cy="255428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6157913"/>
            <a:ext cx="4991100" cy="32543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6524625" y="6157913"/>
            <a:ext cx="4991100" cy="325437"/>
          </a:xfrm>
          <a:prstGeom prst="rect">
            <a:avLst/>
          </a:prstGeom>
        </p:spPr>
        <p:txBody>
          <a:bodyPr vert="horz" lIns="91440" tIns="45720" rIns="91440" bIns="45720" rtlCol="0" anchor="b"/>
          <a:lstStyle>
            <a:lvl1pPr algn="r">
              <a:defRPr sz="1200"/>
            </a:lvl1pPr>
          </a:lstStyle>
          <a:p>
            <a:fld id="{9E4ABA82-DE7D-4E0A-B7A3-392F76B47B0B}" type="slidenum">
              <a:rPr lang="lv-LV" smtClean="0"/>
              <a:t>‹#›</a:t>
            </a:fld>
            <a:endParaRPr lang="lv-LV"/>
          </a:p>
        </p:txBody>
      </p:sp>
    </p:spTree>
    <p:extLst>
      <p:ext uri="{BB962C8B-B14F-4D97-AF65-F5344CB8AC3E}">
        <p14:creationId xmlns:p14="http://schemas.microsoft.com/office/powerpoint/2010/main" val="2576234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5"/>
          </p:nvPr>
        </p:nvSpPr>
        <p:spPr/>
        <p:txBody>
          <a:bodyPr/>
          <a:lstStyle/>
          <a:p>
            <a:fld id="{9E4ABA82-DE7D-4E0A-B7A3-392F76B47B0B}" type="slidenum">
              <a:rPr lang="lv-LV" smtClean="0"/>
              <a:t>1</a:t>
            </a:fld>
            <a:endParaRPr lang="lv-LV"/>
          </a:p>
        </p:txBody>
      </p:sp>
    </p:spTree>
    <p:extLst>
      <p:ext uri="{BB962C8B-B14F-4D97-AF65-F5344CB8AC3E}">
        <p14:creationId xmlns:p14="http://schemas.microsoft.com/office/powerpoint/2010/main" val="2697066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36996-3E74-7516-1986-FF642BCE8C78}"/>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98417887-D7E4-6AC0-D7ED-B97AF706DACA}"/>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5496B55C-6AB5-B5D1-6C41-F4F71A62F40D}"/>
              </a:ext>
            </a:extLst>
          </p:cNvPr>
          <p:cNvSpPr>
            <a:spLocks noGrp="1"/>
          </p:cNvSpPr>
          <p:nvPr>
            <p:ph type="body" idx="1"/>
          </p:nvPr>
        </p:nvSpPr>
        <p:spPr/>
        <p:txBody>
          <a:bodyPr/>
          <a:lstStyle/>
          <a:p>
            <a:r>
              <a:rPr lang="lv-LV" dirty="0"/>
              <a:t>Standarts - aktīva un visaptveroša to cilvēku aprūpe, kuru izārstēšana vairs nav iespējama</a:t>
            </a:r>
          </a:p>
          <a:p>
            <a:r>
              <a:rPr lang="lv-LV" dirty="0"/>
              <a:t>mērķis - uzlabot cilvēka un viņa ģimenes dzīves kvalitāti</a:t>
            </a:r>
          </a:p>
          <a:p>
            <a:r>
              <a:rPr lang="lv-LV" dirty="0"/>
              <a:t>standarts - holistiskais (visaptverošais) aprūpes modelis </a:t>
            </a:r>
          </a:p>
          <a:p>
            <a:r>
              <a:rPr lang="lv-LV" dirty="0" err="1"/>
              <a:t>integratīva</a:t>
            </a:r>
            <a:r>
              <a:rPr lang="lv-LV" dirty="0"/>
              <a:t> un starpnozaru/starpdisciplināra aprūpe, iekļaujot medicīnisko, psiholoģisko, sociālo un garīgā atbalsta jomu</a:t>
            </a:r>
          </a:p>
          <a:p>
            <a:r>
              <a:rPr lang="lv-LV" dirty="0"/>
              <a:t>minimums – paliatīvā medicīniskā aprūpe, profesionāls psiholoģiskais (psihologs, psihoterapeits), sociālais (sociālais darbinieks) un garīgais atbalsts (kapelāns), sākot no brīža, kad tiek noteikta diagnoze līdz brīdim, kad atbalsts jāsniedz sērojošiem tuviniekiem pēc cilvēka nāves</a:t>
            </a:r>
          </a:p>
          <a:p>
            <a:r>
              <a:rPr lang="lv-LV" dirty="0"/>
              <a:t>labā prakse – pakalpojuma nodrošināšana dzīvesvietā (cilvēka mājās)</a:t>
            </a:r>
          </a:p>
          <a:p>
            <a:endParaRPr lang="lv-LV" dirty="0"/>
          </a:p>
        </p:txBody>
      </p:sp>
      <p:sp>
        <p:nvSpPr>
          <p:cNvPr id="4" name="Slaida numura vietturis 3">
            <a:extLst>
              <a:ext uri="{FF2B5EF4-FFF2-40B4-BE49-F238E27FC236}">
                <a16:creationId xmlns:a16="http://schemas.microsoft.com/office/drawing/2014/main" id="{CD172463-017D-2C9C-5DBD-182F3D9DDE2C}"/>
              </a:ext>
            </a:extLst>
          </p:cNvPr>
          <p:cNvSpPr>
            <a:spLocks noGrp="1"/>
          </p:cNvSpPr>
          <p:nvPr>
            <p:ph type="sldNum" sz="quarter" idx="5"/>
          </p:nvPr>
        </p:nvSpPr>
        <p:spPr/>
        <p:txBody>
          <a:bodyPr/>
          <a:lstStyle/>
          <a:p>
            <a:fld id="{9E4ABA82-DE7D-4E0A-B7A3-392F76B47B0B}" type="slidenum">
              <a:rPr lang="lv-LV" smtClean="0"/>
              <a:t>2</a:t>
            </a:fld>
            <a:endParaRPr lang="lv-LV" dirty="0"/>
          </a:p>
        </p:txBody>
      </p:sp>
    </p:spTree>
    <p:extLst>
      <p:ext uri="{BB962C8B-B14F-4D97-AF65-F5344CB8AC3E}">
        <p14:creationId xmlns:p14="http://schemas.microsoft.com/office/powerpoint/2010/main" val="2011286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F428A-E74B-BBAE-F5F3-FBAB56A8959A}"/>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5E676B3E-DC8A-02B0-B634-9190E6E1208C}"/>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C9211720-EC90-DDD8-B914-6128A846CD1D}"/>
              </a:ext>
            </a:extLst>
          </p:cNvPr>
          <p:cNvSpPr>
            <a:spLocks noGrp="1"/>
          </p:cNvSpPr>
          <p:nvPr>
            <p:ph type="body" idx="1"/>
          </p:nvPr>
        </p:nvSpPr>
        <p:spPr/>
        <p:txBody>
          <a:bodyPr/>
          <a:lstStyle/>
          <a:p>
            <a:endParaRPr lang="lv-LV" dirty="0"/>
          </a:p>
        </p:txBody>
      </p:sp>
      <p:sp>
        <p:nvSpPr>
          <p:cNvPr id="4" name="Slaida numura vietturis 3">
            <a:extLst>
              <a:ext uri="{FF2B5EF4-FFF2-40B4-BE49-F238E27FC236}">
                <a16:creationId xmlns:a16="http://schemas.microsoft.com/office/drawing/2014/main" id="{086381E5-057C-AB46-2356-3F015BF5F4FB}"/>
              </a:ext>
            </a:extLst>
          </p:cNvPr>
          <p:cNvSpPr>
            <a:spLocks noGrp="1"/>
          </p:cNvSpPr>
          <p:nvPr>
            <p:ph type="sldNum" sz="quarter" idx="5"/>
          </p:nvPr>
        </p:nvSpPr>
        <p:spPr/>
        <p:txBody>
          <a:bodyPr/>
          <a:lstStyle/>
          <a:p>
            <a:fld id="{9E4ABA82-DE7D-4E0A-B7A3-392F76B47B0B}" type="slidenum">
              <a:rPr lang="lv-LV" smtClean="0"/>
              <a:t>5</a:t>
            </a:fld>
            <a:endParaRPr lang="lv-LV" dirty="0"/>
          </a:p>
        </p:txBody>
      </p:sp>
    </p:spTree>
    <p:extLst>
      <p:ext uri="{BB962C8B-B14F-4D97-AF65-F5344CB8AC3E}">
        <p14:creationId xmlns:p14="http://schemas.microsoft.com/office/powerpoint/2010/main" val="1766915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7B8F0-142F-DF7B-1115-78B6A69FBE06}"/>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09F270AF-0B30-1CD6-ED91-044266BC42AD}"/>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99573433-ED2B-9B3A-4A35-2B78C3770D9E}"/>
              </a:ext>
            </a:extLst>
          </p:cNvPr>
          <p:cNvSpPr>
            <a:spLocks noGrp="1"/>
          </p:cNvSpPr>
          <p:nvPr>
            <p:ph type="body" idx="1"/>
          </p:nvPr>
        </p:nvSpPr>
        <p:spPr/>
        <p:txBody>
          <a:bodyPr/>
          <a:lstStyle/>
          <a:p>
            <a:endParaRPr lang="lv-LV" dirty="0"/>
          </a:p>
        </p:txBody>
      </p:sp>
      <p:sp>
        <p:nvSpPr>
          <p:cNvPr id="4" name="Slaida numura vietturis 3">
            <a:extLst>
              <a:ext uri="{FF2B5EF4-FFF2-40B4-BE49-F238E27FC236}">
                <a16:creationId xmlns:a16="http://schemas.microsoft.com/office/drawing/2014/main" id="{708D28D6-DCF3-AF64-3889-D89E2EDB0E56}"/>
              </a:ext>
            </a:extLst>
          </p:cNvPr>
          <p:cNvSpPr>
            <a:spLocks noGrp="1"/>
          </p:cNvSpPr>
          <p:nvPr>
            <p:ph type="sldNum" sz="quarter" idx="5"/>
          </p:nvPr>
        </p:nvSpPr>
        <p:spPr/>
        <p:txBody>
          <a:bodyPr/>
          <a:lstStyle/>
          <a:p>
            <a:fld id="{9E4ABA82-DE7D-4E0A-B7A3-392F76B47B0B}" type="slidenum">
              <a:rPr lang="lv-LV" smtClean="0"/>
              <a:t>6</a:t>
            </a:fld>
            <a:endParaRPr lang="lv-LV" dirty="0"/>
          </a:p>
        </p:txBody>
      </p:sp>
    </p:spTree>
    <p:extLst>
      <p:ext uri="{BB962C8B-B14F-4D97-AF65-F5344CB8AC3E}">
        <p14:creationId xmlns:p14="http://schemas.microsoft.com/office/powerpoint/2010/main" val="1776728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77148-7780-E946-CB3F-E1D5D4B90927}"/>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CDDCDEDB-42D0-57BE-9670-5BEB18B54019}"/>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41E79B22-DD46-33DB-9CBC-2CC8F9AE893E}"/>
              </a:ext>
            </a:extLst>
          </p:cNvPr>
          <p:cNvSpPr>
            <a:spLocks noGrp="1"/>
          </p:cNvSpPr>
          <p:nvPr>
            <p:ph type="body" idx="1"/>
          </p:nvPr>
        </p:nvSpPr>
        <p:spPr/>
        <p:txBody>
          <a:bodyPr/>
          <a:lstStyle/>
          <a:p>
            <a:endParaRPr lang="lv-LV" dirty="0"/>
          </a:p>
        </p:txBody>
      </p:sp>
      <p:sp>
        <p:nvSpPr>
          <p:cNvPr id="4" name="Slaida numura vietturis 3">
            <a:extLst>
              <a:ext uri="{FF2B5EF4-FFF2-40B4-BE49-F238E27FC236}">
                <a16:creationId xmlns:a16="http://schemas.microsoft.com/office/drawing/2014/main" id="{D9F4B8E2-8F65-3A54-F6E2-8A9DC9DC4074}"/>
              </a:ext>
            </a:extLst>
          </p:cNvPr>
          <p:cNvSpPr>
            <a:spLocks noGrp="1"/>
          </p:cNvSpPr>
          <p:nvPr>
            <p:ph type="sldNum" sz="quarter" idx="5"/>
          </p:nvPr>
        </p:nvSpPr>
        <p:spPr/>
        <p:txBody>
          <a:bodyPr/>
          <a:lstStyle/>
          <a:p>
            <a:fld id="{9E4ABA82-DE7D-4E0A-B7A3-392F76B47B0B}" type="slidenum">
              <a:rPr lang="lv-LV" smtClean="0"/>
              <a:t>7</a:t>
            </a:fld>
            <a:endParaRPr lang="lv-LV" dirty="0"/>
          </a:p>
        </p:txBody>
      </p:sp>
    </p:spTree>
    <p:extLst>
      <p:ext uri="{BB962C8B-B14F-4D97-AF65-F5344CB8AC3E}">
        <p14:creationId xmlns:p14="http://schemas.microsoft.com/office/powerpoint/2010/main" val="1008329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4E6B5-F4FE-15C8-28FA-9555B6BE3A08}"/>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BFB58098-9085-D277-55EE-7516E455C699}"/>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21A5AD71-6CBD-84F1-C2D4-832F5E8FFD29}"/>
              </a:ext>
            </a:extLst>
          </p:cNvPr>
          <p:cNvSpPr>
            <a:spLocks noGrp="1"/>
          </p:cNvSpPr>
          <p:nvPr>
            <p:ph type="body" idx="1"/>
          </p:nvPr>
        </p:nvSpPr>
        <p:spPr/>
        <p:txBody>
          <a:bodyPr/>
          <a:lstStyle/>
          <a:p>
            <a:endParaRPr lang="lv-LV" dirty="0"/>
          </a:p>
        </p:txBody>
      </p:sp>
      <p:sp>
        <p:nvSpPr>
          <p:cNvPr id="4" name="Slaida numura vietturis 3">
            <a:extLst>
              <a:ext uri="{FF2B5EF4-FFF2-40B4-BE49-F238E27FC236}">
                <a16:creationId xmlns:a16="http://schemas.microsoft.com/office/drawing/2014/main" id="{FCEA4181-C67B-40ED-DA25-48D39047BE89}"/>
              </a:ext>
            </a:extLst>
          </p:cNvPr>
          <p:cNvSpPr>
            <a:spLocks noGrp="1"/>
          </p:cNvSpPr>
          <p:nvPr>
            <p:ph type="sldNum" sz="quarter" idx="5"/>
          </p:nvPr>
        </p:nvSpPr>
        <p:spPr/>
        <p:txBody>
          <a:bodyPr/>
          <a:lstStyle/>
          <a:p>
            <a:fld id="{9E4ABA82-DE7D-4E0A-B7A3-392F76B47B0B}" type="slidenum">
              <a:rPr lang="lv-LV" smtClean="0"/>
              <a:t>8</a:t>
            </a:fld>
            <a:endParaRPr lang="lv-LV" dirty="0"/>
          </a:p>
        </p:txBody>
      </p:sp>
    </p:spTree>
    <p:extLst>
      <p:ext uri="{BB962C8B-B14F-4D97-AF65-F5344CB8AC3E}">
        <p14:creationId xmlns:p14="http://schemas.microsoft.com/office/powerpoint/2010/main" val="2592845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2B0F2-D675-1860-21EE-25974EC822DD}"/>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C1141826-8C74-1C35-8737-644DDF898D12}"/>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D95A4C5F-8852-4AE0-F825-5EAB864AE1D9}"/>
              </a:ext>
            </a:extLst>
          </p:cNvPr>
          <p:cNvSpPr>
            <a:spLocks noGrp="1"/>
          </p:cNvSpPr>
          <p:nvPr>
            <p:ph type="body" idx="1"/>
          </p:nvPr>
        </p:nvSpPr>
        <p:spPr/>
        <p:txBody>
          <a:bodyPr/>
          <a:lstStyle/>
          <a:p>
            <a:endParaRPr lang="lv-LV" dirty="0"/>
          </a:p>
        </p:txBody>
      </p:sp>
      <p:sp>
        <p:nvSpPr>
          <p:cNvPr id="4" name="Slaida numura vietturis 3">
            <a:extLst>
              <a:ext uri="{FF2B5EF4-FFF2-40B4-BE49-F238E27FC236}">
                <a16:creationId xmlns:a16="http://schemas.microsoft.com/office/drawing/2014/main" id="{E453C08D-4F56-75CE-1747-F3AA8D064DC0}"/>
              </a:ext>
            </a:extLst>
          </p:cNvPr>
          <p:cNvSpPr>
            <a:spLocks noGrp="1"/>
          </p:cNvSpPr>
          <p:nvPr>
            <p:ph type="sldNum" sz="quarter" idx="5"/>
          </p:nvPr>
        </p:nvSpPr>
        <p:spPr/>
        <p:txBody>
          <a:bodyPr/>
          <a:lstStyle/>
          <a:p>
            <a:fld id="{9E4ABA82-DE7D-4E0A-B7A3-392F76B47B0B}" type="slidenum">
              <a:rPr lang="lv-LV" smtClean="0"/>
              <a:t>9</a:t>
            </a:fld>
            <a:endParaRPr lang="lv-LV" dirty="0"/>
          </a:p>
        </p:txBody>
      </p:sp>
    </p:spTree>
    <p:extLst>
      <p:ext uri="{BB962C8B-B14F-4D97-AF65-F5344CB8AC3E}">
        <p14:creationId xmlns:p14="http://schemas.microsoft.com/office/powerpoint/2010/main" val="3927282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CA09C-85E4-79D3-CECD-2B43893B3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094FAB-C1B0-5ED8-D266-FA7F94BB9EAC}"/>
              </a:ext>
            </a:extLst>
          </p:cNvPr>
          <p:cNvSpPr>
            <a:spLocks noGrp="1" noRot="1" noChangeAspect="1"/>
          </p:cNvSpPr>
          <p:nvPr>
            <p:ph type="sldImg"/>
          </p:nvPr>
        </p:nvSpPr>
        <p:spPr/>
        <p:txBody>
          <a:bodyPr/>
          <a:lstStyle/>
          <a:p>
            <a:endParaRPr lang="lv-LV"/>
          </a:p>
        </p:txBody>
      </p:sp>
      <p:sp>
        <p:nvSpPr>
          <p:cNvPr id="3" name="Notes Placeholder 2">
            <a:extLst>
              <a:ext uri="{FF2B5EF4-FFF2-40B4-BE49-F238E27FC236}">
                <a16:creationId xmlns:a16="http://schemas.microsoft.com/office/drawing/2014/main" id="{C6032B5D-97C5-5E18-344E-FD791611411A}"/>
              </a:ext>
            </a:extLst>
          </p:cNvPr>
          <p:cNvSpPr>
            <a:spLocks noGrp="1"/>
          </p:cNvSpPr>
          <p:nvPr>
            <p:ph type="body" idx="1"/>
          </p:nvPr>
        </p:nvSpPr>
        <p:spPr/>
        <p:txBody>
          <a:bodyPr/>
          <a:lstStyle/>
          <a:p>
            <a:endParaRPr lang="lv-LV"/>
          </a:p>
        </p:txBody>
      </p:sp>
      <p:sp>
        <p:nvSpPr>
          <p:cNvPr id="4" name="Slide Number Placeholder 3">
            <a:extLst>
              <a:ext uri="{FF2B5EF4-FFF2-40B4-BE49-F238E27FC236}">
                <a16:creationId xmlns:a16="http://schemas.microsoft.com/office/drawing/2014/main" id="{08775D66-8C21-F6C3-96B4-771F24E82BB6}"/>
              </a:ext>
            </a:extLst>
          </p:cNvPr>
          <p:cNvSpPr>
            <a:spLocks noGrp="1"/>
          </p:cNvSpPr>
          <p:nvPr>
            <p:ph type="sldNum" sz="quarter" idx="5"/>
          </p:nvPr>
        </p:nvSpPr>
        <p:spPr/>
        <p:txBody>
          <a:bodyPr/>
          <a:lstStyle/>
          <a:p>
            <a:fld id="{F7667A23-28E6-D14D-9A96-D5E05966E20A}" type="slidenum">
              <a:rPr lang="en-LV" smtClean="0"/>
              <a:t>10</a:t>
            </a:fld>
            <a:endParaRPr lang="en-LV"/>
          </a:p>
        </p:txBody>
      </p:sp>
    </p:spTree>
    <p:extLst>
      <p:ext uri="{BB962C8B-B14F-4D97-AF65-F5344CB8AC3E}">
        <p14:creationId xmlns:p14="http://schemas.microsoft.com/office/powerpoint/2010/main" val="947799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AAD03-E0BD-D7AB-4FF3-8ED0BE580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C9ACB-FBAA-134B-CF46-74E6B9365001}"/>
              </a:ext>
            </a:extLst>
          </p:cNvPr>
          <p:cNvSpPr>
            <a:spLocks noGrp="1" noRot="1" noChangeAspect="1"/>
          </p:cNvSpPr>
          <p:nvPr>
            <p:ph type="sldImg"/>
          </p:nvPr>
        </p:nvSpPr>
        <p:spPr/>
        <p:txBody>
          <a:bodyPr/>
          <a:lstStyle/>
          <a:p>
            <a:endParaRPr lang="lv-LV"/>
          </a:p>
        </p:txBody>
      </p:sp>
      <p:sp>
        <p:nvSpPr>
          <p:cNvPr id="3" name="Notes Placeholder 2">
            <a:extLst>
              <a:ext uri="{FF2B5EF4-FFF2-40B4-BE49-F238E27FC236}">
                <a16:creationId xmlns:a16="http://schemas.microsoft.com/office/drawing/2014/main" id="{1405C20A-3765-29BF-8309-AFAC5F87C265}"/>
              </a:ext>
            </a:extLst>
          </p:cNvPr>
          <p:cNvSpPr>
            <a:spLocks noGrp="1"/>
          </p:cNvSpPr>
          <p:nvPr>
            <p:ph type="body" idx="1"/>
          </p:nvPr>
        </p:nvSpPr>
        <p:spPr/>
        <p:txBody>
          <a:bodyPr/>
          <a:lstStyle/>
          <a:p>
            <a:endParaRPr lang="lv-LV"/>
          </a:p>
        </p:txBody>
      </p:sp>
      <p:sp>
        <p:nvSpPr>
          <p:cNvPr id="4" name="Slide Number Placeholder 3">
            <a:extLst>
              <a:ext uri="{FF2B5EF4-FFF2-40B4-BE49-F238E27FC236}">
                <a16:creationId xmlns:a16="http://schemas.microsoft.com/office/drawing/2014/main" id="{162CE91D-A949-906F-8C7C-2163A5B31476}"/>
              </a:ext>
            </a:extLst>
          </p:cNvPr>
          <p:cNvSpPr>
            <a:spLocks noGrp="1"/>
          </p:cNvSpPr>
          <p:nvPr>
            <p:ph type="sldNum" sz="quarter" idx="5"/>
          </p:nvPr>
        </p:nvSpPr>
        <p:spPr/>
        <p:txBody>
          <a:bodyPr/>
          <a:lstStyle/>
          <a:p>
            <a:fld id="{F7667A23-28E6-D14D-9A96-D5E05966E20A}" type="slidenum">
              <a:rPr lang="en-LV" smtClean="0"/>
              <a:t>11</a:t>
            </a:fld>
            <a:endParaRPr lang="en-LV"/>
          </a:p>
        </p:txBody>
      </p:sp>
    </p:spTree>
    <p:extLst>
      <p:ext uri="{BB962C8B-B14F-4D97-AF65-F5344CB8AC3E}">
        <p14:creationId xmlns:p14="http://schemas.microsoft.com/office/powerpoint/2010/main" val="3961537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48B13-3DB1-5954-8277-71D49BBDB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823972-CBD9-2550-84DD-E21EEB310C5D}"/>
              </a:ext>
            </a:extLst>
          </p:cNvPr>
          <p:cNvSpPr>
            <a:spLocks noGrp="1" noRot="1" noChangeAspect="1"/>
          </p:cNvSpPr>
          <p:nvPr>
            <p:ph type="sldImg"/>
          </p:nvPr>
        </p:nvSpPr>
        <p:spPr/>
        <p:txBody>
          <a:bodyPr/>
          <a:lstStyle/>
          <a:p>
            <a:endParaRPr lang="lv-LV"/>
          </a:p>
        </p:txBody>
      </p:sp>
      <p:sp>
        <p:nvSpPr>
          <p:cNvPr id="3" name="Notes Placeholder 2">
            <a:extLst>
              <a:ext uri="{FF2B5EF4-FFF2-40B4-BE49-F238E27FC236}">
                <a16:creationId xmlns:a16="http://schemas.microsoft.com/office/drawing/2014/main" id="{94440561-E8FE-78EC-5A50-A03405692FFE}"/>
              </a:ext>
            </a:extLst>
          </p:cNvPr>
          <p:cNvSpPr>
            <a:spLocks noGrp="1"/>
          </p:cNvSpPr>
          <p:nvPr>
            <p:ph type="body" idx="1"/>
          </p:nvPr>
        </p:nvSpPr>
        <p:spPr/>
        <p:txBody>
          <a:bodyPr/>
          <a:lstStyle/>
          <a:p>
            <a:endParaRPr lang="lv-LV"/>
          </a:p>
        </p:txBody>
      </p:sp>
      <p:sp>
        <p:nvSpPr>
          <p:cNvPr id="4" name="Slide Number Placeholder 3">
            <a:extLst>
              <a:ext uri="{FF2B5EF4-FFF2-40B4-BE49-F238E27FC236}">
                <a16:creationId xmlns:a16="http://schemas.microsoft.com/office/drawing/2014/main" id="{EEFCCB29-C3ED-6069-8EE9-158F49990934}"/>
              </a:ext>
            </a:extLst>
          </p:cNvPr>
          <p:cNvSpPr>
            <a:spLocks noGrp="1"/>
          </p:cNvSpPr>
          <p:nvPr>
            <p:ph type="sldNum" sz="quarter" idx="5"/>
          </p:nvPr>
        </p:nvSpPr>
        <p:spPr/>
        <p:txBody>
          <a:bodyPr/>
          <a:lstStyle/>
          <a:p>
            <a:fld id="{F7667A23-28E6-D14D-9A96-D5E05966E20A}" type="slidenum">
              <a:rPr lang="en-LV" smtClean="0"/>
              <a:t>12</a:t>
            </a:fld>
            <a:endParaRPr lang="en-LV"/>
          </a:p>
        </p:txBody>
      </p:sp>
    </p:spTree>
    <p:extLst>
      <p:ext uri="{BB962C8B-B14F-4D97-AF65-F5344CB8AC3E}">
        <p14:creationId xmlns:p14="http://schemas.microsoft.com/office/powerpoint/2010/main" val="960019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5"/>
          </p:nvPr>
        </p:nvSpPr>
        <p:spPr/>
        <p:txBody>
          <a:bodyPr/>
          <a:lstStyle/>
          <a:p>
            <a:fld id="{9E4ABA82-DE7D-4E0A-B7A3-392F76B47B0B}" type="slidenum">
              <a:rPr lang="lv-LV" smtClean="0"/>
              <a:t>13</a:t>
            </a:fld>
            <a:endParaRPr lang="lv-LV" dirty="0"/>
          </a:p>
        </p:txBody>
      </p:sp>
    </p:spTree>
    <p:extLst>
      <p:ext uri="{BB962C8B-B14F-4D97-AF65-F5344CB8AC3E}">
        <p14:creationId xmlns:p14="http://schemas.microsoft.com/office/powerpoint/2010/main" val="1099364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64393" y="2009838"/>
            <a:ext cx="9796463" cy="1361503"/>
          </a:xfrm>
          <a:prstGeom prst="rect">
            <a:avLst/>
          </a:prstGeom>
        </p:spPr>
        <p:txBody>
          <a:bodyPr wrap="square" lIns="0" tIns="0" rIns="0" bIns="0">
            <a:spAutoFit/>
          </a:bodyPr>
          <a:lstStyle>
            <a:lvl1pPr>
              <a:defRPr sz="3200" b="1" i="0">
                <a:solidFill>
                  <a:srgbClr val="6AA948"/>
                </a:solidFill>
                <a:latin typeface="Arial"/>
                <a:cs typeface="Arial"/>
              </a:defRPr>
            </a:lvl1pPr>
          </a:lstStyle>
          <a:p>
            <a:endParaRPr/>
          </a:p>
        </p:txBody>
      </p:sp>
      <p:sp>
        <p:nvSpPr>
          <p:cNvPr id="3" name="Holder 3"/>
          <p:cNvSpPr>
            <a:spLocks noGrp="1"/>
          </p:cNvSpPr>
          <p:nvPr>
            <p:ph type="subTitle" idx="4"/>
          </p:nvPr>
        </p:nvSpPr>
        <p:spPr>
          <a:xfrm>
            <a:off x="1728787" y="3630676"/>
            <a:ext cx="8067675" cy="16208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D7294676-66CC-4284-8076-42447BEE6484}" type="datetime1">
              <a:rPr lang="en-US" smtClean="0"/>
              <a:t>9/15/2026</a:t>
            </a:fld>
            <a:endParaRPr lang="en-US"/>
          </a:p>
        </p:txBody>
      </p:sp>
      <p:sp>
        <p:nvSpPr>
          <p:cNvPr id="6" name="Holder 6"/>
          <p:cNvSpPr>
            <a:spLocks noGrp="1"/>
          </p:cNvSpPr>
          <p:nvPr>
            <p:ph type="sldNum" sz="quarter" idx="7"/>
          </p:nvPr>
        </p:nvSpPr>
        <p:spPr/>
        <p:txBody>
          <a:bodyPr lIns="0" tIns="0" rIns="0" bIns="0"/>
          <a:lstStyle>
            <a:lvl1pPr>
              <a:defRPr sz="1700" b="0" i="0">
                <a:solidFill>
                  <a:schemeClr val="bg1"/>
                </a:solidFill>
                <a:latin typeface="Arial"/>
                <a:cs typeface="Arial"/>
              </a:defRPr>
            </a:lvl1pPr>
          </a:lstStyle>
          <a:p>
            <a:pPr marL="38100">
              <a:lnSpc>
                <a:spcPct val="100000"/>
              </a:lnSpc>
              <a:spcBef>
                <a:spcPts val="180"/>
              </a:spcBef>
            </a:pPr>
            <a:fld id="{81D60167-4931-47E6-BA6A-407CBD079E47}" type="slidenum">
              <a:rPr spc="-5" dirty="0"/>
              <a:t>‹#›</a:t>
            </a:fld>
            <a:endParaRPr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5758700" y="0"/>
            <a:ext cx="5761303" cy="6479996"/>
          </a:xfrm>
          <a:prstGeom prst="rect">
            <a:avLst/>
          </a:prstGeom>
        </p:spPr>
      </p:pic>
      <p:sp>
        <p:nvSpPr>
          <p:cNvPr id="17" name="bg object 17"/>
          <p:cNvSpPr/>
          <p:nvPr/>
        </p:nvSpPr>
        <p:spPr>
          <a:xfrm>
            <a:off x="9023348" y="2901525"/>
            <a:ext cx="2496820" cy="2496820"/>
          </a:xfrm>
          <a:custGeom>
            <a:avLst/>
            <a:gdLst/>
            <a:ahLst/>
            <a:cxnLst/>
            <a:rect l="l" t="t" r="r" b="b"/>
            <a:pathLst>
              <a:path w="2496820" h="2496820">
                <a:moveTo>
                  <a:pt x="2496655" y="0"/>
                </a:moveTo>
                <a:lnTo>
                  <a:pt x="0" y="2496655"/>
                </a:lnTo>
                <a:lnTo>
                  <a:pt x="1491615" y="2496655"/>
                </a:lnTo>
                <a:lnTo>
                  <a:pt x="2496655" y="1491617"/>
                </a:lnTo>
                <a:lnTo>
                  <a:pt x="2496655" y="0"/>
                </a:lnTo>
                <a:close/>
              </a:path>
            </a:pathLst>
          </a:custGeom>
          <a:solidFill>
            <a:srgbClr val="FFFFFF">
              <a:alpha val="5999"/>
            </a:srgbClr>
          </a:solidFill>
        </p:spPr>
        <p:txBody>
          <a:bodyPr wrap="square" lIns="0" tIns="0" rIns="0" bIns="0" rtlCol="0"/>
          <a:lstStyle/>
          <a:p>
            <a:endParaRPr/>
          </a:p>
        </p:txBody>
      </p:sp>
      <p:sp>
        <p:nvSpPr>
          <p:cNvPr id="18" name="bg object 18"/>
          <p:cNvSpPr/>
          <p:nvPr/>
        </p:nvSpPr>
        <p:spPr>
          <a:xfrm>
            <a:off x="10002276" y="1910090"/>
            <a:ext cx="1518285" cy="1518285"/>
          </a:xfrm>
          <a:custGeom>
            <a:avLst/>
            <a:gdLst/>
            <a:ahLst/>
            <a:cxnLst/>
            <a:rect l="l" t="t" r="r" b="b"/>
            <a:pathLst>
              <a:path w="1518284" h="1518285">
                <a:moveTo>
                  <a:pt x="1517728" y="0"/>
                </a:moveTo>
                <a:lnTo>
                  <a:pt x="0" y="1517728"/>
                </a:lnTo>
                <a:lnTo>
                  <a:pt x="696823" y="1517728"/>
                </a:lnTo>
                <a:lnTo>
                  <a:pt x="1517728" y="696823"/>
                </a:lnTo>
                <a:lnTo>
                  <a:pt x="1517728" y="0"/>
                </a:lnTo>
                <a:close/>
              </a:path>
            </a:pathLst>
          </a:custGeom>
          <a:solidFill>
            <a:srgbClr val="6AA948">
              <a:alpha val="21000"/>
            </a:srgbClr>
          </a:solidFill>
        </p:spPr>
        <p:txBody>
          <a:bodyPr wrap="square" lIns="0" tIns="0" rIns="0" bIns="0" rtlCol="0"/>
          <a:lstStyle/>
          <a:p>
            <a:endParaRPr/>
          </a:p>
        </p:txBody>
      </p:sp>
      <p:pic>
        <p:nvPicPr>
          <p:cNvPr id="19" name="bg object 19"/>
          <p:cNvPicPr/>
          <p:nvPr/>
        </p:nvPicPr>
        <p:blipFill>
          <a:blip r:embed="rId3" cstate="print"/>
          <a:stretch>
            <a:fillRect/>
          </a:stretch>
        </p:blipFill>
        <p:spPr>
          <a:xfrm>
            <a:off x="673112" y="0"/>
            <a:ext cx="1237475" cy="1519425"/>
          </a:xfrm>
          <a:prstGeom prst="rect">
            <a:avLst/>
          </a:prstGeom>
        </p:spPr>
      </p:pic>
      <p:sp>
        <p:nvSpPr>
          <p:cNvPr id="2" name="Holder 2"/>
          <p:cNvSpPr>
            <a:spLocks noGrp="1"/>
          </p:cNvSpPr>
          <p:nvPr>
            <p:ph type="title"/>
          </p:nvPr>
        </p:nvSpPr>
        <p:spPr/>
        <p:txBody>
          <a:bodyPr lIns="0" tIns="0" rIns="0" bIns="0"/>
          <a:lstStyle>
            <a:lvl1pPr>
              <a:defRPr sz="3200" b="1" i="0">
                <a:solidFill>
                  <a:srgbClr val="6AA948"/>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3C94E1FD-E99F-4F78-9A1E-65D0F001708C}" type="datetime1">
              <a:rPr lang="en-US" smtClean="0"/>
              <a:t>9/15/2026</a:t>
            </a:fld>
            <a:endParaRPr lang="en-US"/>
          </a:p>
        </p:txBody>
      </p:sp>
      <p:sp>
        <p:nvSpPr>
          <p:cNvPr id="6" name="Holder 6"/>
          <p:cNvSpPr>
            <a:spLocks noGrp="1"/>
          </p:cNvSpPr>
          <p:nvPr>
            <p:ph type="sldNum" sz="quarter" idx="7"/>
          </p:nvPr>
        </p:nvSpPr>
        <p:spPr/>
        <p:txBody>
          <a:bodyPr lIns="0" tIns="0" rIns="0" bIns="0"/>
          <a:lstStyle>
            <a:lvl1pPr>
              <a:defRPr sz="1700" b="0" i="0">
                <a:solidFill>
                  <a:schemeClr val="bg1"/>
                </a:solidFill>
                <a:latin typeface="Arial"/>
                <a:cs typeface="Arial"/>
              </a:defRPr>
            </a:lvl1pPr>
          </a:lstStyle>
          <a:p>
            <a:pPr marL="38100">
              <a:lnSpc>
                <a:spcPct val="100000"/>
              </a:lnSpc>
              <a:spcBef>
                <a:spcPts val="180"/>
              </a:spcBef>
            </a:pPr>
            <a:fld id="{81D60167-4931-47E6-BA6A-407CBD079E47}" type="slidenum">
              <a:rPr spc="-5" dirty="0"/>
              <a:t>‹#›</a:t>
            </a:fld>
            <a:endParaRP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6AA948"/>
                </a:solidFill>
                <a:latin typeface="Arial"/>
                <a:cs typeface="Arial"/>
              </a:defRPr>
            </a:lvl1pPr>
          </a:lstStyle>
          <a:p>
            <a:endParaRPr/>
          </a:p>
        </p:txBody>
      </p:sp>
      <p:sp>
        <p:nvSpPr>
          <p:cNvPr id="3" name="Holder 3"/>
          <p:cNvSpPr>
            <a:spLocks noGrp="1"/>
          </p:cNvSpPr>
          <p:nvPr>
            <p:ph sz="half" idx="2"/>
          </p:nvPr>
        </p:nvSpPr>
        <p:spPr>
          <a:xfrm>
            <a:off x="576262" y="1491170"/>
            <a:ext cx="5013484" cy="427901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935503" y="1491170"/>
            <a:ext cx="5013484" cy="427901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341ADAF9-E5F1-4A51-A42E-A828498FE785}" type="datetime1">
              <a:rPr lang="en-US" smtClean="0"/>
              <a:t>9/15/2026</a:t>
            </a:fld>
            <a:endParaRPr lang="en-US"/>
          </a:p>
        </p:txBody>
      </p:sp>
      <p:sp>
        <p:nvSpPr>
          <p:cNvPr id="7" name="Holder 7"/>
          <p:cNvSpPr>
            <a:spLocks noGrp="1"/>
          </p:cNvSpPr>
          <p:nvPr>
            <p:ph type="sldNum" sz="quarter" idx="7"/>
          </p:nvPr>
        </p:nvSpPr>
        <p:spPr/>
        <p:txBody>
          <a:bodyPr lIns="0" tIns="0" rIns="0" bIns="0"/>
          <a:lstStyle>
            <a:lvl1pPr>
              <a:defRPr sz="1700" b="0" i="0">
                <a:solidFill>
                  <a:schemeClr val="bg1"/>
                </a:solidFill>
                <a:latin typeface="Arial"/>
                <a:cs typeface="Arial"/>
              </a:defRPr>
            </a:lvl1pPr>
          </a:lstStyle>
          <a:p>
            <a:pPr marL="38100">
              <a:lnSpc>
                <a:spcPct val="100000"/>
              </a:lnSpc>
              <a:spcBef>
                <a:spcPts val="180"/>
              </a:spcBef>
            </a:pPr>
            <a:fld id="{81D60167-4931-47E6-BA6A-407CBD079E47}" type="slidenum">
              <a:rPr spc="-5" dirty="0"/>
              <a:t>‹#›</a:t>
            </a:fld>
            <a:endParaRPr spc="-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200" b="1" i="0">
                <a:solidFill>
                  <a:srgbClr val="6AA948"/>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DB82CF90-E114-4948-8A07-CDE8CD199281}" type="datetime1">
              <a:rPr lang="en-US" smtClean="0"/>
              <a:t>9/15/2026</a:t>
            </a:fld>
            <a:endParaRPr lang="en-US"/>
          </a:p>
        </p:txBody>
      </p:sp>
      <p:sp>
        <p:nvSpPr>
          <p:cNvPr id="5" name="Holder 5"/>
          <p:cNvSpPr>
            <a:spLocks noGrp="1"/>
          </p:cNvSpPr>
          <p:nvPr>
            <p:ph type="sldNum" sz="quarter" idx="7"/>
          </p:nvPr>
        </p:nvSpPr>
        <p:spPr/>
        <p:txBody>
          <a:bodyPr lIns="0" tIns="0" rIns="0" bIns="0"/>
          <a:lstStyle>
            <a:lvl1pPr>
              <a:defRPr sz="1700" b="0" i="0">
                <a:solidFill>
                  <a:schemeClr val="bg1"/>
                </a:solidFill>
                <a:latin typeface="Arial"/>
                <a:cs typeface="Arial"/>
              </a:defRPr>
            </a:lvl1pPr>
          </a:lstStyle>
          <a:p>
            <a:pPr marL="38100">
              <a:lnSpc>
                <a:spcPct val="100000"/>
              </a:lnSpc>
              <a:spcBef>
                <a:spcPts val="180"/>
              </a:spcBef>
            </a:pPr>
            <a:fld id="{81D60167-4931-47E6-BA6A-407CBD079E47}" type="slidenum">
              <a:rPr spc="-5" dirty="0"/>
              <a:t>‹#›</a:t>
            </a:fld>
            <a:endParaRPr spc="-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870C300E-1491-427B-A3AD-27D86218AE8A}" type="datetime1">
              <a:rPr lang="en-US" smtClean="0"/>
              <a:t>9/15/2026</a:t>
            </a:fld>
            <a:endParaRPr lang="en-US"/>
          </a:p>
        </p:txBody>
      </p:sp>
      <p:sp>
        <p:nvSpPr>
          <p:cNvPr id="4" name="Holder 4"/>
          <p:cNvSpPr>
            <a:spLocks noGrp="1"/>
          </p:cNvSpPr>
          <p:nvPr>
            <p:ph type="sldNum" sz="quarter" idx="7"/>
          </p:nvPr>
        </p:nvSpPr>
        <p:spPr/>
        <p:txBody>
          <a:bodyPr lIns="0" tIns="0" rIns="0" bIns="0"/>
          <a:lstStyle>
            <a:lvl1pPr>
              <a:defRPr sz="1700" b="0" i="0">
                <a:solidFill>
                  <a:schemeClr val="bg1"/>
                </a:solidFill>
                <a:latin typeface="Arial"/>
                <a:cs typeface="Arial"/>
              </a:defRPr>
            </a:lvl1pPr>
          </a:lstStyle>
          <a:p>
            <a:pPr marL="38100">
              <a:lnSpc>
                <a:spcPct val="100000"/>
              </a:lnSpc>
              <a:spcBef>
                <a:spcPts val="180"/>
              </a:spcBef>
            </a:pPr>
            <a:fld id="{81D60167-4931-47E6-BA6A-407CBD079E47}" type="slidenum">
              <a:rPr spc="-5" dirty="0"/>
              <a:t>‹#›</a:t>
            </a:fld>
            <a:endParaRPr spc="-5"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B76AC521-2573-4136-9B4C-93452BB61A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3965" y="0"/>
            <a:ext cx="2217788" cy="185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263688" y="360186"/>
            <a:ext cx="7679267" cy="980011"/>
          </a:xfrm>
        </p:spPr>
        <p:txBody>
          <a:bodyPr anchor="t">
            <a:normAutofit/>
          </a:bodyPr>
          <a:lstStyle>
            <a:lvl1pPr algn="l">
              <a:defRPr sz="1702"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263688" y="1656859"/>
            <a:ext cx="7679267" cy="4134646"/>
          </a:xfrm>
        </p:spPr>
        <p:txBody>
          <a:bodyPr>
            <a:normAutofit/>
          </a:bodyPr>
          <a:lstStyle>
            <a:lvl1pPr marL="0" indent="0">
              <a:buNone/>
              <a:defRPr sz="1418">
                <a:latin typeface="Verdana" panose="020B0604030504040204" pitchFamily="34" charset="0"/>
                <a:ea typeface="Verdana" panose="020B0604030504040204" pitchFamily="34" charset="0"/>
                <a:cs typeface="Verdana" panose="020B0604030504040204" pitchFamily="34" charset="0"/>
              </a:defRPr>
            </a:lvl1pPr>
            <a:lvl2pPr>
              <a:defRPr sz="1418">
                <a:latin typeface="Times New Roman" panose="02020603050405020304" pitchFamily="18" charset="0"/>
                <a:cs typeface="Times New Roman" panose="02020603050405020304" pitchFamily="18" charset="0"/>
              </a:defRPr>
            </a:lvl2pPr>
            <a:lvl3pPr>
              <a:defRPr sz="1418">
                <a:latin typeface="Times New Roman" panose="02020603050405020304" pitchFamily="18" charset="0"/>
                <a:cs typeface="Times New Roman" panose="02020603050405020304" pitchFamily="18" charset="0"/>
              </a:defRPr>
            </a:lvl3pPr>
            <a:lvl4pPr>
              <a:defRPr sz="1418">
                <a:latin typeface="Times New Roman" panose="02020603050405020304" pitchFamily="18" charset="0"/>
                <a:cs typeface="Times New Roman" panose="02020603050405020304" pitchFamily="18" charset="0"/>
              </a:defRPr>
            </a:lvl4pPr>
            <a:lvl5pPr>
              <a:defRPr sz="1418">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263688" y="5979089"/>
            <a:ext cx="2495762" cy="288149"/>
          </a:xfrm>
        </p:spPr>
        <p:txBody>
          <a:bodyPr>
            <a:normAutofit/>
          </a:bodyPr>
          <a:lstStyle>
            <a:lvl1pPr marL="0" indent="0">
              <a:buNone/>
              <a:defRPr sz="709">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143413" y="5979089"/>
            <a:ext cx="4607560" cy="288149"/>
          </a:xfrm>
        </p:spPr>
        <p:txBody>
          <a:bodyPr>
            <a:normAutofit/>
          </a:bodyPr>
          <a:lstStyle>
            <a:lvl1pPr marL="0" indent="0" algn="r">
              <a:buNone/>
              <a:defRPr sz="709"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CA0DDD59-51B8-4F4B-B9B4-54169B5E5478}"/>
              </a:ext>
            </a:extLst>
          </p:cNvPr>
          <p:cNvSpPr>
            <a:spLocks noGrp="1"/>
          </p:cNvSpPr>
          <p:nvPr>
            <p:ph type="sldNum" sz="quarter" idx="13"/>
          </p:nvPr>
        </p:nvSpPr>
        <p:spPr>
          <a:xfrm>
            <a:off x="10750974" y="5979089"/>
            <a:ext cx="383963" cy="101887"/>
          </a:xfrm>
        </p:spPr>
        <p:txBody>
          <a:bodyPr/>
          <a:lstStyle>
            <a:lvl1pPr>
              <a:defRPr sz="662">
                <a:latin typeface="Verdana" panose="020B0604030504040204" pitchFamily="34" charset="0"/>
              </a:defRPr>
            </a:lvl1pPr>
          </a:lstStyle>
          <a:p>
            <a:pPr>
              <a:defRPr/>
            </a:pPr>
            <a:fld id="{20E301FE-16AA-412C-A1D8-3AA8773F5C21}" type="slidenum">
              <a:rPr lang="en-US" altLang="lv-LV"/>
              <a:pPr>
                <a:defRPr/>
              </a:pPr>
              <a:t>‹#›</a:t>
            </a:fld>
            <a:endParaRPr lang="en-US" altLang="lv-LV"/>
          </a:p>
        </p:txBody>
      </p:sp>
    </p:spTree>
    <p:extLst>
      <p:ext uri="{BB962C8B-B14F-4D97-AF65-F5344CB8AC3E}">
        <p14:creationId xmlns:p14="http://schemas.microsoft.com/office/powerpoint/2010/main" val="2394504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30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19771" y="2284395"/>
            <a:ext cx="4446270" cy="1770379"/>
          </a:xfrm>
          <a:prstGeom prst="rect">
            <a:avLst/>
          </a:prstGeom>
        </p:spPr>
        <p:txBody>
          <a:bodyPr wrap="square" lIns="0" tIns="0" rIns="0" bIns="0">
            <a:spAutoFit/>
          </a:bodyPr>
          <a:lstStyle>
            <a:lvl1pPr>
              <a:defRPr sz="3200" b="1" i="0">
                <a:solidFill>
                  <a:srgbClr val="6AA948"/>
                </a:solidFill>
                <a:latin typeface="Arial"/>
                <a:cs typeface="Arial"/>
              </a:defRPr>
            </a:lvl1pPr>
          </a:lstStyle>
          <a:p>
            <a:endParaRPr/>
          </a:p>
        </p:txBody>
      </p:sp>
      <p:sp>
        <p:nvSpPr>
          <p:cNvPr id="3" name="Holder 3"/>
          <p:cNvSpPr>
            <a:spLocks noGrp="1"/>
          </p:cNvSpPr>
          <p:nvPr>
            <p:ph type="body" idx="1"/>
          </p:nvPr>
        </p:nvSpPr>
        <p:spPr>
          <a:xfrm>
            <a:off x="576262" y="1491170"/>
            <a:ext cx="10372725" cy="427901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918585" y="6029515"/>
            <a:ext cx="3688080" cy="3241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76262" y="6029515"/>
            <a:ext cx="2650807" cy="324167"/>
          </a:xfrm>
          <a:prstGeom prst="rect">
            <a:avLst/>
          </a:prstGeom>
        </p:spPr>
        <p:txBody>
          <a:bodyPr wrap="square" lIns="0" tIns="0" rIns="0" bIns="0">
            <a:spAutoFit/>
          </a:bodyPr>
          <a:lstStyle>
            <a:lvl1pPr algn="l">
              <a:defRPr>
                <a:solidFill>
                  <a:schemeClr val="tx1">
                    <a:tint val="75000"/>
                  </a:schemeClr>
                </a:solidFill>
              </a:defRPr>
            </a:lvl1pPr>
          </a:lstStyle>
          <a:p>
            <a:fld id="{1802C858-7899-4BDF-AE49-35E4C3A51A86}" type="datetime1">
              <a:rPr lang="en-US" smtClean="0"/>
              <a:t>9/15/2026</a:t>
            </a:fld>
            <a:endParaRPr lang="en-US"/>
          </a:p>
        </p:txBody>
      </p:sp>
      <p:sp>
        <p:nvSpPr>
          <p:cNvPr id="6" name="Holder 6"/>
          <p:cNvSpPr>
            <a:spLocks noGrp="1"/>
          </p:cNvSpPr>
          <p:nvPr>
            <p:ph type="sldNum" sz="quarter" idx="7"/>
          </p:nvPr>
        </p:nvSpPr>
        <p:spPr>
          <a:xfrm>
            <a:off x="11144076" y="6053183"/>
            <a:ext cx="208915" cy="310514"/>
          </a:xfrm>
          <a:prstGeom prst="rect">
            <a:avLst/>
          </a:prstGeom>
        </p:spPr>
        <p:txBody>
          <a:bodyPr wrap="square" lIns="0" tIns="0" rIns="0" bIns="0">
            <a:spAutoFit/>
          </a:bodyPr>
          <a:lstStyle>
            <a:lvl1pPr>
              <a:defRPr sz="1700" b="0" i="0">
                <a:solidFill>
                  <a:schemeClr val="bg1"/>
                </a:solidFill>
                <a:latin typeface="Arial"/>
                <a:cs typeface="Arial"/>
              </a:defRPr>
            </a:lvl1pPr>
          </a:lstStyle>
          <a:p>
            <a:pPr marL="38100">
              <a:lnSpc>
                <a:spcPct val="100000"/>
              </a:lnSpc>
              <a:spcBef>
                <a:spcPts val="180"/>
              </a:spcBef>
            </a:pPr>
            <a:fld id="{81D60167-4931-47E6-BA6A-407CBD079E47}" type="slidenum">
              <a:rPr spc="-5" dirty="0"/>
              <a:t>‹#›</a:t>
            </a:fld>
            <a:endParaRPr spc="-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facebook.com/labklajibasministrija/" TargetMode="External"/><Relationship Id="rId2" Type="http://schemas.openxmlformats.org/officeDocument/2006/relationships/hyperlink" Target="https://www.lm.gov.lv/lv/jaunumi"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facebook.com/labklajibasministrija/" TargetMode="External"/><Relationship Id="rId2" Type="http://schemas.openxmlformats.org/officeDocument/2006/relationships/hyperlink" Target="https://www.lm.gov.lv/lv/jaunumi"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mailto:lm@lm.gov.lv" TargetMode="Externa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1520170" cy="3778250"/>
            <a:chOff x="0" y="0"/>
            <a:chExt cx="11520170" cy="3778250"/>
          </a:xfrm>
        </p:grpSpPr>
        <p:pic>
          <p:nvPicPr>
            <p:cNvPr id="3" name="object 3"/>
            <p:cNvPicPr/>
            <p:nvPr/>
          </p:nvPicPr>
          <p:blipFill>
            <a:blip r:embed="rId3" cstate="print"/>
            <a:stretch>
              <a:fillRect/>
            </a:stretch>
          </p:blipFill>
          <p:spPr>
            <a:xfrm>
              <a:off x="0" y="0"/>
              <a:ext cx="11520004" cy="3778224"/>
            </a:xfrm>
            <a:prstGeom prst="rect">
              <a:avLst/>
            </a:prstGeom>
          </p:spPr>
        </p:pic>
        <p:sp>
          <p:nvSpPr>
            <p:cNvPr id="4" name="object 4"/>
            <p:cNvSpPr/>
            <p:nvPr/>
          </p:nvSpPr>
          <p:spPr>
            <a:xfrm>
              <a:off x="7409533" y="0"/>
              <a:ext cx="4110990" cy="3735704"/>
            </a:xfrm>
            <a:custGeom>
              <a:avLst/>
              <a:gdLst/>
              <a:ahLst/>
              <a:cxnLst/>
              <a:rect l="l" t="t" r="r" b="b"/>
              <a:pathLst>
                <a:path w="4110990" h="3735704">
                  <a:moveTo>
                    <a:pt x="4110471" y="0"/>
                  </a:moveTo>
                  <a:lnTo>
                    <a:pt x="3735632" y="0"/>
                  </a:lnTo>
                  <a:lnTo>
                    <a:pt x="0" y="3735632"/>
                  </a:lnTo>
                  <a:lnTo>
                    <a:pt x="1491615" y="3735632"/>
                  </a:lnTo>
                  <a:lnTo>
                    <a:pt x="4110471" y="1116783"/>
                  </a:lnTo>
                  <a:lnTo>
                    <a:pt x="4110471" y="0"/>
                  </a:lnTo>
                  <a:close/>
                </a:path>
              </a:pathLst>
            </a:custGeom>
            <a:solidFill>
              <a:srgbClr val="FFFFFF">
                <a:alpha val="5999"/>
              </a:srgbClr>
            </a:solidFill>
          </p:spPr>
          <p:txBody>
            <a:bodyPr wrap="square" lIns="0" tIns="0" rIns="0" bIns="0" rtlCol="0"/>
            <a:lstStyle/>
            <a:p>
              <a:endParaRPr dirty="0"/>
            </a:p>
          </p:txBody>
        </p:sp>
        <p:sp>
          <p:nvSpPr>
            <p:cNvPr id="5" name="object 5"/>
            <p:cNvSpPr/>
            <p:nvPr/>
          </p:nvSpPr>
          <p:spPr>
            <a:xfrm>
              <a:off x="8388455" y="0"/>
              <a:ext cx="2462530" cy="1765300"/>
            </a:xfrm>
            <a:custGeom>
              <a:avLst/>
              <a:gdLst/>
              <a:ahLst/>
              <a:cxnLst/>
              <a:rect l="l" t="t" r="r" b="b"/>
              <a:pathLst>
                <a:path w="2462529" h="1765300">
                  <a:moveTo>
                    <a:pt x="2462098" y="0"/>
                  </a:moveTo>
                  <a:lnTo>
                    <a:pt x="1765274" y="0"/>
                  </a:lnTo>
                  <a:lnTo>
                    <a:pt x="0" y="1765274"/>
                  </a:lnTo>
                  <a:lnTo>
                    <a:pt x="696823" y="1765274"/>
                  </a:lnTo>
                  <a:lnTo>
                    <a:pt x="2462098" y="0"/>
                  </a:lnTo>
                  <a:close/>
                </a:path>
              </a:pathLst>
            </a:custGeom>
            <a:solidFill>
              <a:srgbClr val="6AA948">
                <a:alpha val="21000"/>
              </a:srgbClr>
            </a:solidFill>
          </p:spPr>
          <p:txBody>
            <a:bodyPr wrap="square" lIns="0" tIns="0" rIns="0" bIns="0" rtlCol="0"/>
            <a:lstStyle/>
            <a:p>
              <a:endParaRPr dirty="0"/>
            </a:p>
          </p:txBody>
        </p:sp>
        <p:pic>
          <p:nvPicPr>
            <p:cNvPr id="6" name="object 6"/>
            <p:cNvPicPr/>
            <p:nvPr/>
          </p:nvPicPr>
          <p:blipFill>
            <a:blip r:embed="rId4" cstate="print"/>
            <a:stretch>
              <a:fillRect/>
            </a:stretch>
          </p:blipFill>
          <p:spPr>
            <a:xfrm>
              <a:off x="4642103" y="1563621"/>
              <a:ext cx="2234183" cy="1773935"/>
            </a:xfrm>
            <a:prstGeom prst="rect">
              <a:avLst/>
            </a:prstGeom>
          </p:spPr>
        </p:pic>
      </p:grpSp>
      <p:sp>
        <p:nvSpPr>
          <p:cNvPr id="7" name="object 7"/>
          <p:cNvSpPr txBox="1"/>
          <p:nvPr/>
        </p:nvSpPr>
        <p:spPr>
          <a:xfrm>
            <a:off x="165910" y="4031179"/>
            <a:ext cx="11187082" cy="2318007"/>
          </a:xfrm>
          <a:prstGeom prst="rect">
            <a:avLst/>
          </a:prstGeom>
        </p:spPr>
        <p:txBody>
          <a:bodyPr vert="horz" wrap="square" lIns="0" tIns="15240" rIns="0" bIns="0" rtlCol="0">
            <a:spAutoFit/>
          </a:bodyPr>
          <a:lstStyle/>
          <a:p>
            <a:pPr algn="ctr">
              <a:lnSpc>
                <a:spcPts val="3575"/>
              </a:lnSpc>
              <a:spcBef>
                <a:spcPts val="120"/>
              </a:spcBef>
            </a:pPr>
            <a:endParaRPr lang="lv-LV" sz="2400" b="1" dirty="0">
              <a:solidFill>
                <a:srgbClr val="2C9307"/>
              </a:solidFill>
              <a:latin typeface="Arial" panose="020B0604020202020204" pitchFamily="34" charset="0"/>
              <a:cs typeface="Arial" panose="020B0604020202020204" pitchFamily="34" charset="0"/>
            </a:endParaRPr>
          </a:p>
          <a:p>
            <a:pPr algn="ctr">
              <a:lnSpc>
                <a:spcPts val="3575"/>
              </a:lnSpc>
              <a:spcBef>
                <a:spcPts val="120"/>
              </a:spcBef>
            </a:pPr>
            <a:r>
              <a:rPr lang="lv-LV" sz="2800" b="1" dirty="0">
                <a:solidFill>
                  <a:srgbClr val="2C9307"/>
                </a:solidFill>
                <a:latin typeface="Arial" panose="020B0604020202020204" pitchFamily="34" charset="0"/>
                <a:cs typeface="Arial" panose="020B0604020202020204" pitchFamily="34" charset="0"/>
              </a:rPr>
              <a:t>Paliatīvās aprūpes pakalpojumu attīstība Latvijā </a:t>
            </a:r>
            <a:endParaRPr lang="lv-LV" sz="2400" b="1" dirty="0">
              <a:solidFill>
                <a:srgbClr val="2C9307"/>
              </a:solidFill>
              <a:latin typeface="Arial" panose="020B0604020202020204" pitchFamily="34" charset="0"/>
              <a:cs typeface="Arial" panose="020B0604020202020204" pitchFamily="34" charset="0"/>
            </a:endParaRPr>
          </a:p>
          <a:p>
            <a:pPr algn="ctr">
              <a:lnSpc>
                <a:spcPts val="3575"/>
              </a:lnSpc>
              <a:spcBef>
                <a:spcPts val="120"/>
              </a:spcBef>
            </a:pPr>
            <a:endParaRPr lang="lv-LV" sz="2000" dirty="0">
              <a:solidFill>
                <a:schemeClr val="tx1"/>
              </a:solidFill>
              <a:latin typeface="Arial" panose="020B0604020202020204" pitchFamily="34" charset="0"/>
              <a:cs typeface="Arial" panose="020B0604020202020204" pitchFamily="34" charset="0"/>
            </a:endParaRPr>
          </a:p>
          <a:p>
            <a:pPr algn="ctr">
              <a:lnSpc>
                <a:spcPts val="3575"/>
              </a:lnSpc>
              <a:spcBef>
                <a:spcPts val="120"/>
              </a:spcBef>
            </a:pPr>
            <a:r>
              <a:rPr lang="lv-LV" sz="2000" b="1" dirty="0">
                <a:solidFill>
                  <a:srgbClr val="002060"/>
                </a:solidFill>
                <a:latin typeface="Arial" panose="020B0604020202020204" pitchFamily="34" charset="0"/>
                <a:cs typeface="Arial" panose="020B0604020202020204" pitchFamily="34" charset="0"/>
              </a:rPr>
              <a:t>Senioru lietu padome </a:t>
            </a:r>
          </a:p>
          <a:p>
            <a:pPr algn="ctr">
              <a:lnSpc>
                <a:spcPts val="3575"/>
              </a:lnSpc>
              <a:spcBef>
                <a:spcPts val="120"/>
              </a:spcBef>
            </a:pPr>
            <a:r>
              <a:rPr lang="lv-LV" sz="2000" b="1" dirty="0">
                <a:solidFill>
                  <a:srgbClr val="002060"/>
                </a:solidFill>
                <a:latin typeface="Arial" panose="020B0604020202020204" pitchFamily="34" charset="0"/>
                <a:cs typeface="Arial" panose="020B0604020202020204" pitchFamily="34" charset="0"/>
              </a:rPr>
              <a:t>16.09.2026. </a:t>
            </a:r>
          </a:p>
        </p:txBody>
      </p:sp>
      <p:grpSp>
        <p:nvGrpSpPr>
          <p:cNvPr id="9" name="object 9"/>
          <p:cNvGrpSpPr/>
          <p:nvPr/>
        </p:nvGrpSpPr>
        <p:grpSpPr>
          <a:xfrm>
            <a:off x="10042955" y="6032496"/>
            <a:ext cx="962025" cy="447675"/>
            <a:chOff x="10042955" y="6032496"/>
            <a:chExt cx="962025" cy="447675"/>
          </a:xfrm>
        </p:grpSpPr>
        <p:sp>
          <p:nvSpPr>
            <p:cNvPr id="10" name="object 10"/>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endParaRPr dirty="0"/>
            </a:p>
          </p:txBody>
        </p:sp>
        <p:sp>
          <p:nvSpPr>
            <p:cNvPr id="11" name="object 11"/>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endParaRPr dirty="0"/>
            </a:p>
          </p:txBody>
        </p:sp>
      </p:grpSp>
      <p:sp>
        <p:nvSpPr>
          <p:cNvPr id="17" name="Slide Number Placeholder 16">
            <a:extLst>
              <a:ext uri="{FF2B5EF4-FFF2-40B4-BE49-F238E27FC236}">
                <a16:creationId xmlns:a16="http://schemas.microsoft.com/office/drawing/2014/main" id="{806821EE-43A2-47D0-963F-266DB4D21527}"/>
              </a:ext>
            </a:extLst>
          </p:cNvPr>
          <p:cNvSpPr>
            <a:spLocks noGrp="1"/>
          </p:cNvSpPr>
          <p:nvPr>
            <p:ph type="sldNum" sz="quarter" idx="7"/>
          </p:nvPr>
        </p:nvSpPr>
        <p:spPr/>
        <p:txBody>
          <a:bodyPr/>
          <a:lstStyle/>
          <a:p>
            <a:pPr marL="38100">
              <a:lnSpc>
                <a:spcPct val="100000"/>
              </a:lnSpc>
              <a:spcBef>
                <a:spcPts val="180"/>
              </a:spcBef>
            </a:pPr>
            <a:fld id="{81D60167-4931-47E6-BA6A-407CBD079E47}" type="slidenum">
              <a:rPr lang="lv-LV" spc="-5" smtClean="0"/>
              <a:t>1</a:t>
            </a:fld>
            <a:endParaRPr lang="lv-LV" spc="-5"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E2FC5-9DAB-788F-3B6C-0501FE14FD5B}"/>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752E0C3E-59F9-B4B2-B365-1B18C3D4FB10}"/>
              </a:ext>
            </a:extLst>
          </p:cNvPr>
          <p:cNvPicPr/>
          <p:nvPr/>
        </p:nvPicPr>
        <p:blipFill>
          <a:blip r:embed="rId3" cstate="print"/>
          <a:stretch>
            <a:fillRect/>
          </a:stretch>
        </p:blipFill>
        <p:spPr>
          <a:xfrm>
            <a:off x="673112" y="0"/>
            <a:ext cx="1237475" cy="1519425"/>
          </a:xfrm>
          <a:prstGeom prst="rect">
            <a:avLst/>
          </a:prstGeom>
        </p:spPr>
      </p:pic>
      <p:sp>
        <p:nvSpPr>
          <p:cNvPr id="3" name="object 3">
            <a:extLst>
              <a:ext uri="{FF2B5EF4-FFF2-40B4-BE49-F238E27FC236}">
                <a16:creationId xmlns:a16="http://schemas.microsoft.com/office/drawing/2014/main" id="{B8BB8502-2AF5-77CF-FBBD-E5FBE078373D}"/>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nvGrpSpPr>
          <p:cNvPr id="4" name="object 4">
            <a:extLst>
              <a:ext uri="{FF2B5EF4-FFF2-40B4-BE49-F238E27FC236}">
                <a16:creationId xmlns:a16="http://schemas.microsoft.com/office/drawing/2014/main" id="{53363E1A-5C3A-83DC-9216-1BAB898E9DC1}"/>
              </a:ext>
            </a:extLst>
          </p:cNvPr>
          <p:cNvGrpSpPr/>
          <p:nvPr/>
        </p:nvGrpSpPr>
        <p:grpSpPr>
          <a:xfrm>
            <a:off x="8754360" y="45182"/>
            <a:ext cx="2766060" cy="3414395"/>
            <a:chOff x="8754360" y="45182"/>
            <a:chExt cx="2766060" cy="3414395"/>
          </a:xfrm>
        </p:grpSpPr>
        <p:sp>
          <p:nvSpPr>
            <p:cNvPr id="5" name="object 5">
              <a:extLst>
                <a:ext uri="{FF2B5EF4-FFF2-40B4-BE49-F238E27FC236}">
                  <a16:creationId xmlns:a16="http://schemas.microsoft.com/office/drawing/2014/main" id="{C970736A-0F42-512D-0620-1174805792D9}"/>
                </a:ext>
              </a:extLst>
            </p:cNvPr>
            <p:cNvSpPr/>
            <p:nvPr/>
          </p:nvSpPr>
          <p:spPr>
            <a:xfrm>
              <a:off x="8754360" y="45182"/>
              <a:ext cx="2766060" cy="2766060"/>
            </a:xfrm>
            <a:custGeom>
              <a:avLst/>
              <a:gdLst/>
              <a:ahLst/>
              <a:cxnLst/>
              <a:rect l="l" t="t" r="r" b="b"/>
              <a:pathLst>
                <a:path w="2766059" h="2766060">
                  <a:moveTo>
                    <a:pt x="2765645" y="0"/>
                  </a:moveTo>
                  <a:lnTo>
                    <a:pt x="0" y="2765645"/>
                  </a:lnTo>
                  <a:lnTo>
                    <a:pt x="1491615" y="2765645"/>
                  </a:lnTo>
                  <a:lnTo>
                    <a:pt x="2765645" y="1491618"/>
                  </a:lnTo>
                  <a:lnTo>
                    <a:pt x="2765645" y="0"/>
                  </a:lnTo>
                  <a:close/>
                </a:path>
              </a:pathLst>
            </a:custGeom>
            <a:solidFill>
              <a:srgbClr val="6AA948">
                <a:alpha val="6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E23629D8-C588-7637-42F6-BE09645B5705}"/>
                </a:ext>
              </a:extLst>
            </p:cNvPr>
            <p:cNvSpPr/>
            <p:nvPr/>
          </p:nvSpPr>
          <p:spPr>
            <a:xfrm>
              <a:off x="10163388" y="2102457"/>
              <a:ext cx="1356995" cy="1356995"/>
            </a:xfrm>
            <a:custGeom>
              <a:avLst/>
              <a:gdLst/>
              <a:ahLst/>
              <a:cxnLst/>
              <a:rect l="l" t="t" r="r" b="b"/>
              <a:pathLst>
                <a:path w="1356995" h="1356995">
                  <a:moveTo>
                    <a:pt x="1356616" y="0"/>
                  </a:moveTo>
                  <a:lnTo>
                    <a:pt x="0" y="1356616"/>
                  </a:lnTo>
                  <a:lnTo>
                    <a:pt x="696823" y="1356616"/>
                  </a:lnTo>
                  <a:lnTo>
                    <a:pt x="1356616" y="696823"/>
                  </a:lnTo>
                  <a:lnTo>
                    <a:pt x="1356616" y="0"/>
                  </a:lnTo>
                  <a:close/>
                </a:path>
              </a:pathLst>
            </a:custGeom>
            <a:solidFill>
              <a:srgbClr val="6AA948">
                <a:alpha val="210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grpSp>
        <p:nvGrpSpPr>
          <p:cNvPr id="7" name="object 7">
            <a:extLst>
              <a:ext uri="{FF2B5EF4-FFF2-40B4-BE49-F238E27FC236}">
                <a16:creationId xmlns:a16="http://schemas.microsoft.com/office/drawing/2014/main" id="{2FE1FEF4-75AF-4F81-085A-FC9CC53FA6F4}"/>
              </a:ext>
            </a:extLst>
          </p:cNvPr>
          <p:cNvGrpSpPr/>
          <p:nvPr/>
        </p:nvGrpSpPr>
        <p:grpSpPr>
          <a:xfrm>
            <a:off x="10042955" y="6032496"/>
            <a:ext cx="962025" cy="447675"/>
            <a:chOff x="10042955" y="6032496"/>
            <a:chExt cx="962025" cy="447675"/>
          </a:xfrm>
        </p:grpSpPr>
        <p:sp>
          <p:nvSpPr>
            <p:cNvPr id="8" name="object 8">
              <a:extLst>
                <a:ext uri="{FF2B5EF4-FFF2-40B4-BE49-F238E27FC236}">
                  <a16:creationId xmlns:a16="http://schemas.microsoft.com/office/drawing/2014/main" id="{A08669B0-48C5-95DC-9C04-936C790DE9AB}"/>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D799A171-9899-F278-D677-BB40A88C84E4}"/>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6AB301E2-A473-6AB7-FEFC-9129A107A56D}"/>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sp>
        <p:nvSpPr>
          <p:cNvPr id="11" name="object 11">
            <a:extLst>
              <a:ext uri="{FF2B5EF4-FFF2-40B4-BE49-F238E27FC236}">
                <a16:creationId xmlns:a16="http://schemas.microsoft.com/office/drawing/2014/main" id="{15685684-1F0F-9EE6-8585-7051D9DAD30E}"/>
              </a:ext>
            </a:extLst>
          </p:cNvPr>
          <p:cNvSpPr txBox="1">
            <a:spLocks noGrp="1"/>
          </p:cNvSpPr>
          <p:nvPr>
            <p:ph type="title"/>
          </p:nvPr>
        </p:nvSpPr>
        <p:spPr>
          <a:xfrm rot="10800000" flipV="1">
            <a:off x="2330450" y="220303"/>
            <a:ext cx="8305800" cy="1777410"/>
          </a:xfrm>
          <a:prstGeom prst="rect">
            <a:avLst/>
          </a:prstGeom>
        </p:spPr>
        <p:txBody>
          <a:bodyPr vert="horz" wrap="square" lIns="0" tIns="53340" rIns="0" bIns="0" rtlCol="0">
            <a:spAutoFit/>
          </a:bodyPr>
          <a:lstStyle/>
          <a:p>
            <a:pPr algn="ctr">
              <a:defRPr/>
            </a:pPr>
            <a:r>
              <a:rPr lang="lv-LV" sz="2800" b="1" dirty="0">
                <a:solidFill>
                  <a:schemeClr val="tx2"/>
                </a:solidFill>
                <a:latin typeface="Arial" panose="020B0604020202020204" pitchFamily="34" charset="0"/>
                <a:cs typeface="Arial" panose="020B0604020202020204" pitchFamily="34" charset="0"/>
              </a:rPr>
              <a:t>Paliatīvās aprūpes definīcija:                            Ārstniecības likuma 1. pants</a:t>
            </a:r>
            <a:br>
              <a:rPr lang="lv-LV" sz="2800" b="1" dirty="0">
                <a:solidFill>
                  <a:srgbClr val="2C9307"/>
                </a:solidFill>
                <a:latin typeface="Arial" panose="020B0604020202020204" pitchFamily="34" charset="0"/>
                <a:cs typeface="Arial" panose="020B0604020202020204" pitchFamily="34" charset="0"/>
              </a:rPr>
            </a:br>
            <a:br>
              <a:rPr lang="lv-LV" sz="2800" b="1" dirty="0">
                <a:solidFill>
                  <a:srgbClr val="2C9307"/>
                </a:solidFill>
                <a:latin typeface="Arial" panose="020B0604020202020204" pitchFamily="34" charset="0"/>
                <a:cs typeface="Arial" panose="020B0604020202020204" pitchFamily="34" charset="0"/>
              </a:rPr>
            </a:br>
            <a:r>
              <a:rPr lang="lv-LV" sz="2800" b="1" dirty="0">
                <a:solidFill>
                  <a:srgbClr val="2C9307"/>
                </a:solidFill>
                <a:latin typeface="Arial" panose="020B0604020202020204" pitchFamily="34" charset="0"/>
                <a:cs typeface="Arial" panose="020B0604020202020204" pitchFamily="34" charset="0"/>
              </a:rPr>
              <a:t> </a:t>
            </a:r>
            <a:endParaRPr lang="lv-LV" sz="2800" dirty="0">
              <a:solidFill>
                <a:srgbClr val="2C9307"/>
              </a:solidFill>
              <a:latin typeface="Arial" panose="020B0604020202020204" pitchFamily="34" charset="0"/>
              <a:cs typeface="Arial" panose="020B0604020202020204" pitchFamily="34" charset="0"/>
            </a:endParaRPr>
          </a:p>
        </p:txBody>
      </p:sp>
      <p:sp>
        <p:nvSpPr>
          <p:cNvPr id="19" name="Text Placeholder 4">
            <a:extLst>
              <a:ext uri="{FF2B5EF4-FFF2-40B4-BE49-F238E27FC236}">
                <a16:creationId xmlns:a16="http://schemas.microsoft.com/office/drawing/2014/main" id="{2196F9C9-8980-EBF4-A5D8-82AA1834B72D}"/>
              </a:ext>
            </a:extLst>
          </p:cNvPr>
          <p:cNvSpPr txBox="1">
            <a:spLocks/>
          </p:cNvSpPr>
          <p:nvPr/>
        </p:nvSpPr>
        <p:spPr>
          <a:xfrm>
            <a:off x="1078364" y="6001744"/>
            <a:ext cx="4681086" cy="304800"/>
          </a:xfrm>
          <a:prstGeom prst="rect">
            <a:avLst/>
          </a:prstGeom>
        </p:spPr>
        <p:txBody>
          <a:bodyPr>
            <a:normAutofit fontScale="92500" lnSpcReduction="2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lv-LV" altLang="lv-LV" dirty="0">
              <a:ea typeface="MS PGothic" panose="020B0600070205080204" pitchFamily="34" charset="-128"/>
            </a:endParaRPr>
          </a:p>
        </p:txBody>
      </p:sp>
      <p:sp>
        <p:nvSpPr>
          <p:cNvPr id="13" name="Slide Number Placeholder 12">
            <a:extLst>
              <a:ext uri="{FF2B5EF4-FFF2-40B4-BE49-F238E27FC236}">
                <a16:creationId xmlns:a16="http://schemas.microsoft.com/office/drawing/2014/main" id="{E612D5AF-5DF9-9675-DDB4-F173F7C3E845}"/>
              </a:ext>
            </a:extLst>
          </p:cNvPr>
          <p:cNvSpPr>
            <a:spLocks noGrp="1"/>
          </p:cNvSpPr>
          <p:nvPr>
            <p:ph type="sldNum" sz="quarter" idx="7"/>
          </p:nvPr>
        </p:nvSpPr>
        <p:spPr>
          <a:xfrm>
            <a:off x="11144076" y="6053183"/>
            <a:ext cx="208915" cy="184666"/>
          </a:xfrm>
        </p:spPr>
        <p:txBody>
          <a:bodyPr/>
          <a:lstStyle/>
          <a:p>
            <a:pPr marL="38100">
              <a:lnSpc>
                <a:spcPct val="100000"/>
              </a:lnSpc>
              <a:spcBef>
                <a:spcPts val="180"/>
              </a:spcBef>
            </a:pPr>
            <a:fld id="{81D60167-4931-47E6-BA6A-407CBD079E47}" type="slidenum">
              <a:rPr lang="lv-LV" sz="1200" spc="-5" smtClean="0">
                <a:solidFill>
                  <a:schemeClr val="tx1"/>
                </a:solidFill>
              </a:rPr>
              <a:t>2</a:t>
            </a:fld>
            <a:endParaRPr lang="lv-LV" sz="1200" spc="-5" dirty="0">
              <a:solidFill>
                <a:schemeClr val="tx1"/>
              </a:solidFill>
            </a:endParaRPr>
          </a:p>
        </p:txBody>
      </p:sp>
      <p:sp>
        <p:nvSpPr>
          <p:cNvPr id="25" name="Apakšvirsraksts 3">
            <a:extLst>
              <a:ext uri="{FF2B5EF4-FFF2-40B4-BE49-F238E27FC236}">
                <a16:creationId xmlns:a16="http://schemas.microsoft.com/office/drawing/2014/main" id="{E582B99A-F70E-798F-38AD-5F38F7DDB078}"/>
              </a:ext>
            </a:extLst>
          </p:cNvPr>
          <p:cNvSpPr txBox="1">
            <a:spLocks/>
          </p:cNvSpPr>
          <p:nvPr/>
        </p:nvSpPr>
        <p:spPr>
          <a:xfrm>
            <a:off x="663290" y="1870075"/>
            <a:ext cx="6315360" cy="4257912"/>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lv-LV" sz="2000" dirty="0">
                <a:solidFill>
                  <a:srgbClr val="002060"/>
                </a:solidFill>
                <a:latin typeface="Arial" panose="020B0604020202020204" pitchFamily="34" charset="0"/>
                <a:cs typeface="Arial" panose="020B0604020202020204" pitchFamily="34" charset="0"/>
              </a:rPr>
              <a:t>31) … starpdisciplināra, holistiska tādu pacientu aprūpe, kuru slimība ir dzīvildzi ierobežojoša un nav radikāli ārstējama, ar mērķi novērst vai mazināt slimības radītās ciešanas, lai nodrošinātu iespējami augstu dzīves kvalitāti pacientam un atbalstu viņa ģimenei. Paliatīvā aprūpe ietver ārstēšanu un slimības radīto simptomu novēršanu, hospisa aprūpi personām ar prognozējamo dzīvildzi līdz sešiem mēnešiem, psiholoģisku, sociālu un garīgu atbalstu, kā arī atbalstu pacienta piederīgajiem sērošanas periodā pēc tuvinieka zaudējuma;</a:t>
            </a:r>
          </a:p>
          <a:p>
            <a:pPr algn="l"/>
            <a:endParaRPr lang="lv-LV" sz="1400" i="1" dirty="0">
              <a:solidFill>
                <a:srgbClr val="2C9307"/>
              </a:solidFill>
            </a:endParaRPr>
          </a:p>
          <a:p>
            <a:endParaRPr lang="lv-LV" dirty="0"/>
          </a:p>
        </p:txBody>
      </p:sp>
      <p:pic>
        <p:nvPicPr>
          <p:cNvPr id="14" name="Attēls 13">
            <a:extLst>
              <a:ext uri="{FF2B5EF4-FFF2-40B4-BE49-F238E27FC236}">
                <a16:creationId xmlns:a16="http://schemas.microsoft.com/office/drawing/2014/main" id="{B8C7BE49-720A-2C27-DFA3-62BAA4132897}"/>
              </a:ext>
            </a:extLst>
          </p:cNvPr>
          <p:cNvPicPr>
            <a:picLocks noChangeAspect="1"/>
          </p:cNvPicPr>
          <p:nvPr/>
        </p:nvPicPr>
        <p:blipFill>
          <a:blip r:embed="rId4"/>
          <a:stretch>
            <a:fillRect/>
          </a:stretch>
        </p:blipFill>
        <p:spPr>
          <a:xfrm>
            <a:off x="6703496" y="2906733"/>
            <a:ext cx="4816905" cy="3423037"/>
          </a:xfrm>
          <a:prstGeom prst="rect">
            <a:avLst/>
          </a:prstGeom>
        </p:spPr>
      </p:pic>
    </p:spTree>
    <p:extLst>
      <p:ext uri="{BB962C8B-B14F-4D97-AF65-F5344CB8AC3E}">
        <p14:creationId xmlns:p14="http://schemas.microsoft.com/office/powerpoint/2010/main" val="3881513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BBD8F8B9-97E5-40B4-AD82-CABF61F51949}"/>
              </a:ext>
            </a:extLst>
          </p:cNvPr>
          <p:cNvSpPr>
            <a:spLocks noGrp="1"/>
          </p:cNvSpPr>
          <p:nvPr>
            <p:ph type="title"/>
          </p:nvPr>
        </p:nvSpPr>
        <p:spPr>
          <a:xfrm>
            <a:off x="2711450" y="41275"/>
            <a:ext cx="7375931" cy="1181219"/>
          </a:xfrm>
        </p:spPr>
        <p:txBody>
          <a:bodyPr>
            <a:normAutofit/>
          </a:bodyPr>
          <a:lstStyle/>
          <a:p>
            <a:pPr algn="ctr"/>
            <a:br>
              <a:rPr lang="lv-LV" altLang="en-US" sz="2800" dirty="0">
                <a:solidFill>
                  <a:schemeClr val="tx2"/>
                </a:solidFill>
                <a:latin typeface="Arial" panose="020B0604020202020204" pitchFamily="34" charset="0"/>
                <a:cs typeface="Arial" panose="020B0604020202020204" pitchFamily="34" charset="0"/>
              </a:rPr>
            </a:br>
            <a:r>
              <a:rPr lang="lv-LV" altLang="en-US" sz="2800" dirty="0">
                <a:solidFill>
                  <a:schemeClr val="tx2"/>
                </a:solidFill>
                <a:latin typeface="Arial" panose="020B0604020202020204" pitchFamily="34" charset="0"/>
                <a:cs typeface="Arial" panose="020B0604020202020204" pitchFamily="34" charset="0"/>
              </a:rPr>
              <a:t>Integrētais cilvēka aprūpes modelis</a:t>
            </a:r>
            <a:endParaRPr lang="lv-LV" altLang="lv-LV" sz="2800" dirty="0">
              <a:solidFill>
                <a:schemeClr val="tx2"/>
              </a:solidFill>
              <a:latin typeface="Arial" panose="020B0604020202020204" pitchFamily="34" charset="0"/>
              <a:cs typeface="Arial" panose="020B0604020202020204" pitchFamily="34" charset="0"/>
            </a:endParaRPr>
          </a:p>
        </p:txBody>
      </p:sp>
      <p:sp>
        <p:nvSpPr>
          <p:cNvPr id="29699" name="Slide Number Placeholder 5">
            <a:extLst>
              <a:ext uri="{FF2B5EF4-FFF2-40B4-BE49-F238E27FC236}">
                <a16:creationId xmlns:a16="http://schemas.microsoft.com/office/drawing/2014/main" id="{75BD7C36-6491-479A-839F-E6BEDF86DC9A}"/>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EA76197-6129-42B1-98DF-40878EAFB61C}" type="slidenum">
              <a:rPr lang="en-US" altLang="lv-LV" smtClean="0"/>
              <a:pPr/>
              <a:t>3</a:t>
            </a:fld>
            <a:endParaRPr lang="en-US" altLang="lv-LV"/>
          </a:p>
        </p:txBody>
      </p:sp>
      <p:sp>
        <p:nvSpPr>
          <p:cNvPr id="29700" name="Text Placeholder 8">
            <a:extLst>
              <a:ext uri="{FF2B5EF4-FFF2-40B4-BE49-F238E27FC236}">
                <a16:creationId xmlns:a16="http://schemas.microsoft.com/office/drawing/2014/main" id="{15E7C9A1-D066-4613-A820-D94EF0A585CB}"/>
              </a:ext>
            </a:extLst>
          </p:cNvPr>
          <p:cNvSpPr>
            <a:spLocks noGrp="1"/>
          </p:cNvSpPr>
          <p:nvPr>
            <p:ph type="body" sz="quarter" idx="10"/>
          </p:nvPr>
        </p:nvSpPr>
        <p:spPr>
          <a:xfrm rot="10800000" flipV="1">
            <a:off x="2108064" y="5574430"/>
            <a:ext cx="3562841" cy="465640"/>
          </a:xfrm>
        </p:spPr>
        <p:txBody>
          <a:bodyPr>
            <a:spAutoFit/>
          </a:bodyPr>
          <a:lstStyle/>
          <a:p>
            <a:pPr eaLnBrk="1" hangingPunct="1"/>
            <a:endParaRPr lang="lv-LV" altLang="en-US" sz="1513" dirty="0">
              <a:latin typeface="Times New Roman" panose="02020603050405020304" pitchFamily="18" charset="0"/>
              <a:cs typeface="Times New Roman" panose="02020603050405020304" pitchFamily="18" charset="0"/>
            </a:endParaRPr>
          </a:p>
          <a:p>
            <a:pPr eaLnBrk="1" hangingPunct="1"/>
            <a:r>
              <a:rPr lang="lv-LV" altLang="en-US" sz="1513" dirty="0">
                <a:latin typeface="Arial" panose="020B0604020202020204" pitchFamily="34" charset="0"/>
                <a:cs typeface="Arial" panose="020B0604020202020204" pitchFamily="34" charset="0"/>
              </a:rPr>
              <a:t>Adaptēts no </a:t>
            </a:r>
            <a:r>
              <a:rPr lang="lv-LV" altLang="en-US" sz="1513" dirty="0" err="1">
                <a:latin typeface="Arial" panose="020B0604020202020204" pitchFamily="34" charset="0"/>
                <a:cs typeface="Arial" panose="020B0604020202020204" pitchFamily="34" charset="0"/>
              </a:rPr>
              <a:t>Frank.D.Ferris</a:t>
            </a:r>
            <a:r>
              <a:rPr lang="lv-LV" altLang="en-US" sz="1513" dirty="0">
                <a:latin typeface="Arial" panose="020B0604020202020204" pitchFamily="34" charset="0"/>
                <a:cs typeface="Arial" panose="020B0604020202020204" pitchFamily="34" charset="0"/>
              </a:rPr>
              <a:t>, 2000</a:t>
            </a:r>
            <a:endParaRPr lang="en-US" altLang="en-US" sz="1513" dirty="0">
              <a:latin typeface="Arial" panose="020B0604020202020204" pitchFamily="34" charset="0"/>
              <a:cs typeface="Arial" panose="020B0604020202020204" pitchFamily="34" charset="0"/>
            </a:endParaRPr>
          </a:p>
        </p:txBody>
      </p:sp>
      <p:sp>
        <p:nvSpPr>
          <p:cNvPr id="11" name="Text Placeholder 4">
            <a:extLst>
              <a:ext uri="{FF2B5EF4-FFF2-40B4-BE49-F238E27FC236}">
                <a16:creationId xmlns:a16="http://schemas.microsoft.com/office/drawing/2014/main" id="{61B37426-ADC0-44AF-AD09-D71B38D25B0C}"/>
              </a:ext>
            </a:extLst>
          </p:cNvPr>
          <p:cNvSpPr txBox="1">
            <a:spLocks/>
          </p:cNvSpPr>
          <p:nvPr/>
        </p:nvSpPr>
        <p:spPr bwMode="auto">
          <a:xfrm>
            <a:off x="654050" y="1383715"/>
            <a:ext cx="10591800" cy="702363"/>
          </a:xfrm>
          <a:prstGeom prst="rect">
            <a:avLst/>
          </a:prstGeom>
          <a:noFill/>
          <a:ln>
            <a:noFill/>
          </a:ln>
        </p:spPr>
        <p:txBody>
          <a:bodyPr lIns="88824" tIns="44413" rIns="88824" bIns="44413">
            <a:normAutofit/>
          </a:bodyPr>
          <a:lstStyle>
            <a:lvl1pPr marL="0" indent="0" algn="r" defTabSz="938213" rtl="0" eaLnBrk="0" fontAlgn="base" hangingPunct="0">
              <a:spcBef>
                <a:spcPct val="20000"/>
              </a:spcBef>
              <a:spcAft>
                <a:spcPct val="0"/>
              </a:spcAft>
              <a:buFont typeface="Arial" panose="020B0604020202020204" pitchFamily="34" charset="0"/>
              <a:buNone/>
              <a:defRPr sz="75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S PGothic" pitchFamily="34" charset="-128"/>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S PGothic" pitchFamily="34" charset="-128"/>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itchFamily="34" charset="-128"/>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itchFamily="34" charset="-128"/>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algn="l">
              <a:defRPr/>
            </a:pPr>
            <a:r>
              <a:rPr lang="lv-LV" altLang="en-US" sz="1891" b="1" dirty="0">
                <a:solidFill>
                  <a:srgbClr val="002060"/>
                </a:solidFill>
                <a:latin typeface="Arial" panose="020B0604020202020204" pitchFamily="34" charset="0"/>
                <a:cs typeface="Arial" panose="020B0604020202020204" pitchFamily="34" charset="0"/>
              </a:rPr>
              <a:t>!</a:t>
            </a:r>
            <a:r>
              <a:rPr lang="lv-LV" altLang="en-US" sz="1891" dirty="0">
                <a:solidFill>
                  <a:srgbClr val="002060"/>
                </a:solidFill>
                <a:latin typeface="Arial" panose="020B0604020202020204" pitchFamily="34" charset="0"/>
                <a:cs typeface="Arial" panose="020B0604020202020204" pitchFamily="34" charset="0"/>
              </a:rPr>
              <a:t> Optimāla (veselības un sociālās) aprūpes nepārtrauktības nodrošināšana un atbalsta sniegšana ģimenes locekļiem </a:t>
            </a:r>
            <a:endParaRPr lang="en-US" altLang="en-US" sz="1891" dirty="0">
              <a:solidFill>
                <a:srgbClr val="002060"/>
              </a:solidFill>
              <a:latin typeface="Arial" panose="020B0604020202020204" pitchFamily="34" charset="0"/>
              <a:cs typeface="Arial" panose="020B0604020202020204" pitchFamily="34" charset="0"/>
            </a:endParaRPr>
          </a:p>
          <a:p>
            <a:pPr>
              <a:defRPr/>
            </a:pPr>
            <a:endParaRPr lang="lv-LV" sz="709" dirty="0"/>
          </a:p>
        </p:txBody>
      </p:sp>
      <p:pic>
        <p:nvPicPr>
          <p:cNvPr id="29703" name="Content Placeholder 12">
            <a:extLst>
              <a:ext uri="{FF2B5EF4-FFF2-40B4-BE49-F238E27FC236}">
                <a16:creationId xmlns:a16="http://schemas.microsoft.com/office/drawing/2014/main" id="{33EF2DE0-6D44-4E38-B5A4-5C3FDF7A371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01353" y="2086078"/>
            <a:ext cx="8092181" cy="3678401"/>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ida numura vietturis 4">
            <a:extLst>
              <a:ext uri="{FF2B5EF4-FFF2-40B4-BE49-F238E27FC236}">
                <a16:creationId xmlns:a16="http://schemas.microsoft.com/office/drawing/2014/main" id="{A4334592-5405-4972-B94E-AD4E27ADD59E}"/>
              </a:ext>
            </a:extLst>
          </p:cNvPr>
          <p:cNvSpPr>
            <a:spLocks noGrp="1"/>
          </p:cNvSpPr>
          <p:nvPr>
            <p:ph type="sldNum" sz="quarter" idx="7"/>
          </p:nvPr>
        </p:nvSpPr>
        <p:spPr/>
        <p:txBody>
          <a:bodyPr/>
          <a:lstStyle/>
          <a:p>
            <a:pPr marL="38100">
              <a:lnSpc>
                <a:spcPct val="100000"/>
              </a:lnSpc>
              <a:spcBef>
                <a:spcPts val="180"/>
              </a:spcBef>
            </a:pPr>
            <a:fld id="{81D60167-4931-47E6-BA6A-407CBD079E47}" type="slidenum">
              <a:rPr lang="lv-LV" spc="-5" smtClean="0"/>
              <a:t>4</a:t>
            </a:fld>
            <a:endParaRPr lang="lv-LV" spc="-5" dirty="0"/>
          </a:p>
        </p:txBody>
      </p:sp>
      <p:pic>
        <p:nvPicPr>
          <p:cNvPr id="7" name="Attēls 6">
            <a:extLst>
              <a:ext uri="{FF2B5EF4-FFF2-40B4-BE49-F238E27FC236}">
                <a16:creationId xmlns:a16="http://schemas.microsoft.com/office/drawing/2014/main" id="{43D63E3C-C6C7-4793-BAD7-02A1EED0BFB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803274"/>
            <a:ext cx="11474450" cy="5680075"/>
          </a:xfrm>
          <a:prstGeom prst="rect">
            <a:avLst/>
          </a:prstGeom>
        </p:spPr>
      </p:pic>
      <p:sp>
        <p:nvSpPr>
          <p:cNvPr id="8" name="object 11">
            <a:extLst>
              <a:ext uri="{FF2B5EF4-FFF2-40B4-BE49-F238E27FC236}">
                <a16:creationId xmlns:a16="http://schemas.microsoft.com/office/drawing/2014/main" id="{432297B1-86AD-49D6-9648-FEFDA79F00E9}"/>
              </a:ext>
            </a:extLst>
          </p:cNvPr>
          <p:cNvSpPr txBox="1">
            <a:spLocks noGrp="1"/>
          </p:cNvSpPr>
          <p:nvPr>
            <p:ph type="title"/>
          </p:nvPr>
        </p:nvSpPr>
        <p:spPr>
          <a:xfrm rot="10800000" flipV="1">
            <a:off x="577850" y="-269194"/>
            <a:ext cx="10058400" cy="1777410"/>
          </a:xfrm>
          <a:prstGeom prst="rect">
            <a:avLst/>
          </a:prstGeom>
        </p:spPr>
        <p:txBody>
          <a:bodyPr vert="horz" wrap="square" lIns="0" tIns="53340" rIns="0" bIns="0" rtlCol="0">
            <a:spAutoFit/>
          </a:bodyPr>
          <a:lstStyle/>
          <a:p>
            <a:pPr algn="ctr">
              <a:defRPr/>
            </a:pPr>
            <a:br>
              <a:rPr lang="lv-LV" sz="2800" dirty="0">
                <a:solidFill>
                  <a:schemeClr val="tx2"/>
                </a:solidFill>
                <a:latin typeface="Arial" panose="020B0604020202020204" pitchFamily="34" charset="0"/>
                <a:cs typeface="Arial" panose="020B0604020202020204" pitchFamily="34" charset="0"/>
              </a:rPr>
            </a:br>
            <a:r>
              <a:rPr lang="lv-LV" sz="2800" dirty="0">
                <a:solidFill>
                  <a:schemeClr val="tx2"/>
                </a:solidFill>
                <a:latin typeface="Arial" panose="020B0604020202020204" pitchFamily="34" charset="0"/>
                <a:cs typeface="Arial" panose="020B0604020202020204" pitchFamily="34" charset="0"/>
              </a:rPr>
              <a:t>Atbalsts p</a:t>
            </a:r>
            <a:r>
              <a:rPr lang="lv-LV" sz="2800" b="1" dirty="0">
                <a:solidFill>
                  <a:schemeClr val="tx2"/>
                </a:solidFill>
                <a:latin typeface="Arial" panose="020B0604020202020204" pitchFamily="34" charset="0"/>
                <a:cs typeface="Arial" panose="020B0604020202020204" pitchFamily="34" charset="0"/>
              </a:rPr>
              <a:t>aliatīvās aprūpes pacientam</a:t>
            </a:r>
            <a:br>
              <a:rPr lang="lv-LV" sz="2800" b="1" dirty="0">
                <a:solidFill>
                  <a:srgbClr val="2C9307"/>
                </a:solidFill>
                <a:latin typeface="Arial" panose="020B0604020202020204" pitchFamily="34" charset="0"/>
                <a:cs typeface="Arial" panose="020B0604020202020204" pitchFamily="34" charset="0"/>
              </a:rPr>
            </a:br>
            <a:br>
              <a:rPr lang="lv-LV" sz="2800" b="1" dirty="0">
                <a:solidFill>
                  <a:srgbClr val="2C9307"/>
                </a:solidFill>
                <a:latin typeface="Arial" panose="020B0604020202020204" pitchFamily="34" charset="0"/>
                <a:cs typeface="Arial" panose="020B0604020202020204" pitchFamily="34" charset="0"/>
              </a:rPr>
            </a:br>
            <a:r>
              <a:rPr lang="lv-LV" sz="2800" b="1" dirty="0">
                <a:solidFill>
                  <a:srgbClr val="2C9307"/>
                </a:solidFill>
                <a:latin typeface="Arial" panose="020B0604020202020204" pitchFamily="34" charset="0"/>
                <a:cs typeface="Arial" panose="020B0604020202020204" pitchFamily="34" charset="0"/>
              </a:rPr>
              <a:t> </a:t>
            </a:r>
            <a:endParaRPr lang="lv-LV" sz="2800" dirty="0">
              <a:solidFill>
                <a:srgbClr val="2C930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3667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F37EF-5424-2132-D4E2-D2DF34045856}"/>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E2268766-F542-10E8-C2DE-D58E8277DD27}"/>
              </a:ext>
            </a:extLst>
          </p:cNvPr>
          <p:cNvPicPr/>
          <p:nvPr/>
        </p:nvPicPr>
        <p:blipFill>
          <a:blip r:embed="rId3" cstate="print"/>
          <a:stretch>
            <a:fillRect/>
          </a:stretch>
        </p:blipFill>
        <p:spPr>
          <a:xfrm>
            <a:off x="673112" y="0"/>
            <a:ext cx="1237475" cy="1519425"/>
          </a:xfrm>
          <a:prstGeom prst="rect">
            <a:avLst/>
          </a:prstGeom>
        </p:spPr>
      </p:pic>
      <p:sp>
        <p:nvSpPr>
          <p:cNvPr id="3" name="object 3">
            <a:extLst>
              <a:ext uri="{FF2B5EF4-FFF2-40B4-BE49-F238E27FC236}">
                <a16:creationId xmlns:a16="http://schemas.microsoft.com/office/drawing/2014/main" id="{F74D721D-E566-A212-E156-63C5C1ED0CFF}"/>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nvGrpSpPr>
          <p:cNvPr id="4" name="object 4">
            <a:extLst>
              <a:ext uri="{FF2B5EF4-FFF2-40B4-BE49-F238E27FC236}">
                <a16:creationId xmlns:a16="http://schemas.microsoft.com/office/drawing/2014/main" id="{4342A87F-6E66-AE00-427F-10FFA12E2AA8}"/>
              </a:ext>
            </a:extLst>
          </p:cNvPr>
          <p:cNvGrpSpPr/>
          <p:nvPr/>
        </p:nvGrpSpPr>
        <p:grpSpPr>
          <a:xfrm>
            <a:off x="8754360" y="45182"/>
            <a:ext cx="2766060" cy="3414395"/>
            <a:chOff x="8754360" y="45182"/>
            <a:chExt cx="2766060" cy="3414395"/>
          </a:xfrm>
        </p:grpSpPr>
        <p:sp>
          <p:nvSpPr>
            <p:cNvPr id="5" name="object 5">
              <a:extLst>
                <a:ext uri="{FF2B5EF4-FFF2-40B4-BE49-F238E27FC236}">
                  <a16:creationId xmlns:a16="http://schemas.microsoft.com/office/drawing/2014/main" id="{52E44B60-CD9C-8885-E6C0-72DACA70EAA3}"/>
                </a:ext>
              </a:extLst>
            </p:cNvPr>
            <p:cNvSpPr/>
            <p:nvPr/>
          </p:nvSpPr>
          <p:spPr>
            <a:xfrm>
              <a:off x="8754360" y="45182"/>
              <a:ext cx="2766060" cy="2766060"/>
            </a:xfrm>
            <a:custGeom>
              <a:avLst/>
              <a:gdLst/>
              <a:ahLst/>
              <a:cxnLst/>
              <a:rect l="l" t="t" r="r" b="b"/>
              <a:pathLst>
                <a:path w="2766059" h="2766060">
                  <a:moveTo>
                    <a:pt x="2765645" y="0"/>
                  </a:moveTo>
                  <a:lnTo>
                    <a:pt x="0" y="2765645"/>
                  </a:lnTo>
                  <a:lnTo>
                    <a:pt x="1491615" y="2765645"/>
                  </a:lnTo>
                  <a:lnTo>
                    <a:pt x="2765645" y="1491618"/>
                  </a:lnTo>
                  <a:lnTo>
                    <a:pt x="2765645" y="0"/>
                  </a:lnTo>
                  <a:close/>
                </a:path>
              </a:pathLst>
            </a:custGeom>
            <a:solidFill>
              <a:srgbClr val="6AA948">
                <a:alpha val="6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C4228E86-F97B-4AF6-BB86-C1EF8FBE05AB}"/>
                </a:ext>
              </a:extLst>
            </p:cNvPr>
            <p:cNvSpPr/>
            <p:nvPr/>
          </p:nvSpPr>
          <p:spPr>
            <a:xfrm>
              <a:off x="10163388" y="2102457"/>
              <a:ext cx="1356995" cy="1356995"/>
            </a:xfrm>
            <a:custGeom>
              <a:avLst/>
              <a:gdLst/>
              <a:ahLst/>
              <a:cxnLst/>
              <a:rect l="l" t="t" r="r" b="b"/>
              <a:pathLst>
                <a:path w="1356995" h="1356995">
                  <a:moveTo>
                    <a:pt x="1356616" y="0"/>
                  </a:moveTo>
                  <a:lnTo>
                    <a:pt x="0" y="1356616"/>
                  </a:lnTo>
                  <a:lnTo>
                    <a:pt x="696823" y="1356616"/>
                  </a:lnTo>
                  <a:lnTo>
                    <a:pt x="1356616" y="696823"/>
                  </a:lnTo>
                  <a:lnTo>
                    <a:pt x="1356616" y="0"/>
                  </a:lnTo>
                  <a:close/>
                </a:path>
              </a:pathLst>
            </a:custGeom>
            <a:solidFill>
              <a:srgbClr val="6AA948">
                <a:alpha val="210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grpSp>
        <p:nvGrpSpPr>
          <p:cNvPr id="7" name="object 7">
            <a:extLst>
              <a:ext uri="{FF2B5EF4-FFF2-40B4-BE49-F238E27FC236}">
                <a16:creationId xmlns:a16="http://schemas.microsoft.com/office/drawing/2014/main" id="{0CFC91C4-C5BE-6FA9-1440-780707FD0264}"/>
              </a:ext>
            </a:extLst>
          </p:cNvPr>
          <p:cNvGrpSpPr/>
          <p:nvPr/>
        </p:nvGrpSpPr>
        <p:grpSpPr>
          <a:xfrm>
            <a:off x="10042955" y="6032496"/>
            <a:ext cx="962025" cy="447675"/>
            <a:chOff x="10042955" y="6032496"/>
            <a:chExt cx="962025" cy="447675"/>
          </a:xfrm>
        </p:grpSpPr>
        <p:sp>
          <p:nvSpPr>
            <p:cNvPr id="8" name="object 8">
              <a:extLst>
                <a:ext uri="{FF2B5EF4-FFF2-40B4-BE49-F238E27FC236}">
                  <a16:creationId xmlns:a16="http://schemas.microsoft.com/office/drawing/2014/main" id="{6F72284D-D3AA-5D82-F7D6-730F4789B827}"/>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83B9F67E-B0F3-ED34-4A74-086C310A1F85}"/>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E8E96E36-2235-9DB7-2DC0-401CCA67366A}"/>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sp>
        <p:nvSpPr>
          <p:cNvPr id="11" name="object 11">
            <a:extLst>
              <a:ext uri="{FF2B5EF4-FFF2-40B4-BE49-F238E27FC236}">
                <a16:creationId xmlns:a16="http://schemas.microsoft.com/office/drawing/2014/main" id="{ACAF7007-16A7-3327-0863-2C75003E213C}"/>
              </a:ext>
            </a:extLst>
          </p:cNvPr>
          <p:cNvSpPr txBox="1">
            <a:spLocks noGrp="1"/>
          </p:cNvSpPr>
          <p:nvPr>
            <p:ph type="title"/>
          </p:nvPr>
        </p:nvSpPr>
        <p:spPr>
          <a:xfrm rot="10800000" flipV="1">
            <a:off x="2025650" y="308225"/>
            <a:ext cx="9327340" cy="1531188"/>
          </a:xfrm>
          <a:prstGeom prst="rect">
            <a:avLst/>
          </a:prstGeom>
        </p:spPr>
        <p:txBody>
          <a:bodyPr vert="horz" wrap="square" lIns="0" tIns="53340" rIns="0" bIns="0" rtlCol="0">
            <a:spAutoFit/>
          </a:bodyPr>
          <a:lstStyle/>
          <a:p>
            <a:pPr algn="ctr">
              <a:defRPr/>
            </a:pPr>
            <a:r>
              <a:rPr lang="lv-LV" altLang="en-US" sz="2600" dirty="0">
                <a:solidFill>
                  <a:srgbClr val="002060"/>
                </a:solidFill>
                <a:latin typeface="Arial" panose="020B0604020202020204" pitchFamily="34" charset="0"/>
                <a:cs typeface="Arial" panose="020B0604020202020204" pitchFamily="34" charset="0"/>
              </a:rPr>
              <a:t>Valsts apmaksāts pakalpojums- </a:t>
            </a:r>
            <a:br>
              <a:rPr lang="lv-LV" altLang="en-US" sz="2600" dirty="0">
                <a:solidFill>
                  <a:srgbClr val="002060"/>
                </a:solidFill>
                <a:latin typeface="Arial" panose="020B0604020202020204" pitchFamily="34" charset="0"/>
                <a:cs typeface="Arial" panose="020B0604020202020204" pitchFamily="34" charset="0"/>
              </a:rPr>
            </a:br>
            <a:r>
              <a:rPr lang="lv-LV" altLang="en-US" sz="2600" dirty="0">
                <a:solidFill>
                  <a:srgbClr val="002060"/>
                </a:solidFill>
                <a:latin typeface="Arial" panose="020B0604020202020204" pitchFamily="34" charset="0"/>
                <a:cs typeface="Arial" panose="020B0604020202020204" pitchFamily="34" charset="0"/>
              </a:rPr>
              <a:t>paliatīvās aprūpes mobilās komandas pakalpojums pacienta dzīvesvietā, </a:t>
            </a:r>
            <a:br>
              <a:rPr lang="lv-LV" altLang="en-US" sz="2600" dirty="0">
                <a:solidFill>
                  <a:srgbClr val="002060"/>
                </a:solidFill>
                <a:latin typeface="Arial" panose="020B0604020202020204" pitchFamily="34" charset="0"/>
                <a:cs typeface="Arial" panose="020B0604020202020204" pitchFamily="34" charset="0"/>
              </a:rPr>
            </a:br>
            <a:r>
              <a:rPr lang="lv-LV" altLang="en-US" sz="1800" dirty="0">
                <a:solidFill>
                  <a:srgbClr val="002060"/>
                </a:solidFill>
                <a:latin typeface="Arial" panose="020B0604020202020204" pitchFamily="34" charset="0"/>
                <a:cs typeface="Arial" panose="020B0604020202020204" pitchFamily="34" charset="0"/>
              </a:rPr>
              <a:t>(uzsākts 2024.gada 1.janvārī)</a:t>
            </a:r>
            <a:endParaRPr lang="lv-LV" sz="1800" dirty="0">
              <a:solidFill>
                <a:srgbClr val="002060"/>
              </a:solidFill>
              <a:latin typeface="Arial" panose="020B0604020202020204" pitchFamily="34" charset="0"/>
              <a:cs typeface="Arial" panose="020B0604020202020204" pitchFamily="34" charset="0"/>
            </a:endParaRPr>
          </a:p>
        </p:txBody>
      </p:sp>
      <p:sp>
        <p:nvSpPr>
          <p:cNvPr id="19" name="Text Placeholder 4">
            <a:extLst>
              <a:ext uri="{FF2B5EF4-FFF2-40B4-BE49-F238E27FC236}">
                <a16:creationId xmlns:a16="http://schemas.microsoft.com/office/drawing/2014/main" id="{5D6B9A2B-6FEA-5240-C068-6A3F87706623}"/>
              </a:ext>
            </a:extLst>
          </p:cNvPr>
          <p:cNvSpPr txBox="1">
            <a:spLocks/>
          </p:cNvSpPr>
          <p:nvPr/>
        </p:nvSpPr>
        <p:spPr>
          <a:xfrm>
            <a:off x="1078364" y="6001744"/>
            <a:ext cx="4681086" cy="304800"/>
          </a:xfrm>
          <a:prstGeom prst="rect">
            <a:avLst/>
          </a:prstGeom>
        </p:spPr>
        <p:txBody>
          <a:bodyPr>
            <a:normAutofit fontScale="92500" lnSpcReduction="2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lv-LV" altLang="lv-LV" dirty="0">
              <a:ea typeface="MS PGothic" panose="020B0600070205080204" pitchFamily="34" charset="-128"/>
            </a:endParaRPr>
          </a:p>
        </p:txBody>
      </p:sp>
      <p:sp>
        <p:nvSpPr>
          <p:cNvPr id="13" name="Slide Number Placeholder 12">
            <a:extLst>
              <a:ext uri="{FF2B5EF4-FFF2-40B4-BE49-F238E27FC236}">
                <a16:creationId xmlns:a16="http://schemas.microsoft.com/office/drawing/2014/main" id="{8498B4A7-0FA0-9D3D-972C-9EA6EEF2FDF2}"/>
              </a:ext>
            </a:extLst>
          </p:cNvPr>
          <p:cNvSpPr>
            <a:spLocks noGrp="1"/>
          </p:cNvSpPr>
          <p:nvPr>
            <p:ph type="sldNum" sz="quarter" idx="7"/>
          </p:nvPr>
        </p:nvSpPr>
        <p:spPr>
          <a:xfrm>
            <a:off x="11144076" y="6053183"/>
            <a:ext cx="208915" cy="184666"/>
          </a:xfrm>
        </p:spPr>
        <p:txBody>
          <a:bodyPr/>
          <a:lstStyle/>
          <a:p>
            <a:pPr marL="38100">
              <a:lnSpc>
                <a:spcPct val="100000"/>
              </a:lnSpc>
              <a:spcBef>
                <a:spcPts val="180"/>
              </a:spcBef>
            </a:pPr>
            <a:fld id="{81D60167-4931-47E6-BA6A-407CBD079E47}" type="slidenum">
              <a:rPr lang="lv-LV" sz="1200" spc="-5" smtClean="0">
                <a:solidFill>
                  <a:schemeClr val="tx1"/>
                </a:solidFill>
              </a:rPr>
              <a:t>5</a:t>
            </a:fld>
            <a:endParaRPr lang="lv-LV" sz="1200" spc="-5" dirty="0">
              <a:solidFill>
                <a:schemeClr val="tx1"/>
              </a:solidFill>
            </a:endParaRPr>
          </a:p>
        </p:txBody>
      </p:sp>
      <p:graphicFrame>
        <p:nvGraphicFramePr>
          <p:cNvPr id="22" name="Shēma 5">
            <a:extLst>
              <a:ext uri="{FF2B5EF4-FFF2-40B4-BE49-F238E27FC236}">
                <a16:creationId xmlns:a16="http://schemas.microsoft.com/office/drawing/2014/main" id="{88A22857-30A6-21B2-E552-9BBC0789735C}"/>
              </a:ext>
            </a:extLst>
          </p:cNvPr>
          <p:cNvGraphicFramePr/>
          <p:nvPr>
            <p:extLst>
              <p:ext uri="{D42A27DB-BD31-4B8C-83A1-F6EECF244321}">
                <p14:modId xmlns:p14="http://schemas.microsoft.com/office/powerpoint/2010/main" val="3026910190"/>
              </p:ext>
            </p:extLst>
          </p:nvPr>
        </p:nvGraphicFramePr>
        <p:xfrm>
          <a:off x="806449" y="2058017"/>
          <a:ext cx="10337590" cy="4248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837378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83EEF-C586-2A23-DBEE-341AE2290A71}"/>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F3B7AA74-9CBD-B053-FDEB-D6A2720DFA18}"/>
              </a:ext>
            </a:extLst>
          </p:cNvPr>
          <p:cNvPicPr/>
          <p:nvPr/>
        </p:nvPicPr>
        <p:blipFill>
          <a:blip r:embed="rId3" cstate="print"/>
          <a:stretch>
            <a:fillRect/>
          </a:stretch>
        </p:blipFill>
        <p:spPr>
          <a:xfrm>
            <a:off x="673112" y="0"/>
            <a:ext cx="1237475" cy="1519425"/>
          </a:xfrm>
          <a:prstGeom prst="rect">
            <a:avLst/>
          </a:prstGeom>
        </p:spPr>
      </p:pic>
      <p:sp>
        <p:nvSpPr>
          <p:cNvPr id="3" name="object 3">
            <a:extLst>
              <a:ext uri="{FF2B5EF4-FFF2-40B4-BE49-F238E27FC236}">
                <a16:creationId xmlns:a16="http://schemas.microsoft.com/office/drawing/2014/main" id="{2731DC41-3BB9-C423-155A-323F3ADAD343}"/>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nvGrpSpPr>
          <p:cNvPr id="4" name="object 4">
            <a:extLst>
              <a:ext uri="{FF2B5EF4-FFF2-40B4-BE49-F238E27FC236}">
                <a16:creationId xmlns:a16="http://schemas.microsoft.com/office/drawing/2014/main" id="{C7D4E92C-B1A7-9D7B-F53E-6D91FD82C6C9}"/>
              </a:ext>
            </a:extLst>
          </p:cNvPr>
          <p:cNvGrpSpPr/>
          <p:nvPr/>
        </p:nvGrpSpPr>
        <p:grpSpPr>
          <a:xfrm>
            <a:off x="8754360" y="45182"/>
            <a:ext cx="2766060" cy="3414395"/>
            <a:chOff x="8754360" y="45182"/>
            <a:chExt cx="2766060" cy="3414395"/>
          </a:xfrm>
        </p:grpSpPr>
        <p:sp>
          <p:nvSpPr>
            <p:cNvPr id="5" name="object 5">
              <a:extLst>
                <a:ext uri="{FF2B5EF4-FFF2-40B4-BE49-F238E27FC236}">
                  <a16:creationId xmlns:a16="http://schemas.microsoft.com/office/drawing/2014/main" id="{6C87FDA6-C388-C050-E613-8AE85B10389D}"/>
                </a:ext>
              </a:extLst>
            </p:cNvPr>
            <p:cNvSpPr/>
            <p:nvPr/>
          </p:nvSpPr>
          <p:spPr>
            <a:xfrm>
              <a:off x="8754360" y="45182"/>
              <a:ext cx="2766060" cy="2766060"/>
            </a:xfrm>
            <a:custGeom>
              <a:avLst/>
              <a:gdLst/>
              <a:ahLst/>
              <a:cxnLst/>
              <a:rect l="l" t="t" r="r" b="b"/>
              <a:pathLst>
                <a:path w="2766059" h="2766060">
                  <a:moveTo>
                    <a:pt x="2765645" y="0"/>
                  </a:moveTo>
                  <a:lnTo>
                    <a:pt x="0" y="2765645"/>
                  </a:lnTo>
                  <a:lnTo>
                    <a:pt x="1491615" y="2765645"/>
                  </a:lnTo>
                  <a:lnTo>
                    <a:pt x="2765645" y="1491618"/>
                  </a:lnTo>
                  <a:lnTo>
                    <a:pt x="2765645" y="0"/>
                  </a:lnTo>
                  <a:close/>
                </a:path>
              </a:pathLst>
            </a:custGeom>
            <a:solidFill>
              <a:srgbClr val="6AA948">
                <a:alpha val="6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10915C5E-2F2E-215F-BA6C-A5F4005AE022}"/>
                </a:ext>
              </a:extLst>
            </p:cNvPr>
            <p:cNvSpPr/>
            <p:nvPr/>
          </p:nvSpPr>
          <p:spPr>
            <a:xfrm>
              <a:off x="10163388" y="2102457"/>
              <a:ext cx="1356995" cy="1356995"/>
            </a:xfrm>
            <a:custGeom>
              <a:avLst/>
              <a:gdLst/>
              <a:ahLst/>
              <a:cxnLst/>
              <a:rect l="l" t="t" r="r" b="b"/>
              <a:pathLst>
                <a:path w="1356995" h="1356995">
                  <a:moveTo>
                    <a:pt x="1356616" y="0"/>
                  </a:moveTo>
                  <a:lnTo>
                    <a:pt x="0" y="1356616"/>
                  </a:lnTo>
                  <a:lnTo>
                    <a:pt x="696823" y="1356616"/>
                  </a:lnTo>
                  <a:lnTo>
                    <a:pt x="1356616" y="696823"/>
                  </a:lnTo>
                  <a:lnTo>
                    <a:pt x="1356616" y="0"/>
                  </a:lnTo>
                  <a:close/>
                </a:path>
              </a:pathLst>
            </a:custGeom>
            <a:solidFill>
              <a:srgbClr val="6AA948">
                <a:alpha val="210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grpSp>
        <p:nvGrpSpPr>
          <p:cNvPr id="7" name="object 7">
            <a:extLst>
              <a:ext uri="{FF2B5EF4-FFF2-40B4-BE49-F238E27FC236}">
                <a16:creationId xmlns:a16="http://schemas.microsoft.com/office/drawing/2014/main" id="{49ABFC90-0087-672C-4495-13B348D62512}"/>
              </a:ext>
            </a:extLst>
          </p:cNvPr>
          <p:cNvGrpSpPr/>
          <p:nvPr/>
        </p:nvGrpSpPr>
        <p:grpSpPr>
          <a:xfrm>
            <a:off x="10042955" y="6032496"/>
            <a:ext cx="962025" cy="447675"/>
            <a:chOff x="10042955" y="6032496"/>
            <a:chExt cx="962025" cy="447675"/>
          </a:xfrm>
        </p:grpSpPr>
        <p:sp>
          <p:nvSpPr>
            <p:cNvPr id="8" name="object 8">
              <a:extLst>
                <a:ext uri="{FF2B5EF4-FFF2-40B4-BE49-F238E27FC236}">
                  <a16:creationId xmlns:a16="http://schemas.microsoft.com/office/drawing/2014/main" id="{5E06B233-26A1-EBF3-9557-0D8CD01D290C}"/>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4EAA41E3-4A3C-92FC-111D-F2D501EC7689}"/>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A3755E59-6EBC-6CDF-D7FF-16048ADF5E68}"/>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sp>
        <p:nvSpPr>
          <p:cNvPr id="11" name="object 11">
            <a:extLst>
              <a:ext uri="{FF2B5EF4-FFF2-40B4-BE49-F238E27FC236}">
                <a16:creationId xmlns:a16="http://schemas.microsoft.com/office/drawing/2014/main" id="{8F2FDF2F-0AEE-5E73-D86A-1E19C7B66185}"/>
              </a:ext>
            </a:extLst>
          </p:cNvPr>
          <p:cNvSpPr txBox="1">
            <a:spLocks noGrp="1"/>
          </p:cNvSpPr>
          <p:nvPr>
            <p:ph type="title"/>
          </p:nvPr>
        </p:nvSpPr>
        <p:spPr>
          <a:xfrm rot="10800000" flipV="1">
            <a:off x="2254249" y="319828"/>
            <a:ext cx="8587634" cy="915635"/>
          </a:xfrm>
          <a:prstGeom prst="rect">
            <a:avLst/>
          </a:prstGeom>
        </p:spPr>
        <p:txBody>
          <a:bodyPr vert="horz" wrap="square" lIns="0" tIns="53340" rIns="0" bIns="0" rtlCol="0">
            <a:spAutoFit/>
          </a:bodyPr>
          <a:lstStyle/>
          <a:p>
            <a:pPr algn="ctr">
              <a:defRPr/>
            </a:pPr>
            <a:r>
              <a:rPr lang="lv-LV" altLang="en-US" sz="2800" dirty="0">
                <a:solidFill>
                  <a:srgbClr val="002060"/>
                </a:solidFill>
                <a:latin typeface="Arial" panose="020B0604020202020204" pitchFamily="34" charset="0"/>
                <a:cs typeface="Arial" panose="020B0604020202020204" pitchFamily="34" charset="0"/>
              </a:rPr>
              <a:t>Paliatīvās aprūpes mobilās komandas pakalpojuma mērķa grupa</a:t>
            </a:r>
            <a:endParaRPr lang="lv-LV" sz="2800" dirty="0">
              <a:solidFill>
                <a:srgbClr val="002060"/>
              </a:solidFill>
              <a:latin typeface="Arial" panose="020B0604020202020204" pitchFamily="34" charset="0"/>
              <a:cs typeface="Arial" panose="020B0604020202020204" pitchFamily="34" charset="0"/>
            </a:endParaRPr>
          </a:p>
        </p:txBody>
      </p:sp>
      <p:sp>
        <p:nvSpPr>
          <p:cNvPr id="19" name="Text Placeholder 4">
            <a:extLst>
              <a:ext uri="{FF2B5EF4-FFF2-40B4-BE49-F238E27FC236}">
                <a16:creationId xmlns:a16="http://schemas.microsoft.com/office/drawing/2014/main" id="{CD47855E-3761-9101-43BB-E669ADC5842F}"/>
              </a:ext>
            </a:extLst>
          </p:cNvPr>
          <p:cNvSpPr txBox="1">
            <a:spLocks/>
          </p:cNvSpPr>
          <p:nvPr/>
        </p:nvSpPr>
        <p:spPr>
          <a:xfrm>
            <a:off x="1078364" y="6001744"/>
            <a:ext cx="4681086" cy="304800"/>
          </a:xfrm>
          <a:prstGeom prst="rect">
            <a:avLst/>
          </a:prstGeom>
        </p:spPr>
        <p:txBody>
          <a:bodyPr>
            <a:normAutofit fontScale="92500" lnSpcReduction="2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lv-LV" altLang="lv-LV" dirty="0">
              <a:ea typeface="MS PGothic" panose="020B0600070205080204" pitchFamily="34" charset="-128"/>
            </a:endParaRPr>
          </a:p>
        </p:txBody>
      </p:sp>
      <p:sp>
        <p:nvSpPr>
          <p:cNvPr id="13" name="Slide Number Placeholder 12">
            <a:extLst>
              <a:ext uri="{FF2B5EF4-FFF2-40B4-BE49-F238E27FC236}">
                <a16:creationId xmlns:a16="http://schemas.microsoft.com/office/drawing/2014/main" id="{C7D14706-79B5-561A-733E-A7752B3AA003}"/>
              </a:ext>
            </a:extLst>
          </p:cNvPr>
          <p:cNvSpPr>
            <a:spLocks noGrp="1"/>
          </p:cNvSpPr>
          <p:nvPr>
            <p:ph type="sldNum" sz="quarter" idx="7"/>
          </p:nvPr>
        </p:nvSpPr>
        <p:spPr>
          <a:xfrm>
            <a:off x="11144076" y="6053183"/>
            <a:ext cx="208915" cy="184666"/>
          </a:xfrm>
        </p:spPr>
        <p:txBody>
          <a:bodyPr/>
          <a:lstStyle/>
          <a:p>
            <a:pPr marL="38100">
              <a:lnSpc>
                <a:spcPct val="100000"/>
              </a:lnSpc>
              <a:spcBef>
                <a:spcPts val="180"/>
              </a:spcBef>
            </a:pPr>
            <a:fld id="{81D60167-4931-47E6-BA6A-407CBD079E47}" type="slidenum">
              <a:rPr lang="lv-LV" sz="1200" spc="-5" smtClean="0">
                <a:solidFill>
                  <a:schemeClr val="tx1"/>
                </a:solidFill>
              </a:rPr>
              <a:t>6</a:t>
            </a:fld>
            <a:endParaRPr lang="lv-LV" sz="1200" spc="-5" dirty="0">
              <a:solidFill>
                <a:schemeClr val="tx1"/>
              </a:solidFill>
            </a:endParaRPr>
          </a:p>
        </p:txBody>
      </p:sp>
      <p:graphicFrame>
        <p:nvGraphicFramePr>
          <p:cNvPr id="12" name="Shēma 1">
            <a:extLst>
              <a:ext uri="{FF2B5EF4-FFF2-40B4-BE49-F238E27FC236}">
                <a16:creationId xmlns:a16="http://schemas.microsoft.com/office/drawing/2014/main" id="{E3121D5A-A94B-E548-10C9-8C83C287BDA7}"/>
              </a:ext>
            </a:extLst>
          </p:cNvPr>
          <p:cNvGraphicFramePr/>
          <p:nvPr>
            <p:extLst>
              <p:ext uri="{D42A27DB-BD31-4B8C-83A1-F6EECF244321}">
                <p14:modId xmlns:p14="http://schemas.microsoft.com/office/powerpoint/2010/main" val="3667141080"/>
              </p:ext>
            </p:extLst>
          </p:nvPr>
        </p:nvGraphicFramePr>
        <p:xfrm>
          <a:off x="577850" y="1519425"/>
          <a:ext cx="10566226" cy="46085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819191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0ABF1-C6D2-5FC7-B336-78007A2FA735}"/>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D5B2A1DC-FDFF-FEF8-94CE-84DB12EE8D54}"/>
              </a:ext>
            </a:extLst>
          </p:cNvPr>
          <p:cNvPicPr/>
          <p:nvPr/>
        </p:nvPicPr>
        <p:blipFill>
          <a:blip r:embed="rId3" cstate="print"/>
          <a:stretch>
            <a:fillRect/>
          </a:stretch>
        </p:blipFill>
        <p:spPr>
          <a:xfrm>
            <a:off x="673112" y="0"/>
            <a:ext cx="1237475" cy="1519425"/>
          </a:xfrm>
          <a:prstGeom prst="rect">
            <a:avLst/>
          </a:prstGeom>
        </p:spPr>
      </p:pic>
      <p:sp>
        <p:nvSpPr>
          <p:cNvPr id="3" name="object 3">
            <a:extLst>
              <a:ext uri="{FF2B5EF4-FFF2-40B4-BE49-F238E27FC236}">
                <a16:creationId xmlns:a16="http://schemas.microsoft.com/office/drawing/2014/main" id="{73661503-33CB-09C0-EFFE-2367F6B9FC4D}"/>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nvGrpSpPr>
          <p:cNvPr id="4" name="object 4">
            <a:extLst>
              <a:ext uri="{FF2B5EF4-FFF2-40B4-BE49-F238E27FC236}">
                <a16:creationId xmlns:a16="http://schemas.microsoft.com/office/drawing/2014/main" id="{5532B040-58E5-FD38-909D-E6F8A1B444B9}"/>
              </a:ext>
            </a:extLst>
          </p:cNvPr>
          <p:cNvGrpSpPr/>
          <p:nvPr/>
        </p:nvGrpSpPr>
        <p:grpSpPr>
          <a:xfrm>
            <a:off x="8754360" y="45182"/>
            <a:ext cx="2766060" cy="3414395"/>
            <a:chOff x="8754360" y="45182"/>
            <a:chExt cx="2766060" cy="3414395"/>
          </a:xfrm>
        </p:grpSpPr>
        <p:sp>
          <p:nvSpPr>
            <p:cNvPr id="5" name="object 5">
              <a:extLst>
                <a:ext uri="{FF2B5EF4-FFF2-40B4-BE49-F238E27FC236}">
                  <a16:creationId xmlns:a16="http://schemas.microsoft.com/office/drawing/2014/main" id="{8EF23EE8-926D-9A03-DC81-28733994506E}"/>
                </a:ext>
              </a:extLst>
            </p:cNvPr>
            <p:cNvSpPr/>
            <p:nvPr/>
          </p:nvSpPr>
          <p:spPr>
            <a:xfrm>
              <a:off x="8754360" y="45182"/>
              <a:ext cx="2766060" cy="2766060"/>
            </a:xfrm>
            <a:custGeom>
              <a:avLst/>
              <a:gdLst/>
              <a:ahLst/>
              <a:cxnLst/>
              <a:rect l="l" t="t" r="r" b="b"/>
              <a:pathLst>
                <a:path w="2766059" h="2766060">
                  <a:moveTo>
                    <a:pt x="2765645" y="0"/>
                  </a:moveTo>
                  <a:lnTo>
                    <a:pt x="0" y="2765645"/>
                  </a:lnTo>
                  <a:lnTo>
                    <a:pt x="1491615" y="2765645"/>
                  </a:lnTo>
                  <a:lnTo>
                    <a:pt x="2765645" y="1491618"/>
                  </a:lnTo>
                  <a:lnTo>
                    <a:pt x="2765645" y="0"/>
                  </a:lnTo>
                  <a:close/>
                </a:path>
              </a:pathLst>
            </a:custGeom>
            <a:solidFill>
              <a:srgbClr val="6AA948">
                <a:alpha val="6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9B473BFD-5170-E6D6-EEDC-FBC6E37ACF21}"/>
                </a:ext>
              </a:extLst>
            </p:cNvPr>
            <p:cNvSpPr/>
            <p:nvPr/>
          </p:nvSpPr>
          <p:spPr>
            <a:xfrm>
              <a:off x="10163388" y="2102457"/>
              <a:ext cx="1356995" cy="1356995"/>
            </a:xfrm>
            <a:custGeom>
              <a:avLst/>
              <a:gdLst/>
              <a:ahLst/>
              <a:cxnLst/>
              <a:rect l="l" t="t" r="r" b="b"/>
              <a:pathLst>
                <a:path w="1356995" h="1356995">
                  <a:moveTo>
                    <a:pt x="1356616" y="0"/>
                  </a:moveTo>
                  <a:lnTo>
                    <a:pt x="0" y="1356616"/>
                  </a:lnTo>
                  <a:lnTo>
                    <a:pt x="696823" y="1356616"/>
                  </a:lnTo>
                  <a:lnTo>
                    <a:pt x="1356616" y="696823"/>
                  </a:lnTo>
                  <a:lnTo>
                    <a:pt x="1356616" y="0"/>
                  </a:lnTo>
                  <a:close/>
                </a:path>
              </a:pathLst>
            </a:custGeom>
            <a:solidFill>
              <a:srgbClr val="6AA948">
                <a:alpha val="210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grpSp>
        <p:nvGrpSpPr>
          <p:cNvPr id="7" name="object 7">
            <a:extLst>
              <a:ext uri="{FF2B5EF4-FFF2-40B4-BE49-F238E27FC236}">
                <a16:creationId xmlns:a16="http://schemas.microsoft.com/office/drawing/2014/main" id="{57FF9091-95A0-BB80-4881-15D7ED31AF77}"/>
              </a:ext>
            </a:extLst>
          </p:cNvPr>
          <p:cNvGrpSpPr/>
          <p:nvPr/>
        </p:nvGrpSpPr>
        <p:grpSpPr>
          <a:xfrm>
            <a:off x="10042955" y="6032496"/>
            <a:ext cx="962025" cy="447675"/>
            <a:chOff x="10042955" y="6032496"/>
            <a:chExt cx="962025" cy="447675"/>
          </a:xfrm>
        </p:grpSpPr>
        <p:sp>
          <p:nvSpPr>
            <p:cNvPr id="8" name="object 8">
              <a:extLst>
                <a:ext uri="{FF2B5EF4-FFF2-40B4-BE49-F238E27FC236}">
                  <a16:creationId xmlns:a16="http://schemas.microsoft.com/office/drawing/2014/main" id="{DE6097EC-A8A6-2D6E-DC33-B2A5D89F6BF1}"/>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262445C7-4D52-ADFF-FFE9-E3CDD3E6AA1D}"/>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68D524A8-E972-9460-A27C-EC010A73D9F0}"/>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sp>
        <p:nvSpPr>
          <p:cNvPr id="11" name="object 11">
            <a:extLst>
              <a:ext uri="{FF2B5EF4-FFF2-40B4-BE49-F238E27FC236}">
                <a16:creationId xmlns:a16="http://schemas.microsoft.com/office/drawing/2014/main" id="{26A25F68-FDC4-017D-D956-1AC37080E51B}"/>
              </a:ext>
            </a:extLst>
          </p:cNvPr>
          <p:cNvSpPr txBox="1">
            <a:spLocks noGrp="1"/>
          </p:cNvSpPr>
          <p:nvPr>
            <p:ph type="title"/>
          </p:nvPr>
        </p:nvSpPr>
        <p:spPr>
          <a:xfrm rot="10800000" flipV="1">
            <a:off x="2254248" y="319828"/>
            <a:ext cx="8889827" cy="915635"/>
          </a:xfrm>
          <a:prstGeom prst="rect">
            <a:avLst/>
          </a:prstGeom>
        </p:spPr>
        <p:txBody>
          <a:bodyPr vert="horz" wrap="square" lIns="0" tIns="53340" rIns="0" bIns="0" rtlCol="0">
            <a:spAutoFit/>
          </a:bodyPr>
          <a:lstStyle/>
          <a:p>
            <a:pPr algn="ctr">
              <a:defRPr/>
            </a:pPr>
            <a:r>
              <a:rPr lang="lv-LV" sz="2800" dirty="0">
                <a:solidFill>
                  <a:srgbClr val="002060"/>
                </a:solidFill>
                <a:latin typeface="Arial" panose="020B0604020202020204" pitchFamily="34" charset="0"/>
                <a:ea typeface="Verdana" panose="020B0604030504040204" pitchFamily="34" charset="0"/>
                <a:cs typeface="Arial" panose="020B0604020202020204" pitchFamily="34" charset="0"/>
              </a:rPr>
              <a:t>Paliatīvās aprūpes mobilās komandas </a:t>
            </a:r>
            <a:br>
              <a:rPr lang="lv-LV" sz="2800" dirty="0">
                <a:solidFill>
                  <a:srgbClr val="002060"/>
                </a:solidFill>
                <a:latin typeface="Arial" panose="020B0604020202020204" pitchFamily="34" charset="0"/>
                <a:ea typeface="Verdana" panose="020B0604030504040204" pitchFamily="34" charset="0"/>
                <a:cs typeface="Arial" panose="020B0604020202020204" pitchFamily="34" charset="0"/>
              </a:rPr>
            </a:br>
            <a:r>
              <a:rPr lang="lv-LV" sz="2800" dirty="0">
                <a:solidFill>
                  <a:srgbClr val="002060"/>
                </a:solidFill>
                <a:latin typeface="Arial" panose="020B0604020202020204" pitchFamily="34" charset="0"/>
                <a:ea typeface="Verdana" panose="020B0604030504040204" pitchFamily="34" charset="0"/>
                <a:cs typeface="Arial" panose="020B0604020202020204" pitchFamily="34" charset="0"/>
              </a:rPr>
              <a:t>pakalpojuma saturs</a:t>
            </a:r>
            <a:endParaRPr lang="lv-LV" sz="2800" dirty="0">
              <a:solidFill>
                <a:srgbClr val="002060"/>
              </a:solidFill>
              <a:latin typeface="Arial" panose="020B0604020202020204" pitchFamily="34" charset="0"/>
              <a:cs typeface="Arial" panose="020B0604020202020204" pitchFamily="34" charset="0"/>
            </a:endParaRPr>
          </a:p>
        </p:txBody>
      </p:sp>
      <p:sp>
        <p:nvSpPr>
          <p:cNvPr id="19" name="Text Placeholder 4">
            <a:extLst>
              <a:ext uri="{FF2B5EF4-FFF2-40B4-BE49-F238E27FC236}">
                <a16:creationId xmlns:a16="http://schemas.microsoft.com/office/drawing/2014/main" id="{25E149F7-7601-5039-D84E-2E03BBC5712E}"/>
              </a:ext>
            </a:extLst>
          </p:cNvPr>
          <p:cNvSpPr txBox="1">
            <a:spLocks/>
          </p:cNvSpPr>
          <p:nvPr/>
        </p:nvSpPr>
        <p:spPr>
          <a:xfrm>
            <a:off x="1078364" y="6001744"/>
            <a:ext cx="4681086" cy="304800"/>
          </a:xfrm>
          <a:prstGeom prst="rect">
            <a:avLst/>
          </a:prstGeom>
        </p:spPr>
        <p:txBody>
          <a:bodyPr>
            <a:normAutofit fontScale="92500" lnSpcReduction="2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lv-LV" altLang="lv-LV" dirty="0">
              <a:ea typeface="MS PGothic" panose="020B0600070205080204" pitchFamily="34" charset="-128"/>
            </a:endParaRPr>
          </a:p>
        </p:txBody>
      </p:sp>
      <p:sp>
        <p:nvSpPr>
          <p:cNvPr id="13" name="Slide Number Placeholder 12">
            <a:extLst>
              <a:ext uri="{FF2B5EF4-FFF2-40B4-BE49-F238E27FC236}">
                <a16:creationId xmlns:a16="http://schemas.microsoft.com/office/drawing/2014/main" id="{DC5E4386-93BF-A8C0-8A44-07450779510F}"/>
              </a:ext>
            </a:extLst>
          </p:cNvPr>
          <p:cNvSpPr>
            <a:spLocks noGrp="1"/>
          </p:cNvSpPr>
          <p:nvPr>
            <p:ph type="sldNum" sz="quarter" idx="7"/>
          </p:nvPr>
        </p:nvSpPr>
        <p:spPr>
          <a:xfrm>
            <a:off x="11144076" y="6053183"/>
            <a:ext cx="208915" cy="184666"/>
          </a:xfrm>
        </p:spPr>
        <p:txBody>
          <a:bodyPr/>
          <a:lstStyle/>
          <a:p>
            <a:pPr marL="38100">
              <a:lnSpc>
                <a:spcPct val="100000"/>
              </a:lnSpc>
              <a:spcBef>
                <a:spcPts val="180"/>
              </a:spcBef>
            </a:pPr>
            <a:fld id="{81D60167-4931-47E6-BA6A-407CBD079E47}" type="slidenum">
              <a:rPr lang="lv-LV" sz="1200" spc="-5" smtClean="0">
                <a:solidFill>
                  <a:schemeClr val="tx1"/>
                </a:solidFill>
              </a:rPr>
              <a:t>7</a:t>
            </a:fld>
            <a:endParaRPr lang="lv-LV" sz="1200" spc="-5" dirty="0">
              <a:solidFill>
                <a:schemeClr val="tx1"/>
              </a:solidFill>
            </a:endParaRPr>
          </a:p>
        </p:txBody>
      </p:sp>
      <p:graphicFrame>
        <p:nvGraphicFramePr>
          <p:cNvPr id="14" name="Shēma 4">
            <a:extLst>
              <a:ext uri="{FF2B5EF4-FFF2-40B4-BE49-F238E27FC236}">
                <a16:creationId xmlns:a16="http://schemas.microsoft.com/office/drawing/2014/main" id="{CDEECD7D-9703-CB4E-516B-7DC89E5AE9A4}"/>
              </a:ext>
            </a:extLst>
          </p:cNvPr>
          <p:cNvGraphicFramePr/>
          <p:nvPr>
            <p:extLst>
              <p:ext uri="{D42A27DB-BD31-4B8C-83A1-F6EECF244321}">
                <p14:modId xmlns:p14="http://schemas.microsoft.com/office/powerpoint/2010/main" val="2878949558"/>
              </p:ext>
            </p:extLst>
          </p:nvPr>
        </p:nvGraphicFramePr>
        <p:xfrm>
          <a:off x="425450" y="1614916"/>
          <a:ext cx="10820400" cy="46916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840329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25D4C-F762-A471-3D0E-ABB8B62312C7}"/>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9976E27A-DC36-8D03-D546-B061852E2C6E}"/>
              </a:ext>
            </a:extLst>
          </p:cNvPr>
          <p:cNvPicPr/>
          <p:nvPr/>
        </p:nvPicPr>
        <p:blipFill>
          <a:blip r:embed="rId3" cstate="print"/>
          <a:stretch>
            <a:fillRect/>
          </a:stretch>
        </p:blipFill>
        <p:spPr>
          <a:xfrm>
            <a:off x="673112" y="0"/>
            <a:ext cx="1237475" cy="1519425"/>
          </a:xfrm>
          <a:prstGeom prst="rect">
            <a:avLst/>
          </a:prstGeom>
        </p:spPr>
      </p:pic>
      <p:sp>
        <p:nvSpPr>
          <p:cNvPr id="3" name="object 3">
            <a:extLst>
              <a:ext uri="{FF2B5EF4-FFF2-40B4-BE49-F238E27FC236}">
                <a16:creationId xmlns:a16="http://schemas.microsoft.com/office/drawing/2014/main" id="{B2869E5E-D521-D842-91D9-7BADD276BD3E}"/>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nvGrpSpPr>
          <p:cNvPr id="4" name="object 4">
            <a:extLst>
              <a:ext uri="{FF2B5EF4-FFF2-40B4-BE49-F238E27FC236}">
                <a16:creationId xmlns:a16="http://schemas.microsoft.com/office/drawing/2014/main" id="{AED45EE4-9BEB-C8E9-6DE2-34E53429AB87}"/>
              </a:ext>
            </a:extLst>
          </p:cNvPr>
          <p:cNvGrpSpPr/>
          <p:nvPr/>
        </p:nvGrpSpPr>
        <p:grpSpPr>
          <a:xfrm>
            <a:off x="8754360" y="45182"/>
            <a:ext cx="2766060" cy="3414395"/>
            <a:chOff x="8754360" y="45182"/>
            <a:chExt cx="2766060" cy="3414395"/>
          </a:xfrm>
        </p:grpSpPr>
        <p:sp>
          <p:nvSpPr>
            <p:cNvPr id="5" name="object 5">
              <a:extLst>
                <a:ext uri="{FF2B5EF4-FFF2-40B4-BE49-F238E27FC236}">
                  <a16:creationId xmlns:a16="http://schemas.microsoft.com/office/drawing/2014/main" id="{DDC06695-4485-7BAE-59D7-3F838E33D81F}"/>
                </a:ext>
              </a:extLst>
            </p:cNvPr>
            <p:cNvSpPr/>
            <p:nvPr/>
          </p:nvSpPr>
          <p:spPr>
            <a:xfrm>
              <a:off x="8754360" y="45182"/>
              <a:ext cx="2766060" cy="2766060"/>
            </a:xfrm>
            <a:custGeom>
              <a:avLst/>
              <a:gdLst/>
              <a:ahLst/>
              <a:cxnLst/>
              <a:rect l="l" t="t" r="r" b="b"/>
              <a:pathLst>
                <a:path w="2766059" h="2766060">
                  <a:moveTo>
                    <a:pt x="2765645" y="0"/>
                  </a:moveTo>
                  <a:lnTo>
                    <a:pt x="0" y="2765645"/>
                  </a:lnTo>
                  <a:lnTo>
                    <a:pt x="1491615" y="2765645"/>
                  </a:lnTo>
                  <a:lnTo>
                    <a:pt x="2765645" y="1491618"/>
                  </a:lnTo>
                  <a:lnTo>
                    <a:pt x="2765645" y="0"/>
                  </a:lnTo>
                  <a:close/>
                </a:path>
              </a:pathLst>
            </a:custGeom>
            <a:solidFill>
              <a:srgbClr val="6AA948">
                <a:alpha val="6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EC4EBBDE-9104-C01D-D137-C19E788C925B}"/>
                </a:ext>
              </a:extLst>
            </p:cNvPr>
            <p:cNvSpPr/>
            <p:nvPr/>
          </p:nvSpPr>
          <p:spPr>
            <a:xfrm>
              <a:off x="10163388" y="2102457"/>
              <a:ext cx="1356995" cy="1356995"/>
            </a:xfrm>
            <a:custGeom>
              <a:avLst/>
              <a:gdLst/>
              <a:ahLst/>
              <a:cxnLst/>
              <a:rect l="l" t="t" r="r" b="b"/>
              <a:pathLst>
                <a:path w="1356995" h="1356995">
                  <a:moveTo>
                    <a:pt x="1356616" y="0"/>
                  </a:moveTo>
                  <a:lnTo>
                    <a:pt x="0" y="1356616"/>
                  </a:lnTo>
                  <a:lnTo>
                    <a:pt x="696823" y="1356616"/>
                  </a:lnTo>
                  <a:lnTo>
                    <a:pt x="1356616" y="696823"/>
                  </a:lnTo>
                  <a:lnTo>
                    <a:pt x="1356616" y="0"/>
                  </a:lnTo>
                  <a:close/>
                </a:path>
              </a:pathLst>
            </a:custGeom>
            <a:solidFill>
              <a:srgbClr val="6AA948">
                <a:alpha val="210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grpSp>
        <p:nvGrpSpPr>
          <p:cNvPr id="7" name="object 7">
            <a:extLst>
              <a:ext uri="{FF2B5EF4-FFF2-40B4-BE49-F238E27FC236}">
                <a16:creationId xmlns:a16="http://schemas.microsoft.com/office/drawing/2014/main" id="{D6A32F42-886A-00BF-7529-3E97B35C86A8}"/>
              </a:ext>
            </a:extLst>
          </p:cNvPr>
          <p:cNvGrpSpPr/>
          <p:nvPr/>
        </p:nvGrpSpPr>
        <p:grpSpPr>
          <a:xfrm>
            <a:off x="10042955" y="6032496"/>
            <a:ext cx="962025" cy="447675"/>
            <a:chOff x="10042955" y="6032496"/>
            <a:chExt cx="962025" cy="447675"/>
          </a:xfrm>
        </p:grpSpPr>
        <p:sp>
          <p:nvSpPr>
            <p:cNvPr id="8" name="object 8">
              <a:extLst>
                <a:ext uri="{FF2B5EF4-FFF2-40B4-BE49-F238E27FC236}">
                  <a16:creationId xmlns:a16="http://schemas.microsoft.com/office/drawing/2014/main" id="{66AF1ED3-8E83-7926-F246-E147A1511AE6}"/>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80B0DC88-8A3C-82A7-F569-42A52A5F6577}"/>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E38604BD-A9E8-4398-8987-2186B79A2837}"/>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sp>
        <p:nvSpPr>
          <p:cNvPr id="11" name="object 11">
            <a:extLst>
              <a:ext uri="{FF2B5EF4-FFF2-40B4-BE49-F238E27FC236}">
                <a16:creationId xmlns:a16="http://schemas.microsoft.com/office/drawing/2014/main" id="{4C67055E-7B85-8DEC-48E4-4FD319487F94}"/>
              </a:ext>
            </a:extLst>
          </p:cNvPr>
          <p:cNvSpPr txBox="1">
            <a:spLocks noGrp="1"/>
          </p:cNvSpPr>
          <p:nvPr>
            <p:ph type="title"/>
          </p:nvPr>
        </p:nvSpPr>
        <p:spPr>
          <a:xfrm rot="10800000" flipV="1">
            <a:off x="2254248" y="135162"/>
            <a:ext cx="8889827" cy="1284967"/>
          </a:xfrm>
          <a:prstGeom prst="rect">
            <a:avLst/>
          </a:prstGeom>
        </p:spPr>
        <p:txBody>
          <a:bodyPr vert="horz" wrap="square" lIns="0" tIns="53340" rIns="0" bIns="0" rtlCol="0">
            <a:spAutoFit/>
          </a:bodyPr>
          <a:lstStyle/>
          <a:p>
            <a:pPr algn="ctr">
              <a:defRPr/>
            </a:pPr>
            <a:r>
              <a:rPr lang="lv-LV" sz="2800" dirty="0">
                <a:solidFill>
                  <a:srgbClr val="002060"/>
                </a:solidFill>
                <a:latin typeface="Arial" panose="020B0604020202020204" pitchFamily="34" charset="0"/>
                <a:ea typeface="Verdana" panose="020B0604030504040204" pitchFamily="34" charset="0"/>
                <a:cs typeface="Arial" panose="020B0604020202020204" pitchFamily="34" charset="0"/>
              </a:rPr>
              <a:t>Paliatīvās aprūpes mobilās komandas pakalpojuma sociālās komponentes saņēmēju skaits </a:t>
            </a:r>
            <a:br>
              <a:rPr lang="lv-LV" sz="2800" dirty="0">
                <a:solidFill>
                  <a:srgbClr val="002060"/>
                </a:solidFill>
                <a:latin typeface="Arial" panose="020B0604020202020204" pitchFamily="34" charset="0"/>
                <a:ea typeface="Verdana" panose="020B0604030504040204" pitchFamily="34" charset="0"/>
                <a:cs typeface="Arial" panose="020B0604020202020204" pitchFamily="34" charset="0"/>
              </a:rPr>
            </a:br>
            <a:r>
              <a:rPr lang="lv-LV" sz="2400" dirty="0">
                <a:solidFill>
                  <a:srgbClr val="002060"/>
                </a:solidFill>
                <a:latin typeface="Arial" panose="020B0604020202020204" pitchFamily="34" charset="0"/>
                <a:ea typeface="Verdana" panose="020B0604030504040204" pitchFamily="34" charset="0"/>
                <a:cs typeface="Arial" panose="020B0604020202020204" pitchFamily="34" charset="0"/>
              </a:rPr>
              <a:t>(2024 -30.06.2026.)</a:t>
            </a:r>
            <a:endParaRPr lang="lv-LV" sz="2400" dirty="0">
              <a:solidFill>
                <a:srgbClr val="002060"/>
              </a:solidFill>
              <a:latin typeface="Arial" panose="020B0604020202020204" pitchFamily="34" charset="0"/>
              <a:cs typeface="Arial" panose="020B0604020202020204" pitchFamily="34" charset="0"/>
            </a:endParaRPr>
          </a:p>
        </p:txBody>
      </p:sp>
      <p:sp>
        <p:nvSpPr>
          <p:cNvPr id="19" name="Text Placeholder 4">
            <a:extLst>
              <a:ext uri="{FF2B5EF4-FFF2-40B4-BE49-F238E27FC236}">
                <a16:creationId xmlns:a16="http://schemas.microsoft.com/office/drawing/2014/main" id="{C9AB2D06-C40D-2583-7676-42947FC1916D}"/>
              </a:ext>
            </a:extLst>
          </p:cNvPr>
          <p:cNvSpPr txBox="1">
            <a:spLocks/>
          </p:cNvSpPr>
          <p:nvPr/>
        </p:nvSpPr>
        <p:spPr>
          <a:xfrm>
            <a:off x="1078364" y="6001744"/>
            <a:ext cx="4681086" cy="304800"/>
          </a:xfrm>
          <a:prstGeom prst="rect">
            <a:avLst/>
          </a:prstGeom>
        </p:spPr>
        <p:txBody>
          <a:bodyPr>
            <a:normAutofit fontScale="92500" lnSpcReduction="2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lv-LV" altLang="lv-LV" dirty="0">
              <a:ea typeface="MS PGothic" panose="020B0600070205080204" pitchFamily="34" charset="-128"/>
            </a:endParaRPr>
          </a:p>
        </p:txBody>
      </p:sp>
      <p:sp>
        <p:nvSpPr>
          <p:cNvPr id="13" name="Slide Number Placeholder 12">
            <a:extLst>
              <a:ext uri="{FF2B5EF4-FFF2-40B4-BE49-F238E27FC236}">
                <a16:creationId xmlns:a16="http://schemas.microsoft.com/office/drawing/2014/main" id="{AEC8D852-DC05-B85A-D447-8F6A4C20FEC1}"/>
              </a:ext>
            </a:extLst>
          </p:cNvPr>
          <p:cNvSpPr>
            <a:spLocks noGrp="1"/>
          </p:cNvSpPr>
          <p:nvPr>
            <p:ph type="sldNum" sz="quarter" idx="7"/>
          </p:nvPr>
        </p:nvSpPr>
        <p:spPr>
          <a:xfrm>
            <a:off x="11144076" y="6053183"/>
            <a:ext cx="208915" cy="184666"/>
          </a:xfrm>
        </p:spPr>
        <p:txBody>
          <a:bodyPr/>
          <a:lstStyle/>
          <a:p>
            <a:pPr marL="38100">
              <a:lnSpc>
                <a:spcPct val="100000"/>
              </a:lnSpc>
              <a:spcBef>
                <a:spcPts val="180"/>
              </a:spcBef>
            </a:pPr>
            <a:fld id="{81D60167-4931-47E6-BA6A-407CBD079E47}" type="slidenum">
              <a:rPr lang="lv-LV" sz="1200" spc="-5" smtClean="0">
                <a:solidFill>
                  <a:schemeClr val="tx1"/>
                </a:solidFill>
              </a:rPr>
              <a:t>8</a:t>
            </a:fld>
            <a:endParaRPr lang="lv-LV" sz="1200" spc="-5" dirty="0">
              <a:solidFill>
                <a:schemeClr val="tx1"/>
              </a:solidFill>
            </a:endParaRPr>
          </a:p>
        </p:txBody>
      </p:sp>
      <p:graphicFrame>
        <p:nvGraphicFramePr>
          <p:cNvPr id="15" name="Tabula 3">
            <a:extLst>
              <a:ext uri="{FF2B5EF4-FFF2-40B4-BE49-F238E27FC236}">
                <a16:creationId xmlns:a16="http://schemas.microsoft.com/office/drawing/2014/main" id="{8BD56CA2-D6E4-804C-08C3-6D0537860E26}"/>
              </a:ext>
            </a:extLst>
          </p:cNvPr>
          <p:cNvGraphicFramePr>
            <a:graphicFrameLocks noGrp="1"/>
          </p:cNvGraphicFramePr>
          <p:nvPr>
            <p:extLst>
              <p:ext uri="{D42A27DB-BD31-4B8C-83A1-F6EECF244321}">
                <p14:modId xmlns:p14="http://schemas.microsoft.com/office/powerpoint/2010/main" val="1387026137"/>
              </p:ext>
            </p:extLst>
          </p:nvPr>
        </p:nvGraphicFramePr>
        <p:xfrm>
          <a:off x="165909" y="1717675"/>
          <a:ext cx="11187079" cy="4568029"/>
        </p:xfrm>
        <a:graphic>
          <a:graphicData uri="http://schemas.openxmlformats.org/drawingml/2006/table">
            <a:tbl>
              <a:tblPr>
                <a:tableStyleId>{69C7853C-536D-4A76-A0AE-DD22124D55A5}</a:tableStyleId>
              </a:tblPr>
              <a:tblGrid>
                <a:gridCol w="5643929">
                  <a:extLst>
                    <a:ext uri="{9D8B030D-6E8A-4147-A177-3AD203B41FA5}">
                      <a16:colId xmlns:a16="http://schemas.microsoft.com/office/drawing/2014/main" val="1717756616"/>
                    </a:ext>
                  </a:extLst>
                </a:gridCol>
                <a:gridCol w="554315">
                  <a:extLst>
                    <a:ext uri="{9D8B030D-6E8A-4147-A177-3AD203B41FA5}">
                      <a16:colId xmlns:a16="http://schemas.microsoft.com/office/drawing/2014/main" val="2880707280"/>
                    </a:ext>
                  </a:extLst>
                </a:gridCol>
                <a:gridCol w="554315">
                  <a:extLst>
                    <a:ext uri="{9D8B030D-6E8A-4147-A177-3AD203B41FA5}">
                      <a16:colId xmlns:a16="http://schemas.microsoft.com/office/drawing/2014/main" val="1856489900"/>
                    </a:ext>
                  </a:extLst>
                </a:gridCol>
                <a:gridCol w="554315">
                  <a:extLst>
                    <a:ext uri="{9D8B030D-6E8A-4147-A177-3AD203B41FA5}">
                      <a16:colId xmlns:a16="http://schemas.microsoft.com/office/drawing/2014/main" val="352598806"/>
                    </a:ext>
                  </a:extLst>
                </a:gridCol>
                <a:gridCol w="554315">
                  <a:extLst>
                    <a:ext uri="{9D8B030D-6E8A-4147-A177-3AD203B41FA5}">
                      <a16:colId xmlns:a16="http://schemas.microsoft.com/office/drawing/2014/main" val="821319767"/>
                    </a:ext>
                  </a:extLst>
                </a:gridCol>
                <a:gridCol w="554315">
                  <a:extLst>
                    <a:ext uri="{9D8B030D-6E8A-4147-A177-3AD203B41FA5}">
                      <a16:colId xmlns:a16="http://schemas.microsoft.com/office/drawing/2014/main" val="2415528559"/>
                    </a:ext>
                  </a:extLst>
                </a:gridCol>
                <a:gridCol w="554315">
                  <a:extLst>
                    <a:ext uri="{9D8B030D-6E8A-4147-A177-3AD203B41FA5}">
                      <a16:colId xmlns:a16="http://schemas.microsoft.com/office/drawing/2014/main" val="2236107623"/>
                    </a:ext>
                  </a:extLst>
                </a:gridCol>
                <a:gridCol w="554315">
                  <a:extLst>
                    <a:ext uri="{9D8B030D-6E8A-4147-A177-3AD203B41FA5}">
                      <a16:colId xmlns:a16="http://schemas.microsoft.com/office/drawing/2014/main" val="2441347553"/>
                    </a:ext>
                  </a:extLst>
                </a:gridCol>
                <a:gridCol w="554315">
                  <a:extLst>
                    <a:ext uri="{9D8B030D-6E8A-4147-A177-3AD203B41FA5}">
                      <a16:colId xmlns:a16="http://schemas.microsoft.com/office/drawing/2014/main" val="216161187"/>
                    </a:ext>
                  </a:extLst>
                </a:gridCol>
                <a:gridCol w="554315">
                  <a:extLst>
                    <a:ext uri="{9D8B030D-6E8A-4147-A177-3AD203B41FA5}">
                      <a16:colId xmlns:a16="http://schemas.microsoft.com/office/drawing/2014/main" val="778918669"/>
                    </a:ext>
                  </a:extLst>
                </a:gridCol>
                <a:gridCol w="554315">
                  <a:extLst>
                    <a:ext uri="{9D8B030D-6E8A-4147-A177-3AD203B41FA5}">
                      <a16:colId xmlns:a16="http://schemas.microsoft.com/office/drawing/2014/main" val="2762961918"/>
                    </a:ext>
                  </a:extLst>
                </a:gridCol>
              </a:tblGrid>
              <a:tr h="1508311">
                <a:tc>
                  <a:txBody>
                    <a:bodyPr/>
                    <a:lstStyle/>
                    <a:p>
                      <a:pPr algn="ctr" fontAlgn="ctr"/>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I </a:t>
                      </a:r>
                    </a:p>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cet.  2024</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II </a:t>
                      </a:r>
                    </a:p>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cet. 2024</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III</a:t>
                      </a:r>
                    </a:p>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 cet. 2024</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b="1" u="none" strike="noStrike">
                          <a:solidFill>
                            <a:srgbClr val="002060"/>
                          </a:solidFill>
                          <a:effectLst/>
                          <a:latin typeface="Arial" panose="020B0604020202020204" pitchFamily="34" charset="0"/>
                          <a:cs typeface="Arial" panose="020B0604020202020204" pitchFamily="34" charset="0"/>
                        </a:rPr>
                        <a:t>IV cet. 2024</a:t>
                      </a:r>
                      <a:endParaRPr lang="lv-LV" sz="1600" b="1" i="0" u="none" strike="noStrike">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I </a:t>
                      </a:r>
                    </a:p>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cet. 2025</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II </a:t>
                      </a:r>
                    </a:p>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cet. 2025</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III     cet. 2025</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IV cet. 2025</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I </a:t>
                      </a:r>
                    </a:p>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cet. 2026</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II </a:t>
                      </a:r>
                    </a:p>
                    <a:p>
                      <a:pPr algn="ctr" fontAlgn="ctr"/>
                      <a:r>
                        <a:rPr lang="lv-LV" sz="1600" b="1" u="none" strike="noStrike" dirty="0">
                          <a:solidFill>
                            <a:srgbClr val="002060"/>
                          </a:solidFill>
                          <a:effectLst/>
                          <a:latin typeface="Arial" panose="020B0604020202020204" pitchFamily="34" charset="0"/>
                          <a:cs typeface="Arial" panose="020B0604020202020204" pitchFamily="34" charset="0"/>
                        </a:rPr>
                        <a:t>cet. 2026</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128162565"/>
                  </a:ext>
                </a:extLst>
              </a:tr>
              <a:tr h="603324">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Pakalpojuma saņēmēju skaits vidēji mēnesī</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dirty="0">
                          <a:solidFill>
                            <a:srgbClr val="002060"/>
                          </a:solidFill>
                          <a:effectLst/>
                          <a:latin typeface="Arial" panose="020B0604020202020204" pitchFamily="34" charset="0"/>
                          <a:cs typeface="Arial" panose="020B0604020202020204" pitchFamily="34" charset="0"/>
                        </a:rPr>
                        <a:t>241</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456</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594</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dirty="0">
                          <a:solidFill>
                            <a:srgbClr val="002060"/>
                          </a:solidFill>
                          <a:effectLst/>
                          <a:latin typeface="Arial" panose="020B0604020202020204" pitchFamily="34" charset="0"/>
                          <a:cs typeface="Arial" panose="020B0604020202020204" pitchFamily="34" charset="0"/>
                        </a:rPr>
                        <a:t>714</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793</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927</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1 033</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1 052</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dirty="0">
                          <a:solidFill>
                            <a:srgbClr val="002060"/>
                          </a:solidFill>
                          <a:effectLst/>
                          <a:latin typeface="Arial" panose="020B0604020202020204" pitchFamily="34" charset="0"/>
                          <a:cs typeface="Arial" panose="020B0604020202020204" pitchFamily="34" charset="0"/>
                        </a:rPr>
                        <a:t>1 109</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1 145</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477004103"/>
                  </a:ext>
                </a:extLst>
              </a:tr>
              <a:tr h="603324">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Pakalpojuma saņēmēju skaits 2024. gadā (unikālais skaits)</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dirty="0">
                          <a:solidFill>
                            <a:srgbClr val="002060"/>
                          </a:solidFill>
                          <a:effectLst/>
                          <a:latin typeface="Arial" panose="020B0604020202020204" pitchFamily="34" charset="0"/>
                          <a:cs typeface="Arial" panose="020B0604020202020204" pitchFamily="34" charset="0"/>
                        </a:rPr>
                        <a:t>408</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dirty="0">
                          <a:solidFill>
                            <a:srgbClr val="002060"/>
                          </a:solidFill>
                          <a:effectLst/>
                          <a:latin typeface="Arial" panose="020B0604020202020204" pitchFamily="34" charset="0"/>
                          <a:cs typeface="Arial" panose="020B0604020202020204" pitchFamily="34" charset="0"/>
                        </a:rPr>
                        <a:t>833</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1 301</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sng" strike="noStrike" dirty="0">
                          <a:solidFill>
                            <a:srgbClr val="002060"/>
                          </a:solidFill>
                          <a:effectLst/>
                          <a:latin typeface="Arial" panose="020B0604020202020204" pitchFamily="34" charset="0"/>
                          <a:cs typeface="Arial" panose="020B0604020202020204" pitchFamily="34" charset="0"/>
                        </a:rPr>
                        <a:t>1 860</a:t>
                      </a:r>
                      <a:endParaRPr lang="lv-LV" sz="1600" b="1" i="0" u="sng"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292127373"/>
                  </a:ext>
                </a:extLst>
              </a:tr>
              <a:tr h="603324">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Pakalpojuma saņēmēju skaits 2025. gadā (unikālais skaits)</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1 129</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1 706</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2 316</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sng" strike="noStrike" dirty="0">
                          <a:solidFill>
                            <a:srgbClr val="002060"/>
                          </a:solidFill>
                          <a:effectLst/>
                          <a:latin typeface="Arial" panose="020B0604020202020204" pitchFamily="34" charset="0"/>
                          <a:cs typeface="Arial" panose="020B0604020202020204" pitchFamily="34" charset="0"/>
                        </a:rPr>
                        <a:t>2 899</a:t>
                      </a:r>
                      <a:endParaRPr lang="lv-LV" sz="1600" b="1" i="0" u="sng"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54800886"/>
                  </a:ext>
                </a:extLst>
              </a:tr>
              <a:tr h="624873">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Pakalpojuma saņēmēju skaits 2026.gadā (unikālais skaits)</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r>
                        <a:rPr lang="lv-LV" sz="1600" u="none" strike="noStrike">
                          <a:solidFill>
                            <a:srgbClr val="002060"/>
                          </a:solidFill>
                          <a:effectLst/>
                          <a:latin typeface="Arial" panose="020B0604020202020204" pitchFamily="34" charset="0"/>
                          <a:cs typeface="Arial" panose="020B0604020202020204" pitchFamily="34" charset="0"/>
                        </a:rPr>
                        <a:t> </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u="none" strike="noStrike">
                          <a:solidFill>
                            <a:srgbClr val="002060"/>
                          </a:solidFill>
                          <a:effectLst/>
                          <a:latin typeface="Arial" panose="020B0604020202020204" pitchFamily="34" charset="0"/>
                          <a:cs typeface="Arial" panose="020B0604020202020204" pitchFamily="34" charset="0"/>
                        </a:rPr>
                        <a:t>1 491</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sng" strike="noStrike" dirty="0">
                          <a:solidFill>
                            <a:srgbClr val="002060"/>
                          </a:solidFill>
                          <a:effectLst/>
                          <a:latin typeface="Arial" panose="020B0604020202020204" pitchFamily="34" charset="0"/>
                          <a:cs typeface="Arial" panose="020B0604020202020204" pitchFamily="34" charset="0"/>
                        </a:rPr>
                        <a:t>2 083</a:t>
                      </a:r>
                      <a:endParaRPr lang="lv-LV" sz="1600" b="1" i="0" u="sng"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266861456"/>
                  </a:ext>
                </a:extLst>
              </a:tr>
              <a:tr h="624873">
                <a:tc>
                  <a:txBody>
                    <a:bodyPr/>
                    <a:lstStyle/>
                    <a:p>
                      <a:pPr algn="l" fontAlgn="b"/>
                      <a:r>
                        <a:rPr lang="lv-LV" sz="1600" b="1" u="none" strike="noStrike" dirty="0">
                          <a:solidFill>
                            <a:srgbClr val="002060"/>
                          </a:solidFill>
                          <a:effectLst/>
                          <a:latin typeface="Arial" panose="020B0604020202020204" pitchFamily="34" charset="0"/>
                          <a:cs typeface="Arial" panose="020B0604020202020204" pitchFamily="34" charset="0"/>
                        </a:rPr>
                        <a:t>Pakalpojuma saņēmēju skaits KOPĀ no 01.01.2024. (unikālais skaits)</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408</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833</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1301</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1860</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2433</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3010</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3620</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4203</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4824</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5416</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015199795"/>
                  </a:ext>
                </a:extLst>
              </a:tr>
            </a:tbl>
          </a:graphicData>
        </a:graphic>
      </p:graphicFrame>
    </p:spTree>
    <p:extLst>
      <p:ext uri="{BB962C8B-B14F-4D97-AF65-F5344CB8AC3E}">
        <p14:creationId xmlns:p14="http://schemas.microsoft.com/office/powerpoint/2010/main" val="5049406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F4906-9451-C34B-1591-C94DFAF54CD8}"/>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40D9787-1092-D6E7-2D74-593411777626}"/>
              </a:ext>
            </a:extLst>
          </p:cNvPr>
          <p:cNvPicPr/>
          <p:nvPr/>
        </p:nvPicPr>
        <p:blipFill>
          <a:blip r:embed="rId3" cstate="print"/>
          <a:stretch>
            <a:fillRect/>
          </a:stretch>
        </p:blipFill>
        <p:spPr>
          <a:xfrm>
            <a:off x="673112" y="0"/>
            <a:ext cx="1237475" cy="1519425"/>
          </a:xfrm>
          <a:prstGeom prst="rect">
            <a:avLst/>
          </a:prstGeom>
        </p:spPr>
      </p:pic>
      <p:sp>
        <p:nvSpPr>
          <p:cNvPr id="3" name="object 3">
            <a:extLst>
              <a:ext uri="{FF2B5EF4-FFF2-40B4-BE49-F238E27FC236}">
                <a16:creationId xmlns:a16="http://schemas.microsoft.com/office/drawing/2014/main" id="{0A04A478-0408-B7CB-B7C8-54E0941DC49A}"/>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nvGrpSpPr>
          <p:cNvPr id="4" name="object 4">
            <a:extLst>
              <a:ext uri="{FF2B5EF4-FFF2-40B4-BE49-F238E27FC236}">
                <a16:creationId xmlns:a16="http://schemas.microsoft.com/office/drawing/2014/main" id="{1557B0B1-9D2F-3848-AEBC-835AC903C21B}"/>
              </a:ext>
            </a:extLst>
          </p:cNvPr>
          <p:cNvGrpSpPr/>
          <p:nvPr/>
        </p:nvGrpSpPr>
        <p:grpSpPr>
          <a:xfrm>
            <a:off x="8754360" y="45182"/>
            <a:ext cx="2766060" cy="3414395"/>
            <a:chOff x="8754360" y="45182"/>
            <a:chExt cx="2766060" cy="3414395"/>
          </a:xfrm>
        </p:grpSpPr>
        <p:sp>
          <p:nvSpPr>
            <p:cNvPr id="5" name="object 5">
              <a:extLst>
                <a:ext uri="{FF2B5EF4-FFF2-40B4-BE49-F238E27FC236}">
                  <a16:creationId xmlns:a16="http://schemas.microsoft.com/office/drawing/2014/main" id="{336C7D93-FDFB-583A-E68D-5D64B02BC5E3}"/>
                </a:ext>
              </a:extLst>
            </p:cNvPr>
            <p:cNvSpPr/>
            <p:nvPr/>
          </p:nvSpPr>
          <p:spPr>
            <a:xfrm>
              <a:off x="8754360" y="45182"/>
              <a:ext cx="2766060" cy="2766060"/>
            </a:xfrm>
            <a:custGeom>
              <a:avLst/>
              <a:gdLst/>
              <a:ahLst/>
              <a:cxnLst/>
              <a:rect l="l" t="t" r="r" b="b"/>
              <a:pathLst>
                <a:path w="2766059" h="2766060">
                  <a:moveTo>
                    <a:pt x="2765645" y="0"/>
                  </a:moveTo>
                  <a:lnTo>
                    <a:pt x="0" y="2765645"/>
                  </a:lnTo>
                  <a:lnTo>
                    <a:pt x="1491615" y="2765645"/>
                  </a:lnTo>
                  <a:lnTo>
                    <a:pt x="2765645" y="1491618"/>
                  </a:lnTo>
                  <a:lnTo>
                    <a:pt x="2765645" y="0"/>
                  </a:lnTo>
                  <a:close/>
                </a:path>
              </a:pathLst>
            </a:custGeom>
            <a:solidFill>
              <a:srgbClr val="6AA948">
                <a:alpha val="6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A88FCBF9-6674-E004-A02E-5C1B9A50F7BC}"/>
                </a:ext>
              </a:extLst>
            </p:cNvPr>
            <p:cNvSpPr/>
            <p:nvPr/>
          </p:nvSpPr>
          <p:spPr>
            <a:xfrm>
              <a:off x="10163388" y="2102457"/>
              <a:ext cx="1356995" cy="1356995"/>
            </a:xfrm>
            <a:custGeom>
              <a:avLst/>
              <a:gdLst/>
              <a:ahLst/>
              <a:cxnLst/>
              <a:rect l="l" t="t" r="r" b="b"/>
              <a:pathLst>
                <a:path w="1356995" h="1356995">
                  <a:moveTo>
                    <a:pt x="1356616" y="0"/>
                  </a:moveTo>
                  <a:lnTo>
                    <a:pt x="0" y="1356616"/>
                  </a:lnTo>
                  <a:lnTo>
                    <a:pt x="696823" y="1356616"/>
                  </a:lnTo>
                  <a:lnTo>
                    <a:pt x="1356616" y="696823"/>
                  </a:lnTo>
                  <a:lnTo>
                    <a:pt x="1356616" y="0"/>
                  </a:lnTo>
                  <a:close/>
                </a:path>
              </a:pathLst>
            </a:custGeom>
            <a:solidFill>
              <a:srgbClr val="6AA948">
                <a:alpha val="210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grpSp>
        <p:nvGrpSpPr>
          <p:cNvPr id="7" name="object 7">
            <a:extLst>
              <a:ext uri="{FF2B5EF4-FFF2-40B4-BE49-F238E27FC236}">
                <a16:creationId xmlns:a16="http://schemas.microsoft.com/office/drawing/2014/main" id="{3C821929-005D-0EA8-00F9-30126BAAB565}"/>
              </a:ext>
            </a:extLst>
          </p:cNvPr>
          <p:cNvGrpSpPr/>
          <p:nvPr/>
        </p:nvGrpSpPr>
        <p:grpSpPr>
          <a:xfrm>
            <a:off x="10042955" y="6032496"/>
            <a:ext cx="962025" cy="447675"/>
            <a:chOff x="10042955" y="6032496"/>
            <a:chExt cx="962025" cy="447675"/>
          </a:xfrm>
        </p:grpSpPr>
        <p:sp>
          <p:nvSpPr>
            <p:cNvPr id="8" name="object 8">
              <a:extLst>
                <a:ext uri="{FF2B5EF4-FFF2-40B4-BE49-F238E27FC236}">
                  <a16:creationId xmlns:a16="http://schemas.microsoft.com/office/drawing/2014/main" id="{7BBDB778-7FD2-F606-AE87-ADDACF75C312}"/>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115110FA-7EAE-0833-4520-CCEE3F4A6803}"/>
                </a:ext>
              </a:extLst>
            </p:cNvPr>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10" name="object 10">
              <a:extLst>
                <a:ext uri="{FF2B5EF4-FFF2-40B4-BE49-F238E27FC236}">
                  <a16:creationId xmlns:a16="http://schemas.microsoft.com/office/drawing/2014/main" id="{CB451DC9-D1FB-729F-C8FE-8B6C9FCF076C}"/>
                </a:ext>
              </a:extLst>
            </p:cNvPr>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sp>
        <p:nvSpPr>
          <p:cNvPr id="11" name="object 11">
            <a:extLst>
              <a:ext uri="{FF2B5EF4-FFF2-40B4-BE49-F238E27FC236}">
                <a16:creationId xmlns:a16="http://schemas.microsoft.com/office/drawing/2014/main" id="{6FAE469E-1DC0-3BA4-14A1-05180026686F}"/>
              </a:ext>
            </a:extLst>
          </p:cNvPr>
          <p:cNvSpPr txBox="1">
            <a:spLocks noGrp="1"/>
          </p:cNvSpPr>
          <p:nvPr>
            <p:ph type="title"/>
          </p:nvPr>
        </p:nvSpPr>
        <p:spPr>
          <a:xfrm rot="10800000" flipV="1">
            <a:off x="1910586" y="104385"/>
            <a:ext cx="9608313" cy="1346522"/>
          </a:xfrm>
          <a:prstGeom prst="rect">
            <a:avLst/>
          </a:prstGeom>
        </p:spPr>
        <p:txBody>
          <a:bodyPr vert="horz" wrap="square" lIns="0" tIns="53340" rIns="0" bIns="0" rtlCol="0">
            <a:spAutoFit/>
          </a:bodyPr>
          <a:lstStyle/>
          <a:p>
            <a:pPr algn="ctr">
              <a:defRPr/>
            </a:pPr>
            <a:r>
              <a:rPr lang="lv-LV" sz="2800" dirty="0">
                <a:solidFill>
                  <a:srgbClr val="002060"/>
                </a:solidFill>
                <a:latin typeface="Arial" panose="020B0604020202020204" pitchFamily="34" charset="0"/>
                <a:ea typeface="Verdana" panose="020B0604030504040204" pitchFamily="34" charset="0"/>
                <a:cs typeface="Arial" panose="020B0604020202020204" pitchFamily="34" charset="0"/>
              </a:rPr>
              <a:t>Paliatīvās aprūpes mobilās komandas pakalpojuma sociālās komponentes finansējums un </a:t>
            </a:r>
            <a:br>
              <a:rPr lang="lv-LV" sz="2800" dirty="0">
                <a:solidFill>
                  <a:srgbClr val="002060"/>
                </a:solidFill>
                <a:latin typeface="Arial" panose="020B0604020202020204" pitchFamily="34" charset="0"/>
                <a:ea typeface="Verdana" panose="020B0604030504040204" pitchFamily="34" charset="0"/>
                <a:cs typeface="Arial" panose="020B0604020202020204" pitchFamily="34" charset="0"/>
              </a:rPr>
            </a:br>
            <a:r>
              <a:rPr lang="lv-LV" sz="2800" dirty="0">
                <a:solidFill>
                  <a:srgbClr val="002060"/>
                </a:solidFill>
                <a:latin typeface="Arial" panose="020B0604020202020204" pitchFamily="34" charset="0"/>
                <a:ea typeface="Verdana" panose="020B0604030504040204" pitchFamily="34" charset="0"/>
                <a:cs typeface="Arial" panose="020B0604020202020204" pitchFamily="34" charset="0"/>
              </a:rPr>
              <a:t>rezultatīvie rādītāji</a:t>
            </a:r>
            <a:endParaRPr lang="lv-LV" sz="2400" dirty="0">
              <a:solidFill>
                <a:srgbClr val="002060"/>
              </a:solidFill>
              <a:latin typeface="Arial" panose="020B0604020202020204" pitchFamily="34" charset="0"/>
              <a:cs typeface="Arial" panose="020B0604020202020204" pitchFamily="34" charset="0"/>
            </a:endParaRPr>
          </a:p>
        </p:txBody>
      </p:sp>
      <p:sp>
        <p:nvSpPr>
          <p:cNvPr id="19" name="Text Placeholder 4">
            <a:extLst>
              <a:ext uri="{FF2B5EF4-FFF2-40B4-BE49-F238E27FC236}">
                <a16:creationId xmlns:a16="http://schemas.microsoft.com/office/drawing/2014/main" id="{BFBA6222-4B50-54F7-EE49-60BAD39EEAED}"/>
              </a:ext>
            </a:extLst>
          </p:cNvPr>
          <p:cNvSpPr txBox="1">
            <a:spLocks/>
          </p:cNvSpPr>
          <p:nvPr/>
        </p:nvSpPr>
        <p:spPr>
          <a:xfrm>
            <a:off x="1078364" y="6001744"/>
            <a:ext cx="4681086" cy="304800"/>
          </a:xfrm>
          <a:prstGeom prst="rect">
            <a:avLst/>
          </a:prstGeom>
        </p:spPr>
        <p:txBody>
          <a:bodyPr>
            <a:normAutofit fontScale="92500" lnSpcReduction="2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lv-LV" altLang="lv-LV" dirty="0">
              <a:ea typeface="MS PGothic" panose="020B0600070205080204" pitchFamily="34" charset="-128"/>
            </a:endParaRPr>
          </a:p>
        </p:txBody>
      </p:sp>
      <p:sp>
        <p:nvSpPr>
          <p:cNvPr id="13" name="Slide Number Placeholder 12">
            <a:extLst>
              <a:ext uri="{FF2B5EF4-FFF2-40B4-BE49-F238E27FC236}">
                <a16:creationId xmlns:a16="http://schemas.microsoft.com/office/drawing/2014/main" id="{F20E57E0-A41F-9A8B-A6F3-B9AF60CAB8A7}"/>
              </a:ext>
            </a:extLst>
          </p:cNvPr>
          <p:cNvSpPr>
            <a:spLocks noGrp="1"/>
          </p:cNvSpPr>
          <p:nvPr>
            <p:ph type="sldNum" sz="quarter" idx="7"/>
          </p:nvPr>
        </p:nvSpPr>
        <p:spPr>
          <a:xfrm>
            <a:off x="11144076" y="6053183"/>
            <a:ext cx="208915" cy="184666"/>
          </a:xfrm>
        </p:spPr>
        <p:txBody>
          <a:bodyPr/>
          <a:lstStyle/>
          <a:p>
            <a:pPr marL="38100">
              <a:lnSpc>
                <a:spcPct val="100000"/>
              </a:lnSpc>
              <a:spcBef>
                <a:spcPts val="180"/>
              </a:spcBef>
            </a:pPr>
            <a:fld id="{81D60167-4931-47E6-BA6A-407CBD079E47}" type="slidenum">
              <a:rPr lang="lv-LV" sz="1200" spc="-5" smtClean="0">
                <a:solidFill>
                  <a:schemeClr val="tx1"/>
                </a:solidFill>
              </a:rPr>
              <a:t>9</a:t>
            </a:fld>
            <a:endParaRPr lang="lv-LV" sz="1200" spc="-5" dirty="0">
              <a:solidFill>
                <a:schemeClr val="tx1"/>
              </a:solidFill>
            </a:endParaRPr>
          </a:p>
        </p:txBody>
      </p:sp>
      <p:graphicFrame>
        <p:nvGraphicFramePr>
          <p:cNvPr id="14" name="Tabula 3">
            <a:extLst>
              <a:ext uri="{FF2B5EF4-FFF2-40B4-BE49-F238E27FC236}">
                <a16:creationId xmlns:a16="http://schemas.microsoft.com/office/drawing/2014/main" id="{CCA80232-C688-253B-0FDC-CC410F1D42EC}"/>
              </a:ext>
            </a:extLst>
          </p:cNvPr>
          <p:cNvGraphicFramePr>
            <a:graphicFrameLocks noGrp="1"/>
          </p:cNvGraphicFramePr>
          <p:nvPr>
            <p:extLst>
              <p:ext uri="{D42A27DB-BD31-4B8C-83A1-F6EECF244321}">
                <p14:modId xmlns:p14="http://schemas.microsoft.com/office/powerpoint/2010/main" val="2094913126"/>
              </p:ext>
            </p:extLst>
          </p:nvPr>
        </p:nvGraphicFramePr>
        <p:xfrm>
          <a:off x="165910" y="1614916"/>
          <a:ext cx="11352990" cy="4823250"/>
        </p:xfrm>
        <a:graphic>
          <a:graphicData uri="http://schemas.openxmlformats.org/drawingml/2006/table">
            <a:tbl>
              <a:tblPr>
                <a:tableStyleId>{69C7853C-536D-4A76-A0AE-DD22124D55A5}</a:tableStyleId>
              </a:tblPr>
              <a:tblGrid>
                <a:gridCol w="3837631">
                  <a:extLst>
                    <a:ext uri="{9D8B030D-6E8A-4147-A177-3AD203B41FA5}">
                      <a16:colId xmlns:a16="http://schemas.microsoft.com/office/drawing/2014/main" val="3778690113"/>
                    </a:ext>
                  </a:extLst>
                </a:gridCol>
                <a:gridCol w="1599013">
                  <a:extLst>
                    <a:ext uri="{9D8B030D-6E8A-4147-A177-3AD203B41FA5}">
                      <a16:colId xmlns:a16="http://schemas.microsoft.com/office/drawing/2014/main" val="2035003276"/>
                    </a:ext>
                  </a:extLst>
                </a:gridCol>
                <a:gridCol w="2078717">
                  <a:extLst>
                    <a:ext uri="{9D8B030D-6E8A-4147-A177-3AD203B41FA5}">
                      <a16:colId xmlns:a16="http://schemas.microsoft.com/office/drawing/2014/main" val="145097282"/>
                    </a:ext>
                  </a:extLst>
                </a:gridCol>
                <a:gridCol w="1920554">
                  <a:extLst>
                    <a:ext uri="{9D8B030D-6E8A-4147-A177-3AD203B41FA5}">
                      <a16:colId xmlns:a16="http://schemas.microsoft.com/office/drawing/2014/main" val="3634793580"/>
                    </a:ext>
                  </a:extLst>
                </a:gridCol>
                <a:gridCol w="1917075">
                  <a:extLst>
                    <a:ext uri="{9D8B030D-6E8A-4147-A177-3AD203B41FA5}">
                      <a16:colId xmlns:a16="http://schemas.microsoft.com/office/drawing/2014/main" val="770189132"/>
                    </a:ext>
                  </a:extLst>
                </a:gridCol>
              </a:tblGrid>
              <a:tr h="382630">
                <a:tc rowSpan="2">
                  <a:txBody>
                    <a:bodyPr/>
                    <a:lstStyle/>
                    <a:p>
                      <a:pPr algn="ctr"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rowSpan="2">
                  <a:txBody>
                    <a:bodyPr/>
                    <a:lstStyle/>
                    <a:p>
                      <a:pPr algn="ctr" fontAlgn="b"/>
                      <a:r>
                        <a:rPr lang="lv-LV" sz="1600" u="none" strike="noStrike" dirty="0">
                          <a:solidFill>
                            <a:srgbClr val="002060"/>
                          </a:solidFill>
                          <a:effectLst/>
                          <a:latin typeface="Arial" panose="020B0604020202020204" pitchFamily="34" charset="0"/>
                          <a:cs typeface="Arial" panose="020B0604020202020204" pitchFamily="34" charset="0"/>
                        </a:rPr>
                        <a:t>mērvienība</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rowSpan="2">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202</a:t>
                      </a:r>
                      <a:r>
                        <a:rPr lang="en-GB" sz="1600" b="1" u="none" strike="noStrike" dirty="0">
                          <a:solidFill>
                            <a:srgbClr val="002060"/>
                          </a:solidFill>
                          <a:effectLst/>
                          <a:latin typeface="Arial" panose="020B0604020202020204" pitchFamily="34" charset="0"/>
                          <a:cs typeface="Arial" panose="020B0604020202020204" pitchFamily="34" charset="0"/>
                        </a:rPr>
                        <a:t>4</a:t>
                      </a:r>
                      <a:r>
                        <a:rPr lang="lv-LV" sz="1600" b="1" u="none" strike="noStrike" dirty="0">
                          <a:solidFill>
                            <a:srgbClr val="002060"/>
                          </a:solidFill>
                          <a:effectLst/>
                          <a:latin typeface="Arial" panose="020B0604020202020204" pitchFamily="34" charset="0"/>
                          <a:cs typeface="Arial" panose="020B0604020202020204" pitchFamily="34" charset="0"/>
                        </a:rPr>
                        <a:t>. gada fakts</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rowSpan="2">
                  <a:txBody>
                    <a:bodyPr/>
                    <a:lstStyle/>
                    <a:p>
                      <a:pPr algn="ctr" fontAlgn="b"/>
                      <a:r>
                        <a:rPr lang="lv-LV" sz="1600" b="1" u="none" strike="noStrike" dirty="0">
                          <a:solidFill>
                            <a:srgbClr val="002060"/>
                          </a:solidFill>
                          <a:effectLst/>
                          <a:latin typeface="Arial" panose="020B0604020202020204" pitchFamily="34" charset="0"/>
                          <a:cs typeface="Arial" panose="020B0604020202020204" pitchFamily="34" charset="0"/>
                        </a:rPr>
                        <a:t>2025. gada </a:t>
                      </a:r>
                      <a:r>
                        <a:rPr lang="lv-LV" sz="1600" b="1" u="none" strike="noStrike" noProof="0" dirty="0">
                          <a:solidFill>
                            <a:srgbClr val="002060"/>
                          </a:solidFill>
                          <a:effectLst/>
                          <a:latin typeface="Arial" panose="020B0604020202020204" pitchFamily="34" charset="0"/>
                          <a:cs typeface="Arial" panose="020B0604020202020204" pitchFamily="34" charset="0"/>
                        </a:rPr>
                        <a:t>fakts</a:t>
                      </a:r>
                      <a:r>
                        <a:rPr lang="lv-LV" sz="1600" b="1" u="none" strike="noStrike" dirty="0">
                          <a:solidFill>
                            <a:srgbClr val="002060"/>
                          </a:solidFill>
                          <a:effectLst/>
                          <a:latin typeface="Arial" panose="020B0604020202020204" pitchFamily="34" charset="0"/>
                          <a:cs typeface="Arial" panose="020B0604020202020204" pitchFamily="34" charset="0"/>
                        </a:rPr>
                        <a:t> </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lv-LV" sz="1600" b="1" u="none" strike="noStrike">
                          <a:solidFill>
                            <a:srgbClr val="FF0000"/>
                          </a:solidFill>
                          <a:effectLst/>
                          <a:latin typeface="Arial" panose="020B0604020202020204" pitchFamily="34" charset="0"/>
                          <a:cs typeface="Arial" panose="020B0604020202020204" pitchFamily="34" charset="0"/>
                        </a:rPr>
                        <a:t>2026. gada plāns </a:t>
                      </a:r>
                      <a:endParaRPr lang="lv-LV" sz="1600" b="1" i="0" u="none" strike="noStrike" dirty="0">
                        <a:solidFill>
                          <a:srgbClr val="FF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4206823357"/>
                  </a:ext>
                </a:extLst>
              </a:tr>
              <a:tr h="526269">
                <a:tc vMerge="1">
                  <a:txBody>
                    <a:bodyPr/>
                    <a:lstStyle/>
                    <a:p>
                      <a:endParaRPr lang="lv-LV"/>
                    </a:p>
                  </a:txBody>
                  <a:tcPr/>
                </a:tc>
                <a:tc vMerge="1">
                  <a:txBody>
                    <a:bodyPr/>
                    <a:lstStyle/>
                    <a:p>
                      <a:endParaRPr lang="lv-LV"/>
                    </a:p>
                  </a:txBody>
                  <a:tcPr/>
                </a:tc>
                <a:tc vMerge="1">
                  <a:txBody>
                    <a:bodyPr/>
                    <a:lstStyle/>
                    <a:p>
                      <a:endParaRPr lang="lv-LV"/>
                    </a:p>
                  </a:txBody>
                  <a:tcPr/>
                </a:tc>
                <a:tc vMerge="1">
                  <a:txBody>
                    <a:bodyPr/>
                    <a:lstStyle/>
                    <a:p>
                      <a:endParaRPr lang="lv-LV"/>
                    </a:p>
                  </a:txBody>
                  <a:tcPr/>
                </a:tc>
                <a:tc>
                  <a:txBody>
                    <a:bodyPr/>
                    <a:lstStyle/>
                    <a:p>
                      <a:pPr algn="ctr" fontAlgn="b"/>
                      <a:r>
                        <a:rPr lang="lv-LV" sz="1600" b="0" i="0" u="none" strike="noStrike" noProof="0">
                          <a:solidFill>
                            <a:srgbClr val="002060"/>
                          </a:solidFill>
                          <a:effectLst/>
                          <a:latin typeface="Arial" panose="020B0604020202020204" pitchFamily="34" charset="0"/>
                          <a:cs typeface="Arial" panose="020B0604020202020204" pitchFamily="34" charset="0"/>
                        </a:rPr>
                        <a:t>atbilstoši izpildei līdz 01.07.2026.</a:t>
                      </a:r>
                      <a:endParaRPr lang="lv-LV" sz="1600" b="0" i="0" u="none" strike="noStrike" noProof="0" dirty="0">
                        <a:solidFill>
                          <a:srgbClr val="00206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383211410"/>
                  </a:ext>
                </a:extLst>
              </a:tr>
              <a:tr h="405822">
                <a:tc>
                  <a:txBody>
                    <a:bodyPr/>
                    <a:lstStyle/>
                    <a:p>
                      <a:pPr algn="l" fontAlgn="ctr"/>
                      <a:r>
                        <a:rPr lang="lv-LV" sz="1600" b="1" u="none" strike="noStrike" dirty="0">
                          <a:solidFill>
                            <a:srgbClr val="002060"/>
                          </a:solidFill>
                          <a:effectLst/>
                          <a:latin typeface="Arial" panose="020B0604020202020204" pitchFamily="34" charset="0"/>
                          <a:cs typeface="Arial" panose="020B0604020202020204" pitchFamily="34" charset="0"/>
                        </a:rPr>
                        <a:t>Klientu dienu skaits </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dirty="0">
                          <a:solidFill>
                            <a:srgbClr val="002060"/>
                          </a:solidFill>
                          <a:effectLst/>
                          <a:latin typeface="Arial" panose="020B0604020202020204" pitchFamily="34" charset="0"/>
                          <a:cs typeface="Arial" panose="020B0604020202020204" pitchFamily="34" charset="0"/>
                        </a:rPr>
                        <a:t> dienas</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a:solidFill>
                            <a:srgbClr val="002060"/>
                          </a:solidFill>
                          <a:effectLst/>
                          <a:latin typeface="Arial" panose="020B0604020202020204" pitchFamily="34" charset="0"/>
                          <a:cs typeface="Arial" panose="020B0604020202020204" pitchFamily="34" charset="0"/>
                        </a:rPr>
                        <a:t>128 062</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dirty="0">
                          <a:solidFill>
                            <a:srgbClr val="002060"/>
                          </a:solidFill>
                          <a:effectLst/>
                          <a:latin typeface="Arial" panose="020B0604020202020204" pitchFamily="34" charset="0"/>
                          <a:cs typeface="Arial" panose="020B0604020202020204" pitchFamily="34" charset="0"/>
                        </a:rPr>
                        <a:t>2</a:t>
                      </a:r>
                      <a:r>
                        <a:rPr lang="en-GB" sz="1600" u="none" strike="noStrike" dirty="0">
                          <a:solidFill>
                            <a:srgbClr val="002060"/>
                          </a:solidFill>
                          <a:effectLst/>
                          <a:latin typeface="Arial" panose="020B0604020202020204" pitchFamily="34" charset="0"/>
                          <a:cs typeface="Arial" panose="020B0604020202020204" pitchFamily="34" charset="0"/>
                        </a:rPr>
                        <a:t>72 609</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a:solidFill>
                            <a:srgbClr val="002060"/>
                          </a:solidFill>
                          <a:effectLst/>
                          <a:latin typeface="Arial" panose="020B0604020202020204" pitchFamily="34" charset="0"/>
                          <a:cs typeface="Arial" panose="020B0604020202020204" pitchFamily="34" charset="0"/>
                        </a:rPr>
                        <a:t>3</a:t>
                      </a:r>
                      <a:r>
                        <a:rPr lang="en-GB" sz="1600" u="none" strike="noStrike">
                          <a:solidFill>
                            <a:srgbClr val="002060"/>
                          </a:solidFill>
                          <a:effectLst/>
                          <a:latin typeface="Arial" panose="020B0604020202020204" pitchFamily="34" charset="0"/>
                          <a:cs typeface="Arial" panose="020B0604020202020204" pitchFamily="34" charset="0"/>
                        </a:rPr>
                        <a:t>53 094</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230759463"/>
                  </a:ext>
                </a:extLst>
              </a:tr>
              <a:tr h="526269">
                <a:tc>
                  <a:txBody>
                    <a:bodyPr/>
                    <a:lstStyle/>
                    <a:p>
                      <a:pPr algn="l" fontAlgn="ctr"/>
                      <a:r>
                        <a:rPr lang="lv-LV" sz="1600" b="1" u="none" strike="noStrike" dirty="0">
                          <a:solidFill>
                            <a:srgbClr val="002060"/>
                          </a:solidFill>
                          <a:effectLst/>
                          <a:latin typeface="Arial" panose="020B0604020202020204" pitchFamily="34" charset="0"/>
                          <a:cs typeface="Arial" panose="020B0604020202020204" pitchFamily="34" charset="0"/>
                        </a:rPr>
                        <a:t>Pakalpojuma saņēmēju skaits vidēji mēnesī</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dirty="0">
                          <a:solidFill>
                            <a:srgbClr val="002060"/>
                          </a:solidFill>
                          <a:effectLst/>
                          <a:latin typeface="Arial" panose="020B0604020202020204" pitchFamily="34" charset="0"/>
                          <a:cs typeface="Arial" panose="020B0604020202020204" pitchFamily="34" charset="0"/>
                        </a:rPr>
                        <a:t>personas</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a:solidFill>
                            <a:srgbClr val="002060"/>
                          </a:solidFill>
                          <a:effectLst/>
                          <a:latin typeface="Arial" panose="020B0604020202020204" pitchFamily="34" charset="0"/>
                          <a:cs typeface="Arial" panose="020B0604020202020204" pitchFamily="34" charset="0"/>
                        </a:rPr>
                        <a:t>356</a:t>
                      </a:r>
                      <a:endParaRPr lang="lv-LV" sz="1600" b="0" i="0" u="none" strike="noStrike">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GB" sz="1600" b="0" i="0" u="none" strike="noStrike" dirty="0">
                          <a:solidFill>
                            <a:srgbClr val="002060"/>
                          </a:solidFill>
                          <a:effectLst/>
                          <a:latin typeface="Arial" panose="020B0604020202020204" pitchFamily="34" charset="0"/>
                          <a:cs typeface="Arial" panose="020B0604020202020204" pitchFamily="34" charset="0"/>
                        </a:rPr>
                        <a:t>757</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GB" sz="1600" b="0" i="0" u="none" strike="noStrike" dirty="0">
                          <a:solidFill>
                            <a:srgbClr val="002060"/>
                          </a:solidFill>
                          <a:effectLst/>
                          <a:latin typeface="Arial" panose="020B0604020202020204" pitchFamily="34" charset="0"/>
                          <a:cs typeface="Arial" panose="020B0604020202020204" pitchFamily="34" charset="0"/>
                        </a:rPr>
                        <a:t>981</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375511"/>
                  </a:ext>
                </a:extLst>
              </a:tr>
              <a:tr h="526269">
                <a:tc>
                  <a:txBody>
                    <a:bodyPr/>
                    <a:lstStyle/>
                    <a:p>
                      <a:pPr algn="l" fontAlgn="ctr"/>
                      <a:r>
                        <a:rPr lang="lv-LV" sz="1600" b="1" u="none" strike="noStrike" dirty="0">
                          <a:solidFill>
                            <a:srgbClr val="002060"/>
                          </a:solidFill>
                          <a:effectLst/>
                          <a:latin typeface="Arial" panose="020B0604020202020204" pitchFamily="34" charset="0"/>
                          <a:cs typeface="Arial" panose="020B0604020202020204" pitchFamily="34" charset="0"/>
                        </a:rPr>
                        <a:t>Unikālais pakalpojuma saņēmēju skaits</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dirty="0">
                          <a:solidFill>
                            <a:srgbClr val="002060"/>
                          </a:solidFill>
                          <a:effectLst/>
                          <a:latin typeface="Arial" panose="020B0604020202020204" pitchFamily="34" charset="0"/>
                          <a:cs typeface="Arial" panose="020B0604020202020204" pitchFamily="34" charset="0"/>
                        </a:rPr>
                        <a:t>personas</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a:solidFill>
                            <a:srgbClr val="002060"/>
                          </a:solidFill>
                          <a:effectLst/>
                          <a:latin typeface="Arial" panose="020B0604020202020204" pitchFamily="34" charset="0"/>
                          <a:cs typeface="Arial" panose="020B0604020202020204" pitchFamily="34" charset="0"/>
                        </a:rPr>
                        <a:t>1 860</a:t>
                      </a:r>
                      <a:endParaRPr lang="lv-LV" sz="1600" b="1" i="0" u="none" strike="noStrike">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a:solidFill>
                            <a:srgbClr val="002060"/>
                          </a:solidFill>
                          <a:effectLst/>
                          <a:latin typeface="Arial" panose="020B0604020202020204" pitchFamily="34" charset="0"/>
                          <a:cs typeface="Arial" panose="020B0604020202020204" pitchFamily="34" charset="0"/>
                        </a:rPr>
                        <a:t>2 </a:t>
                      </a:r>
                      <a:r>
                        <a:rPr lang="en-GB" sz="1600" u="none" strike="noStrike">
                          <a:solidFill>
                            <a:srgbClr val="002060"/>
                          </a:solidFill>
                          <a:effectLst/>
                          <a:latin typeface="Arial" panose="020B0604020202020204" pitchFamily="34" charset="0"/>
                          <a:cs typeface="Arial" panose="020B0604020202020204" pitchFamily="34" charset="0"/>
                        </a:rPr>
                        <a:t>899</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dirty="0">
                          <a:solidFill>
                            <a:srgbClr val="002060"/>
                          </a:solidFill>
                          <a:effectLst/>
                          <a:latin typeface="Arial" panose="020B0604020202020204" pitchFamily="34" charset="0"/>
                          <a:cs typeface="Arial" panose="020B0604020202020204" pitchFamily="34" charset="0"/>
                        </a:rPr>
                        <a:t>3 </a:t>
                      </a:r>
                      <a:r>
                        <a:rPr lang="en-GB" sz="1600" u="none" strike="noStrike" dirty="0">
                          <a:solidFill>
                            <a:srgbClr val="002060"/>
                          </a:solidFill>
                          <a:effectLst/>
                          <a:latin typeface="Arial" panose="020B0604020202020204" pitchFamily="34" charset="0"/>
                          <a:cs typeface="Arial" panose="020B0604020202020204" pitchFamily="34" charset="0"/>
                        </a:rPr>
                        <a:t>296</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114860293"/>
                  </a:ext>
                </a:extLst>
              </a:tr>
              <a:tr h="526269">
                <a:tc>
                  <a:txBody>
                    <a:bodyPr/>
                    <a:lstStyle/>
                    <a:p>
                      <a:pPr algn="l" fontAlgn="ctr"/>
                      <a:r>
                        <a:rPr lang="lv-LV" sz="1600" b="1" u="none" strike="noStrike" dirty="0">
                          <a:solidFill>
                            <a:srgbClr val="002060"/>
                          </a:solidFill>
                          <a:effectLst/>
                          <a:latin typeface="Arial" panose="020B0604020202020204" pitchFamily="34" charset="0"/>
                          <a:cs typeface="Arial" panose="020B0604020202020204" pitchFamily="34" charset="0"/>
                        </a:rPr>
                        <a:t>Vidēji pakalpojuma sniegšanas laiks uz 1 klientu gadā</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dirty="0">
                          <a:solidFill>
                            <a:srgbClr val="002060"/>
                          </a:solidFill>
                          <a:effectLst/>
                          <a:latin typeface="Arial" panose="020B0604020202020204" pitchFamily="34" charset="0"/>
                          <a:cs typeface="Arial" panose="020B0604020202020204" pitchFamily="34" charset="0"/>
                        </a:rPr>
                        <a:t>dienas</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dirty="0">
                          <a:solidFill>
                            <a:srgbClr val="002060"/>
                          </a:solidFill>
                          <a:effectLst/>
                          <a:latin typeface="Arial" panose="020B0604020202020204" pitchFamily="34" charset="0"/>
                          <a:cs typeface="Arial" panose="020B0604020202020204" pitchFamily="34" charset="0"/>
                        </a:rPr>
                        <a:t>69</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u="none" strike="noStrike" dirty="0">
                          <a:solidFill>
                            <a:srgbClr val="002060"/>
                          </a:solidFill>
                          <a:effectLst/>
                          <a:latin typeface="Arial" panose="020B0604020202020204" pitchFamily="34" charset="0"/>
                          <a:cs typeface="Arial" panose="020B0604020202020204" pitchFamily="34" charset="0"/>
                        </a:rPr>
                        <a:t>9</a:t>
                      </a:r>
                      <a:r>
                        <a:rPr lang="en-GB" sz="1600" u="none" strike="noStrike" dirty="0">
                          <a:solidFill>
                            <a:srgbClr val="002060"/>
                          </a:solidFill>
                          <a:effectLst/>
                          <a:latin typeface="Arial" panose="020B0604020202020204" pitchFamily="34" charset="0"/>
                          <a:cs typeface="Arial" panose="020B0604020202020204" pitchFamily="34" charset="0"/>
                        </a:rPr>
                        <a:t>4</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GB" sz="1600" b="0" i="0" u="none" strike="noStrike" dirty="0">
                          <a:solidFill>
                            <a:srgbClr val="002060"/>
                          </a:solidFill>
                          <a:effectLst/>
                          <a:latin typeface="Arial" panose="020B0604020202020204" pitchFamily="34" charset="0"/>
                          <a:cs typeface="Arial" panose="020B0604020202020204" pitchFamily="34" charset="0"/>
                        </a:rPr>
                        <a:t>107</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990555520"/>
                  </a:ext>
                </a:extLst>
              </a:tr>
              <a:tr h="336254">
                <a:tc gridSpan="5">
                  <a:txBody>
                    <a:bodyPr/>
                    <a:lstStyle/>
                    <a:p>
                      <a:pPr algn="ctr" fontAlgn="b"/>
                      <a:r>
                        <a:rPr lang="lv-LV" sz="1600" u="none" strike="noStrike" dirty="0">
                          <a:solidFill>
                            <a:srgbClr val="002060"/>
                          </a:solidFill>
                          <a:effectLst/>
                          <a:latin typeface="Arial" panose="020B0604020202020204" pitchFamily="34" charset="0"/>
                          <a:cs typeface="Arial" panose="020B0604020202020204" pitchFamily="34" charset="0"/>
                        </a:rPr>
                        <a:t> </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pPr algn="ctr" fontAlgn="b"/>
                      <a:endParaRPr lang="lv-LV" sz="16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329128928"/>
                  </a:ext>
                </a:extLst>
              </a:tr>
              <a:tr h="470268">
                <a:tc>
                  <a:txBody>
                    <a:bodyPr/>
                    <a:lstStyle/>
                    <a:p>
                      <a:pPr algn="l" fontAlgn="ctr"/>
                      <a:r>
                        <a:rPr lang="lv-LV" sz="1600" b="1" u="none" strike="noStrike" dirty="0">
                          <a:solidFill>
                            <a:srgbClr val="002060"/>
                          </a:solidFill>
                          <a:effectLst/>
                          <a:latin typeface="Arial" panose="020B0604020202020204" pitchFamily="34" charset="0"/>
                          <a:cs typeface="Arial" panose="020B0604020202020204" pitchFamily="34" charset="0"/>
                        </a:rPr>
                        <a:t>Pakalpojuma izdevumi/ KOPĀ</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lv-LV" sz="1600" i="1" u="none" strike="noStrike" dirty="0">
                          <a:solidFill>
                            <a:srgbClr val="002060"/>
                          </a:solidFill>
                          <a:effectLst/>
                          <a:latin typeface="Arial" panose="020B0604020202020204" pitchFamily="34" charset="0"/>
                          <a:cs typeface="Arial" panose="020B0604020202020204" pitchFamily="34" charset="0"/>
                        </a:rPr>
                        <a:t>euro</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lv-LV" sz="1600" b="1" u="none" strike="noStrike">
                          <a:solidFill>
                            <a:srgbClr val="002060"/>
                          </a:solidFill>
                          <a:effectLst/>
                          <a:latin typeface="Arial" panose="020B0604020202020204" pitchFamily="34" charset="0"/>
                          <a:cs typeface="Arial" panose="020B0604020202020204" pitchFamily="34" charset="0"/>
                        </a:rPr>
                        <a:t>6 </a:t>
                      </a:r>
                      <a:r>
                        <a:rPr lang="en-GB" sz="1600" b="1" u="none" strike="noStrike">
                          <a:solidFill>
                            <a:srgbClr val="002060"/>
                          </a:solidFill>
                          <a:effectLst/>
                          <a:latin typeface="Arial" panose="020B0604020202020204" pitchFamily="34" charset="0"/>
                          <a:cs typeface="Arial" panose="020B0604020202020204" pitchFamily="34" charset="0"/>
                        </a:rPr>
                        <a:t>077 178</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GB" sz="1600" b="1" i="0" u="none" strike="noStrike">
                          <a:solidFill>
                            <a:srgbClr val="002060"/>
                          </a:solidFill>
                          <a:effectLst/>
                          <a:latin typeface="Arial" panose="020B0604020202020204" pitchFamily="34" charset="0"/>
                          <a:cs typeface="Arial" panose="020B0604020202020204" pitchFamily="34" charset="0"/>
                        </a:rPr>
                        <a:t>14 563 599*</a:t>
                      </a:r>
                      <a:endParaRPr lang="lv-LV" sz="1600" b="1"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lv-LV" sz="1600" b="1" u="none" strike="noStrike" dirty="0">
                          <a:solidFill>
                            <a:srgbClr val="FF0000"/>
                          </a:solidFill>
                          <a:effectLst/>
                          <a:latin typeface="Arial" panose="020B0604020202020204" pitchFamily="34" charset="0"/>
                          <a:cs typeface="Arial" panose="020B0604020202020204" pitchFamily="34" charset="0"/>
                        </a:rPr>
                        <a:t>1</a:t>
                      </a:r>
                      <a:r>
                        <a:rPr lang="en-GB" sz="1600" b="1" u="none" strike="noStrike" dirty="0">
                          <a:solidFill>
                            <a:srgbClr val="FF0000"/>
                          </a:solidFill>
                          <a:effectLst/>
                          <a:latin typeface="Arial" panose="020B0604020202020204" pitchFamily="34" charset="0"/>
                          <a:cs typeface="Arial" panose="020B0604020202020204" pitchFamily="34" charset="0"/>
                        </a:rPr>
                        <a:t>7 717 376**</a:t>
                      </a:r>
                      <a:endParaRPr lang="lv-LV" sz="1600" b="1" i="0" u="none" strike="noStrike" dirty="0">
                        <a:solidFill>
                          <a:srgbClr val="FF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4100413764"/>
                  </a:ext>
                </a:extLst>
              </a:tr>
              <a:tr h="526269">
                <a:tc>
                  <a:txBody>
                    <a:bodyPr/>
                    <a:lstStyle/>
                    <a:p>
                      <a:pPr algn="l" fontAlgn="b"/>
                      <a:r>
                        <a:rPr lang="lv-LV" sz="1600" i="1" u="none" strike="noStrike" dirty="0">
                          <a:solidFill>
                            <a:srgbClr val="002060"/>
                          </a:solidFill>
                          <a:effectLst/>
                          <a:latin typeface="Arial" panose="020B0604020202020204" pitchFamily="34" charset="0"/>
                          <a:cs typeface="Arial" panose="020B0604020202020204" pitchFamily="34" charset="0"/>
                        </a:rPr>
                        <a:t>Pakalpojuma izdevumi vidēji uz 1 personu</a:t>
                      </a:r>
                      <a:endParaRPr lang="lv-LV" sz="1600" b="0" i="1"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lv-LV" sz="1600" i="1" u="none" strike="noStrike" dirty="0">
                          <a:solidFill>
                            <a:srgbClr val="002060"/>
                          </a:solidFill>
                          <a:effectLst/>
                          <a:latin typeface="Arial" panose="020B0604020202020204" pitchFamily="34" charset="0"/>
                          <a:cs typeface="Arial" panose="020B0604020202020204" pitchFamily="34" charset="0"/>
                        </a:rPr>
                        <a:t>euro</a:t>
                      </a:r>
                      <a:endParaRPr lang="lv-LV" sz="1600" b="0" i="1"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lv-LV" sz="1600" i="1" u="none" strike="noStrike" dirty="0">
                          <a:solidFill>
                            <a:srgbClr val="002060"/>
                          </a:solidFill>
                          <a:effectLst/>
                          <a:latin typeface="Arial" panose="020B0604020202020204" pitchFamily="34" charset="0"/>
                          <a:cs typeface="Arial" panose="020B0604020202020204" pitchFamily="34" charset="0"/>
                        </a:rPr>
                        <a:t>3 </a:t>
                      </a:r>
                      <a:r>
                        <a:rPr lang="en-GB" sz="1600" i="1" u="none" strike="noStrike" dirty="0">
                          <a:solidFill>
                            <a:srgbClr val="002060"/>
                          </a:solidFill>
                          <a:effectLst/>
                          <a:latin typeface="Arial" panose="020B0604020202020204" pitchFamily="34" charset="0"/>
                          <a:cs typeface="Arial" panose="020B0604020202020204" pitchFamily="34" charset="0"/>
                        </a:rPr>
                        <a:t>267,30</a:t>
                      </a:r>
                      <a:endParaRPr lang="lv-LV" sz="1600" b="0" i="1"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GB" sz="1600" b="0" i="1" u="none" strike="noStrike" dirty="0">
                          <a:solidFill>
                            <a:srgbClr val="002060"/>
                          </a:solidFill>
                          <a:effectLst/>
                          <a:latin typeface="Arial" panose="020B0604020202020204" pitchFamily="34" charset="0"/>
                          <a:cs typeface="Arial" panose="020B0604020202020204" pitchFamily="34" charset="0"/>
                        </a:rPr>
                        <a:t>5 023,66</a:t>
                      </a:r>
                      <a:endParaRPr lang="lv-LV" sz="1600" b="0" i="1"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GB" sz="1600" b="0" i="1" u="none" strike="noStrike" dirty="0">
                          <a:solidFill>
                            <a:srgbClr val="002060"/>
                          </a:solidFill>
                          <a:effectLst/>
                          <a:latin typeface="Arial" panose="020B0604020202020204" pitchFamily="34" charset="0"/>
                          <a:cs typeface="Arial" panose="020B0604020202020204" pitchFamily="34" charset="0"/>
                        </a:rPr>
                        <a:t>5 375,42</a:t>
                      </a:r>
                      <a:endParaRPr lang="lv-LV" sz="1600" b="0" i="1" u="none" strike="noStrike" dirty="0">
                        <a:solidFill>
                          <a:srgbClr val="00206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510978756"/>
                  </a:ext>
                </a:extLst>
              </a:tr>
              <a:tr h="596931">
                <a:tc>
                  <a:txBody>
                    <a:bodyPr/>
                    <a:lstStyle/>
                    <a:p>
                      <a:pPr algn="l" fontAlgn="b"/>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t"/>
                      <a:r>
                        <a:rPr lang="lv-LV" sz="1600" u="none" strike="noStrike" dirty="0">
                          <a:solidFill>
                            <a:srgbClr val="002060"/>
                          </a:solidFill>
                          <a:effectLst/>
                          <a:latin typeface="Arial" panose="020B0604020202020204" pitchFamily="34" charset="0"/>
                          <a:cs typeface="Arial" panose="020B0604020202020204" pitchFamily="34" charset="0"/>
                        </a:rPr>
                        <a:t>*t.sk. 9.2 milj. </a:t>
                      </a:r>
                      <a:r>
                        <a:rPr lang="lv-LV" sz="1600" i="1" u="none" strike="noStrike" dirty="0">
                          <a:solidFill>
                            <a:srgbClr val="002060"/>
                          </a:solidFill>
                          <a:effectLst/>
                          <a:latin typeface="Arial" panose="020B0604020202020204" pitchFamily="34" charset="0"/>
                          <a:cs typeface="Arial" panose="020B0604020202020204" pitchFamily="34" charset="0"/>
                        </a:rPr>
                        <a:t>euro</a:t>
                      </a:r>
                      <a:r>
                        <a:rPr lang="lv-LV" sz="1600" u="none" strike="noStrike" dirty="0">
                          <a:solidFill>
                            <a:srgbClr val="002060"/>
                          </a:solidFill>
                          <a:effectLst/>
                          <a:latin typeface="Arial" panose="020B0604020202020204" pitchFamily="34" charset="0"/>
                          <a:cs typeface="Arial" panose="020B0604020202020204" pitchFamily="34" charset="0"/>
                        </a:rPr>
                        <a:t> LNG finansējums</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tc>
                <a:tc>
                  <a:txBody>
                    <a:bodyPr/>
                    <a:lstStyle/>
                    <a:p>
                      <a:pPr marL="0" marR="0" lvl="0" indent="0" algn="r" defTabSz="914400" eaLnBrk="1" fontAlgn="t" latinLnBrk="0" hangingPunct="1">
                        <a:lnSpc>
                          <a:spcPct val="100000"/>
                        </a:lnSpc>
                        <a:spcBef>
                          <a:spcPts val="0"/>
                        </a:spcBef>
                        <a:spcAft>
                          <a:spcPts val="0"/>
                        </a:spcAft>
                        <a:buClrTx/>
                        <a:buSzTx/>
                        <a:buFontTx/>
                        <a:buNone/>
                        <a:tabLst/>
                        <a:defRPr/>
                      </a:pPr>
                      <a:r>
                        <a:rPr lang="sv-SE" sz="1600" u="none" strike="noStrike" dirty="0">
                          <a:solidFill>
                            <a:srgbClr val="002060"/>
                          </a:solidFill>
                          <a:effectLst/>
                          <a:latin typeface="Arial" panose="020B0604020202020204" pitchFamily="34" charset="0"/>
                          <a:cs typeface="Arial" panose="020B0604020202020204" pitchFamily="34" charset="0"/>
                        </a:rPr>
                        <a:t>*</a:t>
                      </a:r>
                      <a:r>
                        <a:rPr lang="lv-LV" sz="1600" u="none" strike="noStrike" dirty="0">
                          <a:solidFill>
                            <a:srgbClr val="002060"/>
                          </a:solidFill>
                          <a:effectLst/>
                          <a:latin typeface="Arial" panose="020B0604020202020204" pitchFamily="34" charset="0"/>
                          <a:cs typeface="Arial" panose="020B0604020202020204" pitchFamily="34" charset="0"/>
                        </a:rPr>
                        <a:t>*t.sk. </a:t>
                      </a:r>
                      <a:r>
                        <a:rPr lang="en-GB" sz="1600" u="none" strike="noStrike" dirty="0">
                          <a:solidFill>
                            <a:srgbClr val="002060"/>
                          </a:solidFill>
                          <a:effectLst/>
                          <a:latin typeface="Arial" panose="020B0604020202020204" pitchFamily="34" charset="0"/>
                          <a:cs typeface="Arial" panose="020B0604020202020204" pitchFamily="34" charset="0"/>
                        </a:rPr>
                        <a:t>5,9</a:t>
                      </a:r>
                      <a:r>
                        <a:rPr lang="lv-LV" sz="1600" u="none" strike="noStrike" dirty="0">
                          <a:solidFill>
                            <a:srgbClr val="002060"/>
                          </a:solidFill>
                          <a:effectLst/>
                          <a:latin typeface="Arial" panose="020B0604020202020204" pitchFamily="34" charset="0"/>
                          <a:cs typeface="Arial" panose="020B0604020202020204" pitchFamily="34" charset="0"/>
                        </a:rPr>
                        <a:t> milj. </a:t>
                      </a:r>
                      <a:r>
                        <a:rPr lang="lv-LV" sz="1600" i="1" u="none" strike="noStrike" dirty="0">
                          <a:solidFill>
                            <a:srgbClr val="002060"/>
                          </a:solidFill>
                          <a:effectLst/>
                          <a:latin typeface="Arial" panose="020B0604020202020204" pitchFamily="34" charset="0"/>
                          <a:cs typeface="Arial" panose="020B0604020202020204" pitchFamily="34" charset="0"/>
                        </a:rPr>
                        <a:t>euro</a:t>
                      </a:r>
                      <a:r>
                        <a:rPr lang="lv-LV" sz="1600" u="none" strike="noStrike" dirty="0">
                          <a:solidFill>
                            <a:srgbClr val="002060"/>
                          </a:solidFill>
                          <a:effectLst/>
                          <a:latin typeface="Arial" panose="020B0604020202020204" pitchFamily="34" charset="0"/>
                          <a:cs typeface="Arial" panose="020B0604020202020204" pitchFamily="34" charset="0"/>
                        </a:rPr>
                        <a:t> LNG finansējums</a:t>
                      </a:r>
                      <a:endParaRPr lang="lv-LV" sz="1600" b="0" i="0" u="none" strike="noStrike" dirty="0">
                        <a:solidFill>
                          <a:srgbClr val="002060"/>
                        </a:solidFill>
                        <a:effectLst/>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3675337257"/>
                  </a:ext>
                </a:extLst>
              </a:tr>
            </a:tbl>
          </a:graphicData>
        </a:graphic>
      </p:graphicFrame>
    </p:spTree>
    <p:extLst>
      <p:ext uri="{BB962C8B-B14F-4D97-AF65-F5344CB8AC3E}">
        <p14:creationId xmlns:p14="http://schemas.microsoft.com/office/powerpoint/2010/main" val="12561666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13D5F-546F-D9E9-09CB-78B9E3E6EE93}"/>
            </a:ext>
          </a:extLst>
        </p:cNvPr>
        <p:cNvGrpSpPr/>
        <p:nvPr/>
      </p:nvGrpSpPr>
      <p:grpSpPr>
        <a:xfrm>
          <a:off x="0" y="0"/>
          <a:ext cx="0" cy="0"/>
          <a:chOff x="0" y="0"/>
          <a:chExt cx="0" cy="0"/>
        </a:xfrm>
      </p:grpSpPr>
      <p:sp>
        <p:nvSpPr>
          <p:cNvPr id="21" name="TextBox 20">
            <a:extLst>
              <a:ext uri="{FF2B5EF4-FFF2-40B4-BE49-F238E27FC236}">
                <a16:creationId xmlns:a16="http://schemas.microsoft.com/office/drawing/2014/main" id="{CC997D9F-2485-4AFC-2739-DCECBC9E7EB1}"/>
              </a:ext>
            </a:extLst>
          </p:cNvPr>
          <p:cNvSpPr txBox="1"/>
          <p:nvPr/>
        </p:nvSpPr>
        <p:spPr>
          <a:xfrm>
            <a:off x="778467" y="389908"/>
            <a:ext cx="10619782" cy="949010"/>
          </a:xfrm>
          <a:prstGeom prst="rect">
            <a:avLst/>
          </a:prstGeom>
          <a:noFill/>
        </p:spPr>
        <p:txBody>
          <a:bodyPr wrap="square" lIns="86392" tIns="43196" rIns="86392" bIns="43196" rtlCol="0" anchor="t">
            <a:spAutoFit/>
          </a:bodyPr>
          <a:lstStyle/>
          <a:p>
            <a:pPr algn="ctr"/>
            <a:r>
              <a:rPr lang="en-US" sz="2800" b="1" dirty="0">
                <a:solidFill>
                  <a:srgbClr val="002060"/>
                </a:solidFill>
                <a:latin typeface="Arial" panose="020B0604020202020204" pitchFamily="34" charset="0"/>
                <a:ea typeface="Verdana"/>
                <a:cs typeface="Arial" panose="020B0604020202020204" pitchFamily="34" charset="0"/>
              </a:rPr>
              <a:t>Paliatīvās aprūpes </a:t>
            </a:r>
            <a:r>
              <a:rPr lang="en-US" sz="2800" b="1" dirty="0" err="1">
                <a:solidFill>
                  <a:srgbClr val="002060"/>
                </a:solidFill>
                <a:latin typeface="Arial" panose="020B0604020202020204" pitchFamily="34" charset="0"/>
                <a:ea typeface="Verdana"/>
                <a:cs typeface="Arial" panose="020B0604020202020204" pitchFamily="34" charset="0"/>
              </a:rPr>
              <a:t>mobilo</a:t>
            </a:r>
            <a:r>
              <a:rPr lang="en-US" sz="2800" b="1" dirty="0">
                <a:solidFill>
                  <a:srgbClr val="002060"/>
                </a:solidFill>
                <a:latin typeface="Arial" panose="020B0604020202020204" pitchFamily="34" charset="0"/>
                <a:ea typeface="Verdana"/>
                <a:cs typeface="Arial" panose="020B0604020202020204" pitchFamily="34" charset="0"/>
              </a:rPr>
              <a:t> </a:t>
            </a:r>
            <a:r>
              <a:rPr lang="en-US" sz="2800" b="1" dirty="0" err="1">
                <a:solidFill>
                  <a:srgbClr val="002060"/>
                </a:solidFill>
                <a:latin typeface="Arial" panose="020B0604020202020204" pitchFamily="34" charset="0"/>
                <a:ea typeface="Verdana"/>
                <a:cs typeface="Arial" panose="020B0604020202020204" pitchFamily="34" charset="0"/>
              </a:rPr>
              <a:t>komandu</a:t>
            </a:r>
            <a:r>
              <a:rPr lang="en-US" sz="2800" b="1" dirty="0">
                <a:solidFill>
                  <a:srgbClr val="002060"/>
                </a:solidFill>
                <a:latin typeface="Arial" panose="020B0604020202020204" pitchFamily="34" charset="0"/>
                <a:ea typeface="Verdana"/>
                <a:cs typeface="Arial" panose="020B0604020202020204" pitchFamily="34" charset="0"/>
              </a:rPr>
              <a:t> </a:t>
            </a:r>
            <a:r>
              <a:rPr lang="en-US" sz="2800" b="1" dirty="0" err="1">
                <a:solidFill>
                  <a:srgbClr val="002060"/>
                </a:solidFill>
                <a:latin typeface="Arial" panose="020B0604020202020204" pitchFamily="34" charset="0"/>
                <a:ea typeface="Verdana"/>
                <a:cs typeface="Arial" panose="020B0604020202020204" pitchFamily="34" charset="0"/>
              </a:rPr>
              <a:t>pakalpojuma</a:t>
            </a:r>
            <a:r>
              <a:rPr lang="en-US" sz="2800" b="1" dirty="0">
                <a:solidFill>
                  <a:srgbClr val="002060"/>
                </a:solidFill>
                <a:latin typeface="Arial" panose="020B0604020202020204" pitchFamily="34" charset="0"/>
                <a:ea typeface="Verdana"/>
                <a:cs typeface="Arial" panose="020B0604020202020204" pitchFamily="34" charset="0"/>
              </a:rPr>
              <a:t> </a:t>
            </a:r>
            <a:endParaRPr lang="lv-LV" sz="2800" b="1" dirty="0">
              <a:solidFill>
                <a:srgbClr val="002060"/>
              </a:solidFill>
              <a:latin typeface="Arial" panose="020B0604020202020204" pitchFamily="34" charset="0"/>
              <a:ea typeface="Verdana"/>
              <a:cs typeface="Arial" panose="020B0604020202020204" pitchFamily="34" charset="0"/>
            </a:endParaRPr>
          </a:p>
          <a:p>
            <a:pPr algn="ctr"/>
            <a:r>
              <a:rPr lang="en-US" sz="2800" b="1" dirty="0" err="1">
                <a:solidFill>
                  <a:srgbClr val="002060"/>
                </a:solidFill>
                <a:latin typeface="Arial" panose="020B0604020202020204" pitchFamily="34" charset="0"/>
                <a:ea typeface="Verdana"/>
                <a:cs typeface="Arial" panose="020B0604020202020204" pitchFamily="34" charset="0"/>
              </a:rPr>
              <a:t>veselības</a:t>
            </a:r>
            <a:r>
              <a:rPr lang="en-US" sz="2800" b="1" dirty="0">
                <a:solidFill>
                  <a:srgbClr val="002060"/>
                </a:solidFill>
                <a:latin typeface="Arial" panose="020B0604020202020204" pitchFamily="34" charset="0"/>
                <a:ea typeface="Verdana"/>
                <a:cs typeface="Arial" panose="020B0604020202020204" pitchFamily="34" charset="0"/>
              </a:rPr>
              <a:t> </a:t>
            </a:r>
            <a:r>
              <a:rPr lang="en-US" sz="2800" b="1" dirty="0" err="1">
                <a:solidFill>
                  <a:srgbClr val="002060"/>
                </a:solidFill>
                <a:latin typeface="Arial" panose="020B0604020202020204" pitchFamily="34" charset="0"/>
                <a:ea typeface="Verdana"/>
                <a:cs typeface="Arial" panose="020B0604020202020204" pitchFamily="34" charset="0"/>
              </a:rPr>
              <a:t>komponente</a:t>
            </a:r>
            <a:endParaRPr lang="lv-LV" sz="2800" b="1" dirty="0">
              <a:solidFill>
                <a:srgbClr val="002060"/>
              </a:solidFill>
              <a:latin typeface="Arial" panose="020B0604020202020204" pitchFamily="34" charset="0"/>
              <a:ea typeface="Verdana"/>
              <a:cs typeface="Arial" panose="020B0604020202020204" pitchFamily="34" charset="0"/>
            </a:endParaRPr>
          </a:p>
        </p:txBody>
      </p:sp>
      <p:cxnSp>
        <p:nvCxnSpPr>
          <p:cNvPr id="24" name="Straight Connector 23">
            <a:extLst>
              <a:ext uri="{FF2B5EF4-FFF2-40B4-BE49-F238E27FC236}">
                <a16:creationId xmlns:a16="http://schemas.microsoft.com/office/drawing/2014/main" id="{FECFEF5C-B12D-3B6B-0F42-20A4E9A0C954}"/>
              </a:ext>
            </a:extLst>
          </p:cNvPr>
          <p:cNvCxnSpPr>
            <a:cxnSpLocks/>
          </p:cNvCxnSpPr>
          <p:nvPr/>
        </p:nvCxnSpPr>
        <p:spPr>
          <a:xfrm>
            <a:off x="643008" y="296377"/>
            <a:ext cx="0" cy="623240"/>
          </a:xfrm>
          <a:prstGeom prst="line">
            <a:avLst/>
          </a:prstGeom>
          <a:ln w="57150"/>
        </p:spPr>
        <p:style>
          <a:lnRef idx="1">
            <a:schemeClr val="accent2"/>
          </a:lnRef>
          <a:fillRef idx="0">
            <a:schemeClr val="accent2"/>
          </a:fillRef>
          <a:effectRef idx="0">
            <a:schemeClr val="accent2"/>
          </a:effectRef>
          <a:fontRef idx="minor">
            <a:schemeClr val="tx1"/>
          </a:fontRef>
        </p:style>
      </p:cxnSp>
      <p:graphicFrame>
        <p:nvGraphicFramePr>
          <p:cNvPr id="5" name="Table 4">
            <a:extLst>
              <a:ext uri="{FF2B5EF4-FFF2-40B4-BE49-F238E27FC236}">
                <a16:creationId xmlns:a16="http://schemas.microsoft.com/office/drawing/2014/main" id="{58CF4AC8-94D0-18E1-829C-9E77ECC86869}"/>
              </a:ext>
            </a:extLst>
          </p:cNvPr>
          <p:cNvGraphicFramePr>
            <a:graphicFrameLocks noGrp="1"/>
          </p:cNvGraphicFramePr>
          <p:nvPr/>
        </p:nvGraphicFramePr>
        <p:xfrm>
          <a:off x="1035050" y="1412875"/>
          <a:ext cx="9087596" cy="1371600"/>
        </p:xfrm>
        <a:graphic>
          <a:graphicData uri="http://schemas.openxmlformats.org/drawingml/2006/table">
            <a:tbl>
              <a:tblPr/>
              <a:tblGrid>
                <a:gridCol w="2271899">
                  <a:extLst>
                    <a:ext uri="{9D8B030D-6E8A-4147-A177-3AD203B41FA5}">
                      <a16:colId xmlns:a16="http://schemas.microsoft.com/office/drawing/2014/main" val="3309349879"/>
                    </a:ext>
                  </a:extLst>
                </a:gridCol>
                <a:gridCol w="2271899">
                  <a:extLst>
                    <a:ext uri="{9D8B030D-6E8A-4147-A177-3AD203B41FA5}">
                      <a16:colId xmlns:a16="http://schemas.microsoft.com/office/drawing/2014/main" val="802357888"/>
                    </a:ext>
                  </a:extLst>
                </a:gridCol>
                <a:gridCol w="2271899">
                  <a:extLst>
                    <a:ext uri="{9D8B030D-6E8A-4147-A177-3AD203B41FA5}">
                      <a16:colId xmlns:a16="http://schemas.microsoft.com/office/drawing/2014/main" val="1055127855"/>
                    </a:ext>
                  </a:extLst>
                </a:gridCol>
                <a:gridCol w="2271899">
                  <a:extLst>
                    <a:ext uri="{9D8B030D-6E8A-4147-A177-3AD203B41FA5}">
                      <a16:colId xmlns:a16="http://schemas.microsoft.com/office/drawing/2014/main" val="3453053739"/>
                    </a:ext>
                  </a:extLst>
                </a:gridCol>
              </a:tblGrid>
              <a:tr h="317925">
                <a:tc>
                  <a:txBody>
                    <a:bodyPr/>
                    <a:lstStyle/>
                    <a:p>
                      <a:pPr algn="ctr">
                        <a:buNone/>
                      </a:pPr>
                      <a:endParaRPr lang="en-GB" dirty="0">
                        <a:latin typeface="+mn-lt"/>
                      </a:endParaRPr>
                    </a:p>
                  </a:txBody>
                  <a:tcPr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ctr">
                        <a:buNone/>
                      </a:pPr>
                      <a:r>
                        <a:rPr lang="en-GB" dirty="0">
                          <a:latin typeface="+mn-lt"/>
                        </a:rPr>
                        <a:t>2025. I </a:t>
                      </a:r>
                      <a:r>
                        <a:rPr lang="en-GB" dirty="0" err="1">
                          <a:latin typeface="+mn-lt"/>
                        </a:rPr>
                        <a:t>pusgads</a:t>
                      </a:r>
                      <a:endParaRPr lang="en-GB"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ctr">
                        <a:buNone/>
                      </a:pPr>
                      <a:r>
                        <a:rPr lang="en-GB">
                          <a:latin typeface="+mn-lt"/>
                        </a:rPr>
                        <a:t>2025. II pusgads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ctr">
                        <a:buNone/>
                      </a:pPr>
                      <a:r>
                        <a:rPr lang="en-GB">
                          <a:latin typeface="+mn-lt"/>
                        </a:rPr>
                        <a:t>2026. I pusgads</a:t>
                      </a:r>
                    </a:p>
                  </a:txBody>
                  <a:tcPr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2566639"/>
                  </a:ext>
                </a:extLst>
              </a:tr>
              <a:tr h="317925">
                <a:tc>
                  <a:txBody>
                    <a:bodyPr/>
                    <a:lstStyle/>
                    <a:p>
                      <a:pPr algn="ctr">
                        <a:buNone/>
                      </a:pPr>
                      <a:r>
                        <a:rPr lang="en-GB" dirty="0" err="1">
                          <a:latin typeface="+mn-lt"/>
                        </a:rPr>
                        <a:t>Pacientu</a:t>
                      </a:r>
                      <a:r>
                        <a:rPr lang="en-GB" dirty="0">
                          <a:latin typeface="+mn-lt"/>
                        </a:rPr>
                        <a:t> </a:t>
                      </a:r>
                      <a:r>
                        <a:rPr lang="en-GB" dirty="0" err="1">
                          <a:latin typeface="+mn-lt"/>
                        </a:rPr>
                        <a:t>skaits</a:t>
                      </a:r>
                      <a:endParaRPr lang="en-GB" dirty="0">
                        <a:latin typeface="+mn-l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GB" b="1" dirty="0">
                          <a:latin typeface="+mn-lt"/>
                        </a:rPr>
                        <a:t>1 793</a:t>
                      </a:r>
                      <a:endParaRPr lang="en-GB"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GB" b="1" dirty="0">
                          <a:latin typeface="+mn-lt"/>
                        </a:rPr>
                        <a:t>2 175</a:t>
                      </a:r>
                      <a:endParaRPr lang="en-GB"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GB" b="1">
                          <a:latin typeface="+mn-lt"/>
                        </a:rPr>
                        <a:t>2 406</a:t>
                      </a:r>
                      <a:endParaRPr lang="en-GB">
                        <a:latin typeface="+mn-l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73439619"/>
                  </a:ext>
                </a:extLst>
              </a:tr>
              <a:tr h="317925">
                <a:tc gridSpan="2">
                  <a:txBody>
                    <a:bodyPr/>
                    <a:lstStyle/>
                    <a:p>
                      <a:pPr algn="ctr">
                        <a:buNone/>
                      </a:pPr>
                      <a:endParaRPr lang="en-GB" dirty="0">
                        <a:latin typeface="+mn-l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hMerge="1">
                  <a:txBody>
                    <a:bodyPr/>
                    <a:lstStyle/>
                    <a:p>
                      <a:pPr algn="ct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a:buNone/>
                      </a:pPr>
                      <a:r>
                        <a:rPr lang="en-GB" b="1" dirty="0">
                          <a:latin typeface="+mn-lt"/>
                        </a:rPr>
                        <a:t>+21%</a:t>
                      </a:r>
                      <a:r>
                        <a:rPr lang="en-GB" dirty="0">
                          <a:latin typeface="+mn-lt"/>
                        </a:rPr>
                        <a:t> </a:t>
                      </a:r>
                      <a:r>
                        <a:rPr lang="en-GB" dirty="0" err="1">
                          <a:latin typeface="+mn-lt"/>
                        </a:rPr>
                        <a:t>pret</a:t>
                      </a:r>
                      <a:r>
                        <a:rPr lang="en-GB" dirty="0">
                          <a:latin typeface="+mn-lt"/>
                        </a:rPr>
                        <a:t> </a:t>
                      </a:r>
                      <a:r>
                        <a:rPr lang="en-GB" dirty="0" err="1">
                          <a:latin typeface="+mn-lt"/>
                        </a:rPr>
                        <a:t>iepriekšējo</a:t>
                      </a:r>
                      <a:r>
                        <a:rPr lang="en-GB" dirty="0">
                          <a:latin typeface="+mn-lt"/>
                        </a:rPr>
                        <a:t> </a:t>
                      </a:r>
                      <a:r>
                        <a:rPr lang="en-GB" dirty="0" err="1">
                          <a:latin typeface="+mn-lt"/>
                        </a:rPr>
                        <a:t>pusgadu</a:t>
                      </a:r>
                      <a:endParaRPr lang="en-GB"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a:buNone/>
                      </a:pPr>
                      <a:r>
                        <a:rPr lang="en-GB" b="1" dirty="0">
                          <a:latin typeface="+mn-lt"/>
                        </a:rPr>
                        <a:t>+11%</a:t>
                      </a:r>
                      <a:r>
                        <a:rPr lang="en-GB" dirty="0">
                          <a:latin typeface="+mn-lt"/>
                        </a:rPr>
                        <a:t> </a:t>
                      </a:r>
                      <a:r>
                        <a:rPr lang="en-GB" dirty="0" err="1">
                          <a:latin typeface="+mn-lt"/>
                        </a:rPr>
                        <a:t>pret</a:t>
                      </a:r>
                      <a:r>
                        <a:rPr lang="en-GB" dirty="0">
                          <a:latin typeface="+mn-lt"/>
                        </a:rPr>
                        <a:t> </a:t>
                      </a:r>
                      <a:r>
                        <a:rPr lang="en-GB" dirty="0" err="1">
                          <a:latin typeface="+mn-lt"/>
                        </a:rPr>
                        <a:t>iepriekšējo</a:t>
                      </a:r>
                      <a:r>
                        <a:rPr lang="en-GB" dirty="0">
                          <a:latin typeface="+mn-lt"/>
                        </a:rPr>
                        <a:t> </a:t>
                      </a:r>
                      <a:r>
                        <a:rPr lang="en-GB" dirty="0" err="1">
                          <a:latin typeface="+mn-lt"/>
                        </a:rPr>
                        <a:t>pusgadu</a:t>
                      </a:r>
                      <a:endParaRPr lang="en-GB" dirty="0">
                        <a:latin typeface="+mn-l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2476985096"/>
                  </a:ext>
                </a:extLst>
              </a:tr>
            </a:tbl>
          </a:graphicData>
        </a:graphic>
      </p:graphicFrame>
      <p:graphicFrame>
        <p:nvGraphicFramePr>
          <p:cNvPr id="11" name="Chart 10">
            <a:extLst>
              <a:ext uri="{FF2B5EF4-FFF2-40B4-BE49-F238E27FC236}">
                <a16:creationId xmlns:a16="http://schemas.microsoft.com/office/drawing/2014/main" id="{9A8A2B48-2F33-B199-EDF1-F2FD19AE7AA9}"/>
              </a:ext>
            </a:extLst>
          </p:cNvPr>
          <p:cNvGraphicFramePr>
            <a:graphicFrameLocks/>
          </p:cNvGraphicFramePr>
          <p:nvPr/>
        </p:nvGraphicFramePr>
        <p:xfrm>
          <a:off x="1164409" y="4027269"/>
          <a:ext cx="8743819" cy="2386124"/>
        </p:xfrm>
        <a:graphic>
          <a:graphicData uri="http://schemas.openxmlformats.org/drawingml/2006/chart">
            <c:chart xmlns:c="http://schemas.openxmlformats.org/drawingml/2006/chart" xmlns:r="http://schemas.openxmlformats.org/officeDocument/2006/relationships" r:id="rId3"/>
          </a:graphicData>
        </a:graphic>
      </p:graphicFrame>
      <p:sp>
        <p:nvSpPr>
          <p:cNvPr id="33" name="TextBox 32">
            <a:extLst>
              <a:ext uri="{FF2B5EF4-FFF2-40B4-BE49-F238E27FC236}">
                <a16:creationId xmlns:a16="http://schemas.microsoft.com/office/drawing/2014/main" id="{5DDE8805-768D-46E5-F117-396F84BFE4F8}"/>
              </a:ext>
            </a:extLst>
          </p:cNvPr>
          <p:cNvSpPr txBox="1"/>
          <p:nvPr/>
        </p:nvSpPr>
        <p:spPr>
          <a:xfrm>
            <a:off x="778467" y="3224167"/>
            <a:ext cx="9857783" cy="646331"/>
          </a:xfrm>
          <a:prstGeom prst="rect">
            <a:avLst/>
          </a:prstGeom>
          <a:noFill/>
        </p:spPr>
        <p:txBody>
          <a:bodyPr wrap="square" rtlCol="0">
            <a:spAutoFit/>
          </a:bodyPr>
          <a:lstStyle/>
          <a:p>
            <a:pPr algn="ctr"/>
            <a:r>
              <a:rPr lang="en-GB" b="1" dirty="0" err="1">
                <a:solidFill>
                  <a:srgbClr val="002060"/>
                </a:solidFill>
                <a:latin typeface="+mn-lt"/>
                <a:cs typeface="Arial" panose="020B0604020202020204" pitchFamily="34" charset="0"/>
              </a:rPr>
              <a:t>Pakalpojuma</a:t>
            </a:r>
            <a:r>
              <a:rPr lang="en-GB" b="1" dirty="0">
                <a:solidFill>
                  <a:srgbClr val="002060"/>
                </a:solidFill>
                <a:latin typeface="+mn-lt"/>
                <a:cs typeface="Arial" panose="020B0604020202020204" pitchFamily="34" charset="0"/>
              </a:rPr>
              <a:t> </a:t>
            </a:r>
            <a:r>
              <a:rPr lang="en-GB" b="1" dirty="0" err="1">
                <a:solidFill>
                  <a:srgbClr val="002060"/>
                </a:solidFill>
                <a:latin typeface="+mn-lt"/>
                <a:cs typeface="Arial" panose="020B0604020202020204" pitchFamily="34" charset="0"/>
              </a:rPr>
              <a:t>saņēmēju</a:t>
            </a:r>
            <a:r>
              <a:rPr lang="en-GB" b="1" dirty="0">
                <a:solidFill>
                  <a:srgbClr val="002060"/>
                </a:solidFill>
                <a:latin typeface="+mn-lt"/>
                <a:cs typeface="Arial" panose="020B0604020202020204" pitchFamily="34" charset="0"/>
              </a:rPr>
              <a:t> </a:t>
            </a:r>
            <a:r>
              <a:rPr lang="en-GB" b="1" dirty="0" err="1">
                <a:solidFill>
                  <a:srgbClr val="002060"/>
                </a:solidFill>
                <a:latin typeface="+mn-lt"/>
                <a:cs typeface="Arial" panose="020B0604020202020204" pitchFamily="34" charset="0"/>
              </a:rPr>
              <a:t>skaits</a:t>
            </a:r>
            <a:r>
              <a:rPr lang="en-GB" b="1" dirty="0">
                <a:solidFill>
                  <a:srgbClr val="002060"/>
                </a:solidFill>
                <a:latin typeface="+mn-lt"/>
                <a:cs typeface="Arial" panose="020B0604020202020204" pitchFamily="34" charset="0"/>
              </a:rPr>
              <a:t> </a:t>
            </a:r>
            <a:r>
              <a:rPr lang="en-GB" b="1" dirty="0" err="1">
                <a:solidFill>
                  <a:srgbClr val="002060"/>
                </a:solidFill>
                <a:latin typeface="+mn-lt"/>
                <a:cs typeface="Arial" panose="020B0604020202020204" pitchFamily="34" charset="0"/>
              </a:rPr>
              <a:t>turpina</a:t>
            </a:r>
            <a:r>
              <a:rPr lang="en-GB" b="1" dirty="0">
                <a:solidFill>
                  <a:srgbClr val="002060"/>
                </a:solidFill>
                <a:latin typeface="+mn-lt"/>
                <a:cs typeface="Arial" panose="020B0604020202020204" pitchFamily="34" charset="0"/>
              </a:rPr>
              <a:t> </a:t>
            </a:r>
            <a:r>
              <a:rPr lang="en-GB" b="1" dirty="0" err="1">
                <a:solidFill>
                  <a:srgbClr val="002060"/>
                </a:solidFill>
                <a:latin typeface="+mn-lt"/>
                <a:cs typeface="Arial" panose="020B0604020202020204" pitchFamily="34" charset="0"/>
              </a:rPr>
              <a:t>pieaugt</a:t>
            </a:r>
            <a:r>
              <a:rPr lang="en-GB" b="1" dirty="0">
                <a:solidFill>
                  <a:srgbClr val="002060"/>
                </a:solidFill>
                <a:latin typeface="+mn-lt"/>
                <a:cs typeface="Arial" panose="020B0604020202020204" pitchFamily="34" charset="0"/>
              </a:rPr>
              <a:t> - </a:t>
            </a:r>
            <a:r>
              <a:rPr lang="en-GB" dirty="0" err="1">
                <a:solidFill>
                  <a:srgbClr val="002060"/>
                </a:solidFill>
                <a:latin typeface="+mn-lt"/>
                <a:cs typeface="Arial" panose="020B0604020202020204" pitchFamily="34" charset="0"/>
              </a:rPr>
              <a:t>pakalpojumu</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bieži</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saņem</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paliatīvās</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aprūpes</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pacienti</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pirms</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hopsiss</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posma</a:t>
            </a:r>
            <a:endParaRPr lang="en-GB" dirty="0">
              <a:solidFill>
                <a:srgbClr val="002060"/>
              </a:solidFill>
              <a:latin typeface="+mn-lt"/>
              <a:cs typeface="Arial" panose="020B0604020202020204" pitchFamily="34" charset="0"/>
            </a:endParaRPr>
          </a:p>
        </p:txBody>
      </p:sp>
    </p:spTree>
    <p:extLst>
      <p:ext uri="{BB962C8B-B14F-4D97-AF65-F5344CB8AC3E}">
        <p14:creationId xmlns:p14="http://schemas.microsoft.com/office/powerpoint/2010/main" val="1708021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D3A0B-A92A-033A-07DE-E442D2FE23F3}"/>
            </a:ext>
          </a:extLst>
        </p:cNvPr>
        <p:cNvGrpSpPr/>
        <p:nvPr/>
      </p:nvGrpSpPr>
      <p:grpSpPr>
        <a:xfrm>
          <a:off x="0" y="0"/>
          <a:ext cx="0" cy="0"/>
          <a:chOff x="0" y="0"/>
          <a:chExt cx="0" cy="0"/>
        </a:xfrm>
      </p:grpSpPr>
      <p:sp>
        <p:nvSpPr>
          <p:cNvPr id="21" name="TextBox 20">
            <a:extLst>
              <a:ext uri="{FF2B5EF4-FFF2-40B4-BE49-F238E27FC236}">
                <a16:creationId xmlns:a16="http://schemas.microsoft.com/office/drawing/2014/main" id="{958FAA71-D3C7-D023-601D-AE18F3CF3FB7}"/>
              </a:ext>
            </a:extLst>
          </p:cNvPr>
          <p:cNvSpPr txBox="1"/>
          <p:nvPr/>
        </p:nvSpPr>
        <p:spPr>
          <a:xfrm>
            <a:off x="778467" y="389908"/>
            <a:ext cx="10543583" cy="949010"/>
          </a:xfrm>
          <a:prstGeom prst="rect">
            <a:avLst/>
          </a:prstGeom>
          <a:noFill/>
        </p:spPr>
        <p:txBody>
          <a:bodyPr wrap="square" lIns="86392" tIns="43196" rIns="86392" bIns="43196" rtlCol="0" anchor="t">
            <a:spAutoFit/>
          </a:bodyPr>
          <a:lstStyle/>
          <a:p>
            <a:pPr algn="ctr"/>
            <a:r>
              <a:rPr lang="en-US" sz="2800" b="1" dirty="0">
                <a:solidFill>
                  <a:srgbClr val="002060"/>
                </a:solidFill>
                <a:latin typeface="Arial" panose="020B0604020202020204" pitchFamily="34" charset="0"/>
                <a:ea typeface="Verdana"/>
                <a:cs typeface="Arial" panose="020B0604020202020204" pitchFamily="34" charset="0"/>
              </a:rPr>
              <a:t>Paliatīvās aprūpes </a:t>
            </a:r>
            <a:r>
              <a:rPr lang="en-US" sz="2800" b="1" dirty="0" err="1">
                <a:solidFill>
                  <a:srgbClr val="002060"/>
                </a:solidFill>
                <a:latin typeface="Arial" panose="020B0604020202020204" pitchFamily="34" charset="0"/>
                <a:ea typeface="Verdana"/>
                <a:cs typeface="Arial" panose="020B0604020202020204" pitchFamily="34" charset="0"/>
              </a:rPr>
              <a:t>mobil</a:t>
            </a:r>
            <a:r>
              <a:rPr lang="lv-LV" sz="2800" b="1" dirty="0">
                <a:solidFill>
                  <a:srgbClr val="002060"/>
                </a:solidFill>
                <a:latin typeface="Arial" panose="020B0604020202020204" pitchFamily="34" charset="0"/>
                <a:ea typeface="Verdana"/>
                <a:cs typeface="Arial" panose="020B0604020202020204" pitchFamily="34" charset="0"/>
              </a:rPr>
              <a:t>ās </a:t>
            </a:r>
            <a:r>
              <a:rPr lang="en-US" sz="2800" b="1" dirty="0" err="1">
                <a:solidFill>
                  <a:srgbClr val="002060"/>
                </a:solidFill>
                <a:latin typeface="Arial" panose="020B0604020202020204" pitchFamily="34" charset="0"/>
                <a:ea typeface="Verdana"/>
                <a:cs typeface="Arial" panose="020B0604020202020204" pitchFamily="34" charset="0"/>
              </a:rPr>
              <a:t>komand</a:t>
            </a:r>
            <a:r>
              <a:rPr lang="lv-LV" sz="2800" b="1" dirty="0">
                <a:solidFill>
                  <a:srgbClr val="002060"/>
                </a:solidFill>
                <a:latin typeface="Arial" panose="020B0604020202020204" pitchFamily="34" charset="0"/>
                <a:ea typeface="Verdana"/>
                <a:cs typeface="Arial" panose="020B0604020202020204" pitchFamily="34" charset="0"/>
              </a:rPr>
              <a:t>as</a:t>
            </a:r>
            <a:r>
              <a:rPr lang="en-US" sz="2800" b="1" dirty="0">
                <a:solidFill>
                  <a:srgbClr val="002060"/>
                </a:solidFill>
                <a:latin typeface="Arial" panose="020B0604020202020204" pitchFamily="34" charset="0"/>
                <a:ea typeface="Verdana"/>
                <a:cs typeface="Arial" panose="020B0604020202020204" pitchFamily="34" charset="0"/>
              </a:rPr>
              <a:t> </a:t>
            </a:r>
            <a:r>
              <a:rPr lang="en-US" sz="2800" b="1" dirty="0" err="1">
                <a:solidFill>
                  <a:srgbClr val="002060"/>
                </a:solidFill>
                <a:latin typeface="Arial" panose="020B0604020202020204" pitchFamily="34" charset="0"/>
                <a:ea typeface="Verdana"/>
                <a:cs typeface="Arial" panose="020B0604020202020204" pitchFamily="34" charset="0"/>
              </a:rPr>
              <a:t>pakalpojuma</a:t>
            </a:r>
            <a:r>
              <a:rPr lang="en-US" sz="2800" b="1" dirty="0">
                <a:solidFill>
                  <a:srgbClr val="002060"/>
                </a:solidFill>
                <a:latin typeface="Arial" panose="020B0604020202020204" pitchFamily="34" charset="0"/>
                <a:ea typeface="Verdana"/>
                <a:cs typeface="Arial" panose="020B0604020202020204" pitchFamily="34" charset="0"/>
              </a:rPr>
              <a:t> </a:t>
            </a:r>
            <a:endParaRPr lang="lv-LV" sz="2800" b="1" dirty="0">
              <a:solidFill>
                <a:srgbClr val="002060"/>
              </a:solidFill>
              <a:latin typeface="Arial" panose="020B0604020202020204" pitchFamily="34" charset="0"/>
              <a:ea typeface="Verdana"/>
              <a:cs typeface="Arial" panose="020B0604020202020204" pitchFamily="34" charset="0"/>
            </a:endParaRPr>
          </a:p>
          <a:p>
            <a:pPr algn="ctr"/>
            <a:r>
              <a:rPr lang="en-US" sz="2800" b="1" dirty="0" err="1">
                <a:solidFill>
                  <a:srgbClr val="002060"/>
                </a:solidFill>
                <a:latin typeface="Arial" panose="020B0604020202020204" pitchFamily="34" charset="0"/>
                <a:ea typeface="Verdana"/>
                <a:cs typeface="Arial" panose="020B0604020202020204" pitchFamily="34" charset="0"/>
              </a:rPr>
              <a:t>pilnveide</a:t>
            </a:r>
            <a:endParaRPr lang="lv-LV" sz="2800" b="1" dirty="0">
              <a:solidFill>
                <a:srgbClr val="002060"/>
              </a:solidFill>
              <a:latin typeface="Arial" panose="020B0604020202020204" pitchFamily="34" charset="0"/>
              <a:ea typeface="Verdana"/>
              <a:cs typeface="Arial" panose="020B0604020202020204" pitchFamily="34" charset="0"/>
            </a:endParaRPr>
          </a:p>
        </p:txBody>
      </p:sp>
      <p:cxnSp>
        <p:nvCxnSpPr>
          <p:cNvPr id="24" name="Straight Connector 23">
            <a:extLst>
              <a:ext uri="{FF2B5EF4-FFF2-40B4-BE49-F238E27FC236}">
                <a16:creationId xmlns:a16="http://schemas.microsoft.com/office/drawing/2014/main" id="{558A2661-2894-F8A0-5F00-7E442D8AC23F}"/>
              </a:ext>
            </a:extLst>
          </p:cNvPr>
          <p:cNvCxnSpPr>
            <a:cxnSpLocks/>
          </p:cNvCxnSpPr>
          <p:nvPr/>
        </p:nvCxnSpPr>
        <p:spPr>
          <a:xfrm>
            <a:off x="643008" y="296377"/>
            <a:ext cx="0" cy="62324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37" name="Shape 21">
            <a:extLst>
              <a:ext uri="{FF2B5EF4-FFF2-40B4-BE49-F238E27FC236}">
                <a16:creationId xmlns:a16="http://schemas.microsoft.com/office/drawing/2014/main" id="{92473C5B-AC12-2022-08F5-D224CAA992A6}"/>
              </a:ext>
            </a:extLst>
          </p:cNvPr>
          <p:cNvSpPr/>
          <p:nvPr/>
        </p:nvSpPr>
        <p:spPr>
          <a:xfrm>
            <a:off x="383177" y="1355789"/>
            <a:ext cx="2560320" cy="3326765"/>
          </a:xfrm>
          <a:prstGeom prst="roundRect">
            <a:avLst>
              <a:gd name="adj" fmla="val 2857"/>
            </a:avLst>
          </a:prstGeom>
          <a:solidFill>
            <a:srgbClr val="FFFFFF">
              <a:alpha val="97000"/>
            </a:srgbClr>
          </a:solidFill>
          <a:ln w="12700">
            <a:solidFill>
              <a:srgbClr val="DED7D1"/>
            </a:solidFill>
            <a:prstDash val="solid"/>
          </a:ln>
        </p:spPr>
        <p:txBody>
          <a:bodyPr/>
          <a:lstStyle/>
          <a:p>
            <a:endParaRPr lang="en-GB"/>
          </a:p>
        </p:txBody>
      </p:sp>
      <p:sp>
        <p:nvSpPr>
          <p:cNvPr id="39" name="Shape 22">
            <a:extLst>
              <a:ext uri="{FF2B5EF4-FFF2-40B4-BE49-F238E27FC236}">
                <a16:creationId xmlns:a16="http://schemas.microsoft.com/office/drawing/2014/main" id="{C7E06A2D-6B34-9841-7FF5-DC7F00AC6D08}"/>
              </a:ext>
            </a:extLst>
          </p:cNvPr>
          <p:cNvSpPr/>
          <p:nvPr/>
        </p:nvSpPr>
        <p:spPr>
          <a:xfrm>
            <a:off x="512064" y="1489781"/>
            <a:ext cx="384048" cy="384048"/>
          </a:xfrm>
          <a:prstGeom prst="roundRect">
            <a:avLst>
              <a:gd name="adj" fmla="val 19048"/>
            </a:avLst>
          </a:prstGeom>
          <a:solidFill>
            <a:srgbClr val="D97732"/>
          </a:solidFill>
          <a:ln w="12700">
            <a:solidFill>
              <a:srgbClr val="D97732"/>
            </a:solidFill>
            <a:prstDash val="solid"/>
          </a:ln>
        </p:spPr>
        <p:txBody>
          <a:bodyPr/>
          <a:lstStyle/>
          <a:p>
            <a:endParaRPr lang="en-GB"/>
          </a:p>
        </p:txBody>
      </p:sp>
      <p:sp>
        <p:nvSpPr>
          <p:cNvPr id="41" name="Text 23">
            <a:extLst>
              <a:ext uri="{FF2B5EF4-FFF2-40B4-BE49-F238E27FC236}">
                <a16:creationId xmlns:a16="http://schemas.microsoft.com/office/drawing/2014/main" id="{F677D1CE-3854-48CA-6F74-09E8E1CA847F}"/>
              </a:ext>
            </a:extLst>
          </p:cNvPr>
          <p:cNvSpPr/>
          <p:nvPr/>
        </p:nvSpPr>
        <p:spPr>
          <a:xfrm>
            <a:off x="997985" y="1476065"/>
            <a:ext cx="1755648" cy="411480"/>
          </a:xfrm>
          <a:prstGeom prst="rect">
            <a:avLst/>
          </a:prstGeom>
          <a:noFill/>
          <a:ln/>
        </p:spPr>
        <p:txBody>
          <a:bodyPr wrap="square" lIns="0" tIns="0" rIns="0" bIns="0" rtlCol="0" anchor="ctr">
            <a:noAutofit/>
          </a:bodyPr>
          <a:lstStyle/>
          <a:p>
            <a:pPr marL="0" indent="0" algn="l">
              <a:buNone/>
            </a:pPr>
            <a:r>
              <a:rPr lang="en-US" sz="1400" b="1" dirty="0">
                <a:solidFill>
                  <a:srgbClr val="342F2B"/>
                </a:solidFill>
              </a:rPr>
              <a:t>1. </a:t>
            </a:r>
            <a:r>
              <a:rPr lang="en-US" sz="1400" b="1" dirty="0" err="1">
                <a:solidFill>
                  <a:srgbClr val="342F2B"/>
                </a:solidFill>
              </a:rPr>
              <a:t>Apmaksas</a:t>
            </a:r>
            <a:r>
              <a:rPr lang="en-US" sz="1400" b="1" dirty="0">
                <a:solidFill>
                  <a:srgbClr val="342F2B"/>
                </a:solidFill>
              </a:rPr>
              <a:t> modeļa maiņa</a:t>
            </a:r>
            <a:endParaRPr lang="en-US" sz="1400" dirty="0"/>
          </a:p>
        </p:txBody>
      </p:sp>
      <p:sp>
        <p:nvSpPr>
          <p:cNvPr id="43" name="Text 24">
            <a:extLst>
              <a:ext uri="{FF2B5EF4-FFF2-40B4-BE49-F238E27FC236}">
                <a16:creationId xmlns:a16="http://schemas.microsoft.com/office/drawing/2014/main" id="{E6FD92B6-963C-E400-3513-56BED8CA17AB}"/>
              </a:ext>
            </a:extLst>
          </p:cNvPr>
          <p:cNvSpPr/>
          <p:nvPr/>
        </p:nvSpPr>
        <p:spPr>
          <a:xfrm>
            <a:off x="556913" y="2042992"/>
            <a:ext cx="2212848" cy="329184"/>
          </a:xfrm>
          <a:prstGeom prst="rect">
            <a:avLst/>
          </a:prstGeom>
          <a:noFill/>
          <a:ln/>
        </p:spPr>
        <p:txBody>
          <a:bodyPr wrap="square" lIns="0" tIns="0" rIns="0" bIns="0" rtlCol="0" anchor="ctr"/>
          <a:lstStyle/>
          <a:p>
            <a:pPr marL="0" indent="0">
              <a:buNone/>
            </a:pPr>
            <a:r>
              <a:rPr lang="en-US" sz="1400" b="1" dirty="0" err="1">
                <a:solidFill>
                  <a:srgbClr val="655D57"/>
                </a:solidFill>
                <a:latin typeface="+mn-lt"/>
              </a:rPr>
              <a:t>Priekšlikumi</a:t>
            </a:r>
            <a:endParaRPr lang="en-US" sz="1400" dirty="0">
              <a:latin typeface="+mn-lt"/>
            </a:endParaRPr>
          </a:p>
        </p:txBody>
      </p:sp>
      <p:sp>
        <p:nvSpPr>
          <p:cNvPr id="45" name="Text 26">
            <a:extLst>
              <a:ext uri="{FF2B5EF4-FFF2-40B4-BE49-F238E27FC236}">
                <a16:creationId xmlns:a16="http://schemas.microsoft.com/office/drawing/2014/main" id="{DBFF96A3-8B1E-65B8-37B0-94BE998DA2C7}"/>
              </a:ext>
            </a:extLst>
          </p:cNvPr>
          <p:cNvSpPr/>
          <p:nvPr/>
        </p:nvSpPr>
        <p:spPr>
          <a:xfrm>
            <a:off x="657135" y="2670817"/>
            <a:ext cx="1975104" cy="1808519"/>
          </a:xfrm>
          <a:prstGeom prst="rect">
            <a:avLst/>
          </a:prstGeom>
          <a:noFill/>
          <a:ln/>
        </p:spPr>
        <p:txBody>
          <a:bodyPr wrap="square" lIns="0" tIns="0" rIns="0" bIns="0" rtlCol="0" anchor="ctr">
            <a:noAutofit/>
          </a:bodyPr>
          <a:lstStyle/>
          <a:p>
            <a:pPr marL="0" indent="0">
              <a:buNone/>
            </a:pPr>
            <a:r>
              <a:rPr lang="en-US" sz="1400" dirty="0">
                <a:solidFill>
                  <a:srgbClr val="4F4843"/>
                </a:solidFill>
                <a:latin typeface="+mn-lt"/>
              </a:rPr>
              <a:t>maksājuma gradācija atkarībā no pakalpojuma posma / </a:t>
            </a:r>
            <a:r>
              <a:rPr lang="en-US" sz="1400" dirty="0" err="1">
                <a:solidFill>
                  <a:srgbClr val="4F4843"/>
                </a:solidFill>
                <a:latin typeface="+mn-lt"/>
              </a:rPr>
              <a:t>aprūpes</a:t>
            </a:r>
            <a:r>
              <a:rPr lang="en-US" sz="1400" dirty="0">
                <a:solidFill>
                  <a:srgbClr val="4F4843"/>
                </a:solidFill>
                <a:latin typeface="+mn-lt"/>
              </a:rPr>
              <a:t> </a:t>
            </a:r>
            <a:r>
              <a:rPr lang="en-US" sz="1400" dirty="0" err="1">
                <a:solidFill>
                  <a:srgbClr val="4F4843"/>
                </a:solidFill>
                <a:latin typeface="+mn-lt"/>
              </a:rPr>
              <a:t>intensitātes</a:t>
            </a:r>
            <a:endParaRPr lang="en-US" sz="1400" dirty="0">
              <a:solidFill>
                <a:srgbClr val="4F4843"/>
              </a:solidFill>
              <a:latin typeface="+mn-lt"/>
            </a:endParaRPr>
          </a:p>
          <a:p>
            <a:pPr marL="0" indent="0">
              <a:buNone/>
            </a:pPr>
            <a:endParaRPr lang="en-US" sz="1400" dirty="0">
              <a:solidFill>
                <a:srgbClr val="4F4843"/>
              </a:solidFill>
              <a:latin typeface="+mn-lt"/>
            </a:endParaRPr>
          </a:p>
          <a:p>
            <a:r>
              <a:rPr lang="en-US" sz="1400" dirty="0" err="1">
                <a:solidFill>
                  <a:srgbClr val="4F4843"/>
                </a:solidFill>
                <a:latin typeface="+mn-lt"/>
              </a:rPr>
              <a:t>gadījuma</a:t>
            </a:r>
            <a:r>
              <a:rPr lang="en-US" sz="1400" dirty="0">
                <a:solidFill>
                  <a:srgbClr val="4F4843"/>
                </a:solidFill>
                <a:latin typeface="+mn-lt"/>
              </a:rPr>
              <a:t> </a:t>
            </a:r>
            <a:r>
              <a:rPr lang="en-US" sz="1400" dirty="0" err="1">
                <a:solidFill>
                  <a:srgbClr val="4F4843"/>
                </a:solidFill>
                <a:latin typeface="+mn-lt"/>
              </a:rPr>
              <a:t>maksa</a:t>
            </a:r>
            <a:r>
              <a:rPr lang="en-US" sz="1400" dirty="0">
                <a:solidFill>
                  <a:srgbClr val="4F4843"/>
                </a:solidFill>
                <a:latin typeface="+mn-lt"/>
              </a:rPr>
              <a:t> par </a:t>
            </a:r>
            <a:r>
              <a:rPr lang="en-US" sz="1400" dirty="0" err="1">
                <a:solidFill>
                  <a:srgbClr val="4F4843"/>
                </a:solidFill>
                <a:latin typeface="+mn-lt"/>
              </a:rPr>
              <a:t>aprūpes</a:t>
            </a:r>
            <a:r>
              <a:rPr lang="en-US" sz="1400" dirty="0">
                <a:solidFill>
                  <a:srgbClr val="4F4843"/>
                </a:solidFill>
                <a:latin typeface="+mn-lt"/>
              </a:rPr>
              <a:t> </a:t>
            </a:r>
            <a:r>
              <a:rPr lang="en-US" sz="1400" dirty="0" err="1">
                <a:solidFill>
                  <a:srgbClr val="4F4843"/>
                </a:solidFill>
                <a:latin typeface="+mn-lt"/>
              </a:rPr>
              <a:t>epizodi</a:t>
            </a:r>
            <a:r>
              <a:rPr lang="en-US" sz="1400" dirty="0">
                <a:solidFill>
                  <a:srgbClr val="4F4843"/>
                </a:solidFill>
                <a:latin typeface="+mn-lt"/>
              </a:rPr>
              <a:t> </a:t>
            </a:r>
            <a:r>
              <a:rPr lang="en-US" sz="1400" dirty="0" err="1">
                <a:solidFill>
                  <a:srgbClr val="4F4843"/>
                </a:solidFill>
                <a:latin typeface="+mn-lt"/>
              </a:rPr>
              <a:t>ar</a:t>
            </a:r>
            <a:r>
              <a:rPr lang="en-US" sz="1400" dirty="0">
                <a:solidFill>
                  <a:srgbClr val="4F4843"/>
                </a:solidFill>
                <a:latin typeface="+mn-lt"/>
              </a:rPr>
              <a:t> </a:t>
            </a:r>
            <a:r>
              <a:rPr lang="en-US" sz="1400" dirty="0" err="1">
                <a:solidFill>
                  <a:srgbClr val="4F4843"/>
                </a:solidFill>
                <a:latin typeface="+mn-lt"/>
              </a:rPr>
              <a:t>atsevišķu</a:t>
            </a:r>
            <a:r>
              <a:rPr lang="en-US" sz="1400" dirty="0">
                <a:solidFill>
                  <a:srgbClr val="4F4843"/>
                </a:solidFill>
                <a:latin typeface="+mn-lt"/>
              </a:rPr>
              <a:t> </a:t>
            </a:r>
            <a:r>
              <a:rPr lang="en-US" sz="1400" dirty="0" err="1">
                <a:solidFill>
                  <a:srgbClr val="4F4843"/>
                </a:solidFill>
                <a:latin typeface="+mn-lt"/>
              </a:rPr>
              <a:t>samaksu</a:t>
            </a:r>
            <a:r>
              <a:rPr lang="en-US" sz="1400" dirty="0">
                <a:solidFill>
                  <a:srgbClr val="4F4843"/>
                </a:solidFill>
                <a:latin typeface="+mn-lt"/>
              </a:rPr>
              <a:t> </a:t>
            </a:r>
            <a:r>
              <a:rPr lang="en-US" sz="1400" dirty="0" err="1">
                <a:solidFill>
                  <a:srgbClr val="4F4843"/>
                </a:solidFill>
                <a:latin typeface="+mn-lt"/>
              </a:rPr>
              <a:t>pēc</a:t>
            </a:r>
            <a:r>
              <a:rPr lang="en-US" sz="1400" dirty="0">
                <a:solidFill>
                  <a:srgbClr val="4F4843"/>
                </a:solidFill>
                <a:latin typeface="+mn-lt"/>
              </a:rPr>
              <a:t> 180 </a:t>
            </a:r>
            <a:r>
              <a:rPr lang="en-US" sz="1400" dirty="0" err="1">
                <a:solidFill>
                  <a:srgbClr val="4F4843"/>
                </a:solidFill>
                <a:latin typeface="+mn-lt"/>
              </a:rPr>
              <a:t>dienām</a:t>
            </a:r>
            <a:endParaRPr lang="en-US" sz="1400" dirty="0">
              <a:latin typeface="+mn-lt"/>
            </a:endParaRPr>
          </a:p>
          <a:p>
            <a:pPr marL="0" indent="0">
              <a:buNone/>
            </a:pPr>
            <a:endParaRPr lang="en-US" sz="1400" dirty="0">
              <a:latin typeface="+mn-lt"/>
            </a:endParaRPr>
          </a:p>
        </p:txBody>
      </p:sp>
      <p:sp>
        <p:nvSpPr>
          <p:cNvPr id="47" name="Text 28">
            <a:extLst>
              <a:ext uri="{FF2B5EF4-FFF2-40B4-BE49-F238E27FC236}">
                <a16:creationId xmlns:a16="http://schemas.microsoft.com/office/drawing/2014/main" id="{25755645-3131-D6E2-6C8A-0F64931B6F3B}"/>
              </a:ext>
            </a:extLst>
          </p:cNvPr>
          <p:cNvSpPr/>
          <p:nvPr/>
        </p:nvSpPr>
        <p:spPr>
          <a:xfrm>
            <a:off x="814288" y="3542201"/>
            <a:ext cx="1975104" cy="937135"/>
          </a:xfrm>
          <a:prstGeom prst="rect">
            <a:avLst/>
          </a:prstGeom>
          <a:noFill/>
          <a:ln/>
        </p:spPr>
        <p:txBody>
          <a:bodyPr wrap="square" lIns="0" tIns="0" rIns="0" bIns="0" rtlCol="0" anchor="ctr">
            <a:noAutofit/>
          </a:bodyPr>
          <a:lstStyle/>
          <a:p>
            <a:pPr marL="0" indent="0">
              <a:buNone/>
            </a:pPr>
            <a:endParaRPr lang="en-US" sz="1400" dirty="0">
              <a:latin typeface="+mn-lt"/>
            </a:endParaRPr>
          </a:p>
        </p:txBody>
      </p:sp>
      <p:sp>
        <p:nvSpPr>
          <p:cNvPr id="49" name="Shape 29">
            <a:extLst>
              <a:ext uri="{FF2B5EF4-FFF2-40B4-BE49-F238E27FC236}">
                <a16:creationId xmlns:a16="http://schemas.microsoft.com/office/drawing/2014/main" id="{E3DD7EFC-D5B2-E9B6-2B15-87DBA6449A95}"/>
              </a:ext>
            </a:extLst>
          </p:cNvPr>
          <p:cNvSpPr/>
          <p:nvPr/>
        </p:nvSpPr>
        <p:spPr>
          <a:xfrm>
            <a:off x="384047" y="4801881"/>
            <a:ext cx="2631353" cy="703089"/>
          </a:xfrm>
          <a:prstGeom prst="roundRect">
            <a:avLst>
              <a:gd name="adj" fmla="val 10417"/>
            </a:avLst>
          </a:prstGeom>
          <a:solidFill>
            <a:srgbClr val="F7F2EE"/>
          </a:solidFill>
          <a:ln w="12700">
            <a:solidFill>
              <a:srgbClr val="F7F2EE"/>
            </a:solidFill>
            <a:prstDash val="solid"/>
          </a:ln>
        </p:spPr>
        <p:txBody>
          <a:bodyPr/>
          <a:lstStyle/>
          <a:p>
            <a:endParaRPr lang="en-GB"/>
          </a:p>
        </p:txBody>
      </p:sp>
      <p:sp>
        <p:nvSpPr>
          <p:cNvPr id="51" name="Text 30">
            <a:extLst>
              <a:ext uri="{FF2B5EF4-FFF2-40B4-BE49-F238E27FC236}">
                <a16:creationId xmlns:a16="http://schemas.microsoft.com/office/drawing/2014/main" id="{30F5BC67-1F68-7C04-963E-04D847197CEB}"/>
              </a:ext>
            </a:extLst>
          </p:cNvPr>
          <p:cNvSpPr/>
          <p:nvPr/>
        </p:nvSpPr>
        <p:spPr>
          <a:xfrm>
            <a:off x="447584" y="4892323"/>
            <a:ext cx="2460208" cy="576072"/>
          </a:xfrm>
          <a:prstGeom prst="rect">
            <a:avLst/>
          </a:prstGeom>
          <a:noFill/>
          <a:ln/>
        </p:spPr>
        <p:txBody>
          <a:bodyPr wrap="square" lIns="0" tIns="0" rIns="0" bIns="0" rtlCol="0" anchor="ctr">
            <a:normAutofit/>
          </a:bodyPr>
          <a:lstStyle/>
          <a:p>
            <a:pPr marL="0" indent="0" algn="ctr">
              <a:buNone/>
            </a:pPr>
            <a:r>
              <a:rPr lang="en-US" sz="1000" i="1" dirty="0">
                <a:solidFill>
                  <a:srgbClr val="6D625B"/>
                </a:solidFill>
              </a:rPr>
              <a:t>Mērķis: samaksu ciešāk sasaistīt ar faktisko aprūpes apjomu</a:t>
            </a:r>
            <a:endParaRPr lang="en-US" sz="1000" dirty="0"/>
          </a:p>
        </p:txBody>
      </p:sp>
      <p:sp>
        <p:nvSpPr>
          <p:cNvPr id="53" name="Shape 31">
            <a:extLst>
              <a:ext uri="{FF2B5EF4-FFF2-40B4-BE49-F238E27FC236}">
                <a16:creationId xmlns:a16="http://schemas.microsoft.com/office/drawing/2014/main" id="{364EEE25-1302-3C1A-C97F-00E2DCFB5B7E}"/>
              </a:ext>
            </a:extLst>
          </p:cNvPr>
          <p:cNvSpPr/>
          <p:nvPr/>
        </p:nvSpPr>
        <p:spPr>
          <a:xfrm>
            <a:off x="3142126" y="1362273"/>
            <a:ext cx="2560320" cy="3326765"/>
          </a:xfrm>
          <a:prstGeom prst="roundRect">
            <a:avLst>
              <a:gd name="adj" fmla="val 2857"/>
            </a:avLst>
          </a:prstGeom>
          <a:solidFill>
            <a:srgbClr val="FFFFFF">
              <a:alpha val="97000"/>
            </a:srgbClr>
          </a:solidFill>
          <a:ln w="12700">
            <a:solidFill>
              <a:srgbClr val="DED7D1"/>
            </a:solidFill>
            <a:prstDash val="solid"/>
          </a:ln>
        </p:spPr>
        <p:txBody>
          <a:bodyPr/>
          <a:lstStyle/>
          <a:p>
            <a:endParaRPr lang="en-GB"/>
          </a:p>
        </p:txBody>
      </p:sp>
      <p:sp>
        <p:nvSpPr>
          <p:cNvPr id="55" name="Shape 32">
            <a:extLst>
              <a:ext uri="{FF2B5EF4-FFF2-40B4-BE49-F238E27FC236}">
                <a16:creationId xmlns:a16="http://schemas.microsoft.com/office/drawing/2014/main" id="{431EF53C-C0F5-4F1D-C361-28DE94A3DDFD}"/>
              </a:ext>
            </a:extLst>
          </p:cNvPr>
          <p:cNvSpPr/>
          <p:nvPr/>
        </p:nvSpPr>
        <p:spPr>
          <a:xfrm>
            <a:off x="3255745" y="1484518"/>
            <a:ext cx="384048" cy="384048"/>
          </a:xfrm>
          <a:prstGeom prst="roundRect">
            <a:avLst>
              <a:gd name="adj" fmla="val 19048"/>
            </a:avLst>
          </a:prstGeom>
          <a:solidFill>
            <a:srgbClr val="B76D3A"/>
          </a:solidFill>
          <a:ln w="12700">
            <a:solidFill>
              <a:srgbClr val="B76D3A"/>
            </a:solidFill>
            <a:prstDash val="solid"/>
          </a:ln>
        </p:spPr>
        <p:txBody>
          <a:bodyPr/>
          <a:lstStyle/>
          <a:p>
            <a:endParaRPr lang="en-GB"/>
          </a:p>
        </p:txBody>
      </p:sp>
      <p:sp>
        <p:nvSpPr>
          <p:cNvPr id="57" name="Text 33">
            <a:extLst>
              <a:ext uri="{FF2B5EF4-FFF2-40B4-BE49-F238E27FC236}">
                <a16:creationId xmlns:a16="http://schemas.microsoft.com/office/drawing/2014/main" id="{93E65D6B-7C4E-DD90-CF3C-1893AFC14EC0}"/>
              </a:ext>
            </a:extLst>
          </p:cNvPr>
          <p:cNvSpPr/>
          <p:nvPr/>
        </p:nvSpPr>
        <p:spPr>
          <a:xfrm>
            <a:off x="3753412" y="1415353"/>
            <a:ext cx="1805578" cy="602446"/>
          </a:xfrm>
          <a:prstGeom prst="rect">
            <a:avLst/>
          </a:prstGeom>
          <a:noFill/>
          <a:ln/>
        </p:spPr>
        <p:txBody>
          <a:bodyPr wrap="square" lIns="0" tIns="0" rIns="0" bIns="0" rtlCol="0" anchor="ctr">
            <a:noAutofit/>
          </a:bodyPr>
          <a:lstStyle/>
          <a:p>
            <a:pPr marL="0" indent="0">
              <a:buNone/>
            </a:pPr>
            <a:r>
              <a:rPr lang="en-US" sz="1500" b="1" dirty="0">
                <a:solidFill>
                  <a:srgbClr val="342F2B"/>
                </a:solidFill>
                <a:latin typeface="+mn-lt"/>
              </a:rPr>
              <a:t>2. </a:t>
            </a:r>
            <a:r>
              <a:rPr lang="en-US" sz="1500" b="1" dirty="0" err="1">
                <a:solidFill>
                  <a:srgbClr val="342F2B"/>
                </a:solidFill>
                <a:latin typeface="+mn-lt"/>
              </a:rPr>
              <a:t>Atkārtota</a:t>
            </a:r>
            <a:r>
              <a:rPr lang="en-US" sz="1500" b="1" dirty="0">
                <a:solidFill>
                  <a:srgbClr val="342F2B"/>
                </a:solidFill>
                <a:latin typeface="+mn-lt"/>
              </a:rPr>
              <a:t> pacienta izvērtēšana</a:t>
            </a:r>
            <a:endParaRPr lang="en-US" sz="1500" dirty="0">
              <a:latin typeface="+mn-lt"/>
            </a:endParaRPr>
          </a:p>
        </p:txBody>
      </p:sp>
      <p:sp>
        <p:nvSpPr>
          <p:cNvPr id="59" name="Text 34">
            <a:extLst>
              <a:ext uri="{FF2B5EF4-FFF2-40B4-BE49-F238E27FC236}">
                <a16:creationId xmlns:a16="http://schemas.microsoft.com/office/drawing/2014/main" id="{712B799C-29A6-DCC5-7434-B809EF830A46}"/>
              </a:ext>
            </a:extLst>
          </p:cNvPr>
          <p:cNvSpPr/>
          <p:nvPr/>
        </p:nvSpPr>
        <p:spPr>
          <a:xfrm>
            <a:off x="3255745" y="2051111"/>
            <a:ext cx="2212848" cy="329184"/>
          </a:xfrm>
          <a:prstGeom prst="rect">
            <a:avLst/>
          </a:prstGeom>
          <a:noFill/>
          <a:ln/>
        </p:spPr>
        <p:txBody>
          <a:bodyPr wrap="square" lIns="0" tIns="0" rIns="0" bIns="0" rtlCol="0" anchor="ctr"/>
          <a:lstStyle/>
          <a:p>
            <a:pPr marL="0" indent="0">
              <a:buNone/>
            </a:pPr>
            <a:r>
              <a:rPr lang="en-US" sz="1400" b="1" dirty="0">
                <a:solidFill>
                  <a:srgbClr val="655D57"/>
                </a:solidFill>
                <a:latin typeface="+mn-lt"/>
              </a:rPr>
              <a:t>Pēc noteikta perioda (piem., 180 dienām):</a:t>
            </a:r>
            <a:endParaRPr lang="en-US" sz="1400" dirty="0">
              <a:latin typeface="+mn-lt"/>
            </a:endParaRPr>
          </a:p>
        </p:txBody>
      </p:sp>
      <p:sp>
        <p:nvSpPr>
          <p:cNvPr id="61" name="Text 36">
            <a:extLst>
              <a:ext uri="{FF2B5EF4-FFF2-40B4-BE49-F238E27FC236}">
                <a16:creationId xmlns:a16="http://schemas.microsoft.com/office/drawing/2014/main" id="{38AC1F61-4166-5012-D670-B9732901164B}"/>
              </a:ext>
            </a:extLst>
          </p:cNvPr>
          <p:cNvSpPr/>
          <p:nvPr/>
        </p:nvSpPr>
        <p:spPr>
          <a:xfrm>
            <a:off x="3363904" y="2360342"/>
            <a:ext cx="1975104" cy="2020523"/>
          </a:xfrm>
          <a:prstGeom prst="rect">
            <a:avLst/>
          </a:prstGeom>
          <a:noFill/>
          <a:ln/>
        </p:spPr>
        <p:txBody>
          <a:bodyPr wrap="square" lIns="0" tIns="0" rIns="0" bIns="0" rtlCol="0" anchor="ctr">
            <a:normAutofit/>
          </a:bodyPr>
          <a:lstStyle/>
          <a:p>
            <a:pPr marL="0" indent="0">
              <a:buNone/>
            </a:pPr>
            <a:r>
              <a:rPr lang="en-US" sz="1400" dirty="0">
                <a:solidFill>
                  <a:srgbClr val="4F4843"/>
                </a:solidFill>
                <a:latin typeface="+mn-lt"/>
              </a:rPr>
              <a:t>atkārtoti izvērtēt veselības stāvokli un </a:t>
            </a:r>
            <a:r>
              <a:rPr lang="en-US" sz="1400" dirty="0" err="1">
                <a:solidFill>
                  <a:srgbClr val="4F4843"/>
                </a:solidFill>
                <a:latin typeface="+mn-lt"/>
              </a:rPr>
              <a:t>aprūpes</a:t>
            </a:r>
            <a:r>
              <a:rPr lang="en-US" sz="1400" dirty="0">
                <a:solidFill>
                  <a:srgbClr val="4F4843"/>
                </a:solidFill>
                <a:latin typeface="+mn-lt"/>
              </a:rPr>
              <a:t> </a:t>
            </a:r>
            <a:r>
              <a:rPr lang="en-US" sz="1400" dirty="0" err="1">
                <a:solidFill>
                  <a:srgbClr val="4F4843"/>
                </a:solidFill>
                <a:latin typeface="+mn-lt"/>
              </a:rPr>
              <a:t>vajadzības</a:t>
            </a:r>
            <a:endParaRPr lang="en-US" sz="1400" dirty="0">
              <a:solidFill>
                <a:srgbClr val="4F4843"/>
              </a:solidFill>
              <a:latin typeface="+mn-lt"/>
            </a:endParaRPr>
          </a:p>
          <a:p>
            <a:pPr marL="0" indent="0">
              <a:buNone/>
            </a:pPr>
            <a:endParaRPr lang="en-US" sz="1400" dirty="0">
              <a:solidFill>
                <a:srgbClr val="4F4843"/>
              </a:solidFill>
              <a:latin typeface="+mn-lt"/>
            </a:endParaRPr>
          </a:p>
          <a:p>
            <a:r>
              <a:rPr lang="en-US" sz="1400" dirty="0" err="1">
                <a:solidFill>
                  <a:srgbClr val="4F4843"/>
                </a:solidFill>
                <a:latin typeface="+mn-lt"/>
              </a:rPr>
              <a:t>noteikt</a:t>
            </a:r>
            <a:r>
              <a:rPr lang="en-US" sz="1400" dirty="0">
                <a:solidFill>
                  <a:srgbClr val="4F4843"/>
                </a:solidFill>
                <a:latin typeface="+mn-lt"/>
              </a:rPr>
              <a:t> </a:t>
            </a:r>
            <a:r>
              <a:rPr lang="en-US" sz="1400" dirty="0" err="1">
                <a:solidFill>
                  <a:srgbClr val="4F4843"/>
                </a:solidFill>
                <a:latin typeface="+mn-lt"/>
              </a:rPr>
              <a:t>piemērotāko</a:t>
            </a:r>
            <a:r>
              <a:rPr lang="en-US" sz="1400" dirty="0">
                <a:solidFill>
                  <a:srgbClr val="4F4843"/>
                </a:solidFill>
                <a:latin typeface="+mn-lt"/>
              </a:rPr>
              <a:t> </a:t>
            </a:r>
            <a:r>
              <a:rPr lang="en-US" sz="1400" dirty="0" err="1">
                <a:solidFill>
                  <a:srgbClr val="4F4843"/>
                </a:solidFill>
                <a:latin typeface="+mn-lt"/>
              </a:rPr>
              <a:t>turpmākās</a:t>
            </a:r>
            <a:r>
              <a:rPr lang="en-US" sz="1400" dirty="0">
                <a:solidFill>
                  <a:srgbClr val="4F4843"/>
                </a:solidFill>
                <a:latin typeface="+mn-lt"/>
              </a:rPr>
              <a:t> </a:t>
            </a:r>
            <a:r>
              <a:rPr lang="en-US" sz="1400" dirty="0" err="1">
                <a:solidFill>
                  <a:srgbClr val="4F4843"/>
                </a:solidFill>
                <a:latin typeface="+mn-lt"/>
              </a:rPr>
              <a:t>aprūpes</a:t>
            </a:r>
            <a:r>
              <a:rPr lang="en-US" sz="1400" dirty="0">
                <a:solidFill>
                  <a:srgbClr val="4F4843"/>
                </a:solidFill>
                <a:latin typeface="+mn-lt"/>
              </a:rPr>
              <a:t> </a:t>
            </a:r>
            <a:r>
              <a:rPr lang="en-US" sz="1400" dirty="0" err="1">
                <a:solidFill>
                  <a:srgbClr val="4F4843"/>
                </a:solidFill>
                <a:latin typeface="+mn-lt"/>
              </a:rPr>
              <a:t>veidu</a:t>
            </a:r>
            <a:endParaRPr lang="en-US" sz="1400" dirty="0">
              <a:latin typeface="+mn-lt"/>
            </a:endParaRPr>
          </a:p>
          <a:p>
            <a:pPr marL="0" indent="0">
              <a:buNone/>
            </a:pPr>
            <a:endParaRPr lang="en-US" sz="1400" dirty="0"/>
          </a:p>
        </p:txBody>
      </p:sp>
      <p:sp>
        <p:nvSpPr>
          <p:cNvPr id="63" name="Text 38">
            <a:extLst>
              <a:ext uri="{FF2B5EF4-FFF2-40B4-BE49-F238E27FC236}">
                <a16:creationId xmlns:a16="http://schemas.microsoft.com/office/drawing/2014/main" id="{C4E78B91-ECB1-940C-AB79-26A08A025869}"/>
              </a:ext>
            </a:extLst>
          </p:cNvPr>
          <p:cNvSpPr/>
          <p:nvPr/>
        </p:nvSpPr>
        <p:spPr>
          <a:xfrm>
            <a:off x="3312305" y="3446218"/>
            <a:ext cx="1975104" cy="934647"/>
          </a:xfrm>
          <a:prstGeom prst="rect">
            <a:avLst/>
          </a:prstGeom>
          <a:noFill/>
          <a:ln/>
        </p:spPr>
        <p:txBody>
          <a:bodyPr wrap="square" lIns="0" tIns="0" rIns="0" bIns="0" rtlCol="0" anchor="ctr">
            <a:normAutofit/>
          </a:bodyPr>
          <a:lstStyle/>
          <a:p>
            <a:pPr marL="0" indent="0">
              <a:buNone/>
            </a:pPr>
            <a:endParaRPr lang="en-US" sz="1400" dirty="0"/>
          </a:p>
        </p:txBody>
      </p:sp>
      <p:sp>
        <p:nvSpPr>
          <p:cNvPr id="65" name="Shape 39">
            <a:extLst>
              <a:ext uri="{FF2B5EF4-FFF2-40B4-BE49-F238E27FC236}">
                <a16:creationId xmlns:a16="http://schemas.microsoft.com/office/drawing/2014/main" id="{CF98A850-BD83-F190-3BF2-38185C0ECF6B}"/>
              </a:ext>
            </a:extLst>
          </p:cNvPr>
          <p:cNvSpPr/>
          <p:nvPr/>
        </p:nvSpPr>
        <p:spPr>
          <a:xfrm>
            <a:off x="3160032" y="4809423"/>
            <a:ext cx="2560320" cy="703089"/>
          </a:xfrm>
          <a:prstGeom prst="roundRect">
            <a:avLst>
              <a:gd name="adj" fmla="val 10417"/>
            </a:avLst>
          </a:prstGeom>
          <a:solidFill>
            <a:srgbClr val="F7F2EE"/>
          </a:solidFill>
          <a:ln w="12700">
            <a:solidFill>
              <a:srgbClr val="F7F2EE"/>
            </a:solidFill>
            <a:prstDash val="solid"/>
          </a:ln>
        </p:spPr>
        <p:txBody>
          <a:bodyPr/>
          <a:lstStyle/>
          <a:p>
            <a:endParaRPr lang="en-GB"/>
          </a:p>
        </p:txBody>
      </p:sp>
      <p:sp>
        <p:nvSpPr>
          <p:cNvPr id="67" name="Text 40">
            <a:extLst>
              <a:ext uri="{FF2B5EF4-FFF2-40B4-BE49-F238E27FC236}">
                <a16:creationId xmlns:a16="http://schemas.microsoft.com/office/drawing/2014/main" id="{FA2DDF54-1C30-0C04-04FA-001329AA318C}"/>
              </a:ext>
            </a:extLst>
          </p:cNvPr>
          <p:cNvSpPr/>
          <p:nvPr/>
        </p:nvSpPr>
        <p:spPr>
          <a:xfrm>
            <a:off x="3233523" y="4969403"/>
            <a:ext cx="2444901" cy="361549"/>
          </a:xfrm>
          <a:prstGeom prst="rect">
            <a:avLst/>
          </a:prstGeom>
          <a:noFill/>
          <a:ln/>
        </p:spPr>
        <p:txBody>
          <a:bodyPr wrap="square" lIns="0" tIns="0" rIns="0" bIns="0" rtlCol="0" anchor="ctr">
            <a:normAutofit/>
          </a:bodyPr>
          <a:lstStyle/>
          <a:p>
            <a:pPr marL="0" indent="0" algn="ctr">
              <a:buNone/>
            </a:pPr>
            <a:r>
              <a:rPr lang="en-US" sz="1000" i="1" dirty="0">
                <a:solidFill>
                  <a:srgbClr val="6D625B"/>
                </a:solidFill>
              </a:rPr>
              <a:t>Nosacījums: pacients nedrīkst palikt bez nepieciešamā atbalsta</a:t>
            </a:r>
            <a:endParaRPr lang="en-US" sz="1000" dirty="0"/>
          </a:p>
        </p:txBody>
      </p:sp>
      <p:sp>
        <p:nvSpPr>
          <p:cNvPr id="69" name="Shape 41">
            <a:extLst>
              <a:ext uri="{FF2B5EF4-FFF2-40B4-BE49-F238E27FC236}">
                <a16:creationId xmlns:a16="http://schemas.microsoft.com/office/drawing/2014/main" id="{056340BA-FABC-BC77-1FB1-EE8736DE43F8}"/>
              </a:ext>
            </a:extLst>
          </p:cNvPr>
          <p:cNvSpPr/>
          <p:nvPr/>
        </p:nvSpPr>
        <p:spPr>
          <a:xfrm>
            <a:off x="5859599" y="1348740"/>
            <a:ext cx="2560320" cy="3326764"/>
          </a:xfrm>
          <a:prstGeom prst="roundRect">
            <a:avLst>
              <a:gd name="adj" fmla="val 2857"/>
            </a:avLst>
          </a:prstGeom>
          <a:solidFill>
            <a:srgbClr val="FFFFFF">
              <a:alpha val="97000"/>
            </a:srgbClr>
          </a:solidFill>
          <a:ln w="12700">
            <a:solidFill>
              <a:srgbClr val="DED7D1"/>
            </a:solidFill>
            <a:prstDash val="solid"/>
          </a:ln>
        </p:spPr>
        <p:txBody>
          <a:bodyPr/>
          <a:lstStyle/>
          <a:p>
            <a:endParaRPr lang="en-GB"/>
          </a:p>
        </p:txBody>
      </p:sp>
      <p:sp>
        <p:nvSpPr>
          <p:cNvPr id="71" name="Shape 42">
            <a:extLst>
              <a:ext uri="{FF2B5EF4-FFF2-40B4-BE49-F238E27FC236}">
                <a16:creationId xmlns:a16="http://schemas.microsoft.com/office/drawing/2014/main" id="{AEA506E5-3F04-F899-F5B1-C5ABFB7F994F}"/>
              </a:ext>
            </a:extLst>
          </p:cNvPr>
          <p:cNvSpPr/>
          <p:nvPr/>
        </p:nvSpPr>
        <p:spPr>
          <a:xfrm>
            <a:off x="5942994" y="1484518"/>
            <a:ext cx="384048" cy="384048"/>
          </a:xfrm>
          <a:prstGeom prst="roundRect">
            <a:avLst>
              <a:gd name="adj" fmla="val 19048"/>
            </a:avLst>
          </a:prstGeom>
          <a:solidFill>
            <a:srgbClr val="A65D39"/>
          </a:solidFill>
          <a:ln w="12700">
            <a:solidFill>
              <a:srgbClr val="A65D39"/>
            </a:solidFill>
            <a:prstDash val="solid"/>
          </a:ln>
        </p:spPr>
        <p:txBody>
          <a:bodyPr/>
          <a:lstStyle/>
          <a:p>
            <a:endParaRPr lang="en-GB"/>
          </a:p>
        </p:txBody>
      </p:sp>
      <p:sp>
        <p:nvSpPr>
          <p:cNvPr id="73" name="Text 43">
            <a:extLst>
              <a:ext uri="{FF2B5EF4-FFF2-40B4-BE49-F238E27FC236}">
                <a16:creationId xmlns:a16="http://schemas.microsoft.com/office/drawing/2014/main" id="{C1BE0AC3-BFFD-C323-708F-FE92E212CDCE}"/>
              </a:ext>
            </a:extLst>
          </p:cNvPr>
          <p:cNvSpPr/>
          <p:nvPr/>
        </p:nvSpPr>
        <p:spPr>
          <a:xfrm>
            <a:off x="6460357" y="1484518"/>
            <a:ext cx="1957422" cy="411480"/>
          </a:xfrm>
          <a:prstGeom prst="rect">
            <a:avLst/>
          </a:prstGeom>
          <a:noFill/>
          <a:ln/>
        </p:spPr>
        <p:txBody>
          <a:bodyPr wrap="square" lIns="0" tIns="0" rIns="0" bIns="0" rtlCol="0" anchor="ctr">
            <a:noAutofit/>
          </a:bodyPr>
          <a:lstStyle/>
          <a:p>
            <a:pPr marL="0" indent="0">
              <a:buNone/>
            </a:pPr>
            <a:r>
              <a:rPr lang="en-US" sz="1500" b="1" dirty="0">
                <a:solidFill>
                  <a:srgbClr val="342F2B"/>
                </a:solidFill>
                <a:latin typeface="+mn-lt"/>
              </a:rPr>
              <a:t>3. </a:t>
            </a:r>
            <a:r>
              <a:rPr lang="en-US" sz="1500" b="1" dirty="0" err="1">
                <a:solidFill>
                  <a:srgbClr val="342F2B"/>
                </a:solidFill>
                <a:latin typeface="+mn-lt"/>
              </a:rPr>
              <a:t>Kvalitātes</a:t>
            </a:r>
            <a:r>
              <a:rPr lang="en-US" sz="1500" b="1" dirty="0">
                <a:solidFill>
                  <a:srgbClr val="342F2B"/>
                </a:solidFill>
                <a:latin typeface="+mn-lt"/>
              </a:rPr>
              <a:t> un rezultātu komponente</a:t>
            </a:r>
            <a:endParaRPr lang="en-US" sz="1500" dirty="0">
              <a:latin typeface="+mn-lt"/>
            </a:endParaRPr>
          </a:p>
        </p:txBody>
      </p:sp>
      <p:sp>
        <p:nvSpPr>
          <p:cNvPr id="75" name="Text 44">
            <a:extLst>
              <a:ext uri="{FF2B5EF4-FFF2-40B4-BE49-F238E27FC236}">
                <a16:creationId xmlns:a16="http://schemas.microsoft.com/office/drawing/2014/main" id="{17261238-1E2D-4591-05F3-0E184D5D6E2C}"/>
              </a:ext>
            </a:extLst>
          </p:cNvPr>
          <p:cNvSpPr/>
          <p:nvPr/>
        </p:nvSpPr>
        <p:spPr>
          <a:xfrm>
            <a:off x="5924224" y="2035444"/>
            <a:ext cx="2212848" cy="329184"/>
          </a:xfrm>
          <a:prstGeom prst="rect">
            <a:avLst/>
          </a:prstGeom>
          <a:noFill/>
          <a:ln/>
        </p:spPr>
        <p:txBody>
          <a:bodyPr wrap="square" lIns="0" tIns="0" rIns="0" bIns="0" rtlCol="0" anchor="ctr"/>
          <a:lstStyle/>
          <a:p>
            <a:pPr marL="0" indent="0">
              <a:buNone/>
            </a:pPr>
            <a:r>
              <a:rPr lang="en-US" sz="1400" b="1" dirty="0">
                <a:solidFill>
                  <a:srgbClr val="655D57"/>
                </a:solidFill>
                <a:latin typeface="+mn-lt"/>
              </a:rPr>
              <a:t>Samaksu un uzraudzību papildināt ar:</a:t>
            </a:r>
            <a:endParaRPr lang="en-US" sz="1400" dirty="0">
              <a:latin typeface="+mn-lt"/>
            </a:endParaRPr>
          </a:p>
        </p:txBody>
      </p:sp>
      <p:sp>
        <p:nvSpPr>
          <p:cNvPr id="77" name="Text 46">
            <a:extLst>
              <a:ext uri="{FF2B5EF4-FFF2-40B4-BE49-F238E27FC236}">
                <a16:creationId xmlns:a16="http://schemas.microsoft.com/office/drawing/2014/main" id="{533A1CD8-5470-1559-41BB-2CA01875C2DE}"/>
              </a:ext>
            </a:extLst>
          </p:cNvPr>
          <p:cNvSpPr/>
          <p:nvPr/>
        </p:nvSpPr>
        <p:spPr>
          <a:xfrm>
            <a:off x="6043096" y="2613516"/>
            <a:ext cx="1975104" cy="1438732"/>
          </a:xfrm>
          <a:prstGeom prst="rect">
            <a:avLst/>
          </a:prstGeom>
          <a:noFill/>
          <a:ln/>
        </p:spPr>
        <p:txBody>
          <a:bodyPr wrap="square" lIns="0" tIns="0" rIns="0" bIns="0" rtlCol="0" anchor="ctr">
            <a:normAutofit/>
          </a:bodyPr>
          <a:lstStyle/>
          <a:p>
            <a:pPr marL="0" indent="0">
              <a:buNone/>
            </a:pPr>
            <a:r>
              <a:rPr lang="en-US" sz="1400" dirty="0">
                <a:solidFill>
                  <a:srgbClr val="4F4843"/>
                </a:solidFill>
                <a:latin typeface="+mn-lt"/>
              </a:rPr>
              <a:t>vienotiem kvalitātes indikatoriem un </a:t>
            </a:r>
            <a:r>
              <a:rPr lang="en-US" sz="1400" dirty="0" err="1">
                <a:solidFill>
                  <a:srgbClr val="4F4843"/>
                </a:solidFill>
                <a:latin typeface="+mn-lt"/>
              </a:rPr>
              <a:t>rezultātu</a:t>
            </a:r>
            <a:r>
              <a:rPr lang="en-US" sz="1400" dirty="0">
                <a:solidFill>
                  <a:srgbClr val="4F4843"/>
                </a:solidFill>
                <a:latin typeface="+mn-lt"/>
              </a:rPr>
              <a:t> monitoring</a:t>
            </a:r>
          </a:p>
          <a:p>
            <a:pPr marL="0" indent="0">
              <a:buNone/>
            </a:pPr>
            <a:endParaRPr lang="en-US" sz="1400" dirty="0">
              <a:solidFill>
                <a:srgbClr val="4F4843"/>
              </a:solidFill>
              <a:latin typeface="+mn-lt"/>
            </a:endParaRPr>
          </a:p>
          <a:p>
            <a:r>
              <a:rPr lang="en-US" sz="1400" dirty="0" err="1">
                <a:solidFill>
                  <a:srgbClr val="4F4843"/>
                </a:solidFill>
                <a:latin typeface="+mn-lt"/>
              </a:rPr>
              <a:t>kvalitātes</a:t>
            </a:r>
            <a:r>
              <a:rPr lang="en-US" sz="1400" dirty="0">
                <a:solidFill>
                  <a:srgbClr val="4F4843"/>
                </a:solidFill>
                <a:latin typeface="+mn-lt"/>
              </a:rPr>
              <a:t> </a:t>
            </a:r>
            <a:r>
              <a:rPr lang="en-US" sz="1400" dirty="0" err="1">
                <a:solidFill>
                  <a:srgbClr val="4F4843"/>
                </a:solidFill>
                <a:latin typeface="+mn-lt"/>
              </a:rPr>
              <a:t>maksājuma</a:t>
            </a:r>
            <a:r>
              <a:rPr lang="en-US" sz="1400" dirty="0">
                <a:solidFill>
                  <a:srgbClr val="4F4843"/>
                </a:solidFill>
                <a:latin typeface="+mn-lt"/>
              </a:rPr>
              <a:t> </a:t>
            </a:r>
            <a:r>
              <a:rPr lang="en-US" sz="1400" dirty="0" err="1">
                <a:solidFill>
                  <a:srgbClr val="4F4843"/>
                </a:solidFill>
                <a:latin typeface="+mn-lt"/>
              </a:rPr>
              <a:t>daļu</a:t>
            </a:r>
            <a:endParaRPr lang="en-US" sz="1400" dirty="0">
              <a:latin typeface="+mn-lt"/>
            </a:endParaRPr>
          </a:p>
          <a:p>
            <a:pPr marL="0" indent="0">
              <a:buNone/>
            </a:pPr>
            <a:endParaRPr lang="en-US" sz="1400" dirty="0"/>
          </a:p>
        </p:txBody>
      </p:sp>
      <p:sp>
        <p:nvSpPr>
          <p:cNvPr id="79" name="Text 48">
            <a:extLst>
              <a:ext uri="{FF2B5EF4-FFF2-40B4-BE49-F238E27FC236}">
                <a16:creationId xmlns:a16="http://schemas.microsoft.com/office/drawing/2014/main" id="{524FAF1E-F281-D9D3-1EB8-9F64D7D19F36}"/>
              </a:ext>
            </a:extLst>
          </p:cNvPr>
          <p:cNvSpPr/>
          <p:nvPr/>
        </p:nvSpPr>
        <p:spPr>
          <a:xfrm>
            <a:off x="6601968" y="4599432"/>
            <a:ext cx="1975104" cy="475488"/>
          </a:xfrm>
          <a:prstGeom prst="rect">
            <a:avLst/>
          </a:prstGeom>
          <a:noFill/>
          <a:ln/>
        </p:spPr>
        <p:txBody>
          <a:bodyPr wrap="square" lIns="0" tIns="0" rIns="0" bIns="0" rtlCol="0" anchor="ctr">
            <a:normAutofit/>
          </a:bodyPr>
          <a:lstStyle/>
          <a:p>
            <a:pPr marL="0" indent="0">
              <a:buNone/>
            </a:pPr>
            <a:endParaRPr lang="en-US" sz="920" dirty="0"/>
          </a:p>
        </p:txBody>
      </p:sp>
      <p:sp>
        <p:nvSpPr>
          <p:cNvPr id="81" name="Shape 49">
            <a:extLst>
              <a:ext uri="{FF2B5EF4-FFF2-40B4-BE49-F238E27FC236}">
                <a16:creationId xmlns:a16="http://schemas.microsoft.com/office/drawing/2014/main" id="{240F3CDC-9D77-C1F1-19CF-B51B00076E0C}"/>
              </a:ext>
            </a:extLst>
          </p:cNvPr>
          <p:cNvSpPr/>
          <p:nvPr/>
        </p:nvSpPr>
        <p:spPr>
          <a:xfrm>
            <a:off x="5911426" y="4845297"/>
            <a:ext cx="2538136" cy="733185"/>
          </a:xfrm>
          <a:prstGeom prst="roundRect">
            <a:avLst>
              <a:gd name="adj" fmla="val 10417"/>
            </a:avLst>
          </a:prstGeom>
          <a:solidFill>
            <a:srgbClr val="F7F2EE"/>
          </a:solidFill>
          <a:ln w="12700">
            <a:solidFill>
              <a:srgbClr val="F7F2EE"/>
            </a:solidFill>
            <a:prstDash val="solid"/>
          </a:ln>
        </p:spPr>
        <p:txBody>
          <a:bodyPr/>
          <a:lstStyle/>
          <a:p>
            <a:endParaRPr lang="en-GB"/>
          </a:p>
        </p:txBody>
      </p:sp>
      <p:sp>
        <p:nvSpPr>
          <p:cNvPr id="83" name="Text 50">
            <a:extLst>
              <a:ext uri="{FF2B5EF4-FFF2-40B4-BE49-F238E27FC236}">
                <a16:creationId xmlns:a16="http://schemas.microsoft.com/office/drawing/2014/main" id="{72685078-B2F9-A4A1-3C92-58C3A958AF8A}"/>
              </a:ext>
            </a:extLst>
          </p:cNvPr>
          <p:cNvSpPr/>
          <p:nvPr/>
        </p:nvSpPr>
        <p:spPr>
          <a:xfrm>
            <a:off x="5926360" y="4983417"/>
            <a:ext cx="2372614" cy="393192"/>
          </a:xfrm>
          <a:prstGeom prst="rect">
            <a:avLst/>
          </a:prstGeom>
          <a:noFill/>
          <a:ln/>
        </p:spPr>
        <p:txBody>
          <a:bodyPr wrap="square" lIns="0" tIns="0" rIns="0" bIns="0" rtlCol="0" anchor="ctr">
            <a:normAutofit/>
          </a:bodyPr>
          <a:lstStyle/>
          <a:p>
            <a:pPr marL="0" indent="0" algn="ctr">
              <a:buNone/>
            </a:pPr>
            <a:r>
              <a:rPr lang="en-US" sz="1000" i="1" dirty="0">
                <a:solidFill>
                  <a:srgbClr val="6D625B"/>
                </a:solidFill>
              </a:rPr>
              <a:t>Mērķis: vienota kvalitātes pieeja visiem pakalpojuma sniedzējiem</a:t>
            </a:r>
            <a:endParaRPr lang="en-US" sz="1000" dirty="0"/>
          </a:p>
        </p:txBody>
      </p:sp>
      <p:sp>
        <p:nvSpPr>
          <p:cNvPr id="85" name="Shape 51">
            <a:extLst>
              <a:ext uri="{FF2B5EF4-FFF2-40B4-BE49-F238E27FC236}">
                <a16:creationId xmlns:a16="http://schemas.microsoft.com/office/drawing/2014/main" id="{89A26124-1781-2040-255F-5CA5261E3597}"/>
              </a:ext>
            </a:extLst>
          </p:cNvPr>
          <p:cNvSpPr/>
          <p:nvPr/>
        </p:nvSpPr>
        <p:spPr>
          <a:xfrm>
            <a:off x="8622792" y="1340008"/>
            <a:ext cx="2560320" cy="3335496"/>
          </a:xfrm>
          <a:prstGeom prst="roundRect">
            <a:avLst>
              <a:gd name="adj" fmla="val 2857"/>
            </a:avLst>
          </a:prstGeom>
          <a:solidFill>
            <a:srgbClr val="FFFFFF">
              <a:alpha val="97000"/>
            </a:srgbClr>
          </a:solidFill>
          <a:ln w="12700">
            <a:solidFill>
              <a:srgbClr val="DED7D1"/>
            </a:solidFill>
            <a:prstDash val="solid"/>
          </a:ln>
        </p:spPr>
        <p:txBody>
          <a:bodyPr/>
          <a:lstStyle/>
          <a:p>
            <a:endParaRPr lang="en-GB"/>
          </a:p>
        </p:txBody>
      </p:sp>
      <p:sp>
        <p:nvSpPr>
          <p:cNvPr id="87" name="Shape 52">
            <a:extLst>
              <a:ext uri="{FF2B5EF4-FFF2-40B4-BE49-F238E27FC236}">
                <a16:creationId xmlns:a16="http://schemas.microsoft.com/office/drawing/2014/main" id="{0CB71324-5CAA-0CAD-6CCF-75F4E69D7B1B}"/>
              </a:ext>
            </a:extLst>
          </p:cNvPr>
          <p:cNvSpPr/>
          <p:nvPr/>
        </p:nvSpPr>
        <p:spPr>
          <a:xfrm>
            <a:off x="8700790" y="1481635"/>
            <a:ext cx="384048" cy="384048"/>
          </a:xfrm>
          <a:prstGeom prst="roundRect">
            <a:avLst>
              <a:gd name="adj" fmla="val 19048"/>
            </a:avLst>
          </a:prstGeom>
          <a:solidFill>
            <a:srgbClr val="8D6651"/>
          </a:solidFill>
          <a:ln w="12700">
            <a:solidFill>
              <a:srgbClr val="8D6651"/>
            </a:solidFill>
            <a:prstDash val="solid"/>
          </a:ln>
        </p:spPr>
        <p:txBody>
          <a:bodyPr/>
          <a:lstStyle/>
          <a:p>
            <a:endParaRPr lang="en-GB" dirty="0"/>
          </a:p>
        </p:txBody>
      </p:sp>
      <p:sp>
        <p:nvSpPr>
          <p:cNvPr id="89" name="Text 53">
            <a:extLst>
              <a:ext uri="{FF2B5EF4-FFF2-40B4-BE49-F238E27FC236}">
                <a16:creationId xmlns:a16="http://schemas.microsoft.com/office/drawing/2014/main" id="{06A5845D-D5C8-05CF-3189-AA1BDE06CFF7}"/>
              </a:ext>
            </a:extLst>
          </p:cNvPr>
          <p:cNvSpPr/>
          <p:nvPr/>
        </p:nvSpPr>
        <p:spPr>
          <a:xfrm>
            <a:off x="9183337" y="1492543"/>
            <a:ext cx="1755648" cy="411480"/>
          </a:xfrm>
          <a:prstGeom prst="rect">
            <a:avLst/>
          </a:prstGeom>
          <a:noFill/>
          <a:ln/>
        </p:spPr>
        <p:txBody>
          <a:bodyPr wrap="square" lIns="0" tIns="0" rIns="0" bIns="0" rtlCol="0" anchor="ctr">
            <a:normAutofit fontScale="92500" lnSpcReduction="10000"/>
          </a:bodyPr>
          <a:lstStyle/>
          <a:p>
            <a:pPr marL="0" indent="0">
              <a:buNone/>
            </a:pPr>
            <a:r>
              <a:rPr lang="en-US" sz="1600" b="1" dirty="0">
                <a:solidFill>
                  <a:srgbClr val="342F2B"/>
                </a:solidFill>
              </a:rPr>
              <a:t>4. </a:t>
            </a:r>
            <a:r>
              <a:rPr lang="en-US" sz="1600" b="1" dirty="0" err="1">
                <a:solidFill>
                  <a:srgbClr val="342F2B"/>
                </a:solidFill>
                <a:latin typeface="+mn-lt"/>
              </a:rPr>
              <a:t>Risinājums</a:t>
            </a:r>
            <a:r>
              <a:rPr lang="en-US" sz="1600" b="1" dirty="0">
                <a:solidFill>
                  <a:srgbClr val="342F2B"/>
                </a:solidFill>
                <a:latin typeface="+mn-lt"/>
              </a:rPr>
              <a:t> ilgstošai aprūpei</a:t>
            </a:r>
            <a:endParaRPr lang="en-US" sz="1600" dirty="0">
              <a:latin typeface="+mn-lt"/>
            </a:endParaRPr>
          </a:p>
        </p:txBody>
      </p:sp>
      <p:sp>
        <p:nvSpPr>
          <p:cNvPr id="91" name="Text 54">
            <a:extLst>
              <a:ext uri="{FF2B5EF4-FFF2-40B4-BE49-F238E27FC236}">
                <a16:creationId xmlns:a16="http://schemas.microsoft.com/office/drawing/2014/main" id="{2A118718-B592-F4BB-D311-C9E8C8375F52}"/>
              </a:ext>
            </a:extLst>
          </p:cNvPr>
          <p:cNvSpPr/>
          <p:nvPr/>
        </p:nvSpPr>
        <p:spPr>
          <a:xfrm>
            <a:off x="8700790" y="2026284"/>
            <a:ext cx="2212848" cy="329184"/>
          </a:xfrm>
          <a:prstGeom prst="rect">
            <a:avLst/>
          </a:prstGeom>
          <a:noFill/>
          <a:ln/>
        </p:spPr>
        <p:txBody>
          <a:bodyPr wrap="square" lIns="0" tIns="0" rIns="0" bIns="0" rtlCol="0" anchor="ctr"/>
          <a:lstStyle/>
          <a:p>
            <a:pPr marL="0" indent="0">
              <a:buNone/>
            </a:pPr>
            <a:r>
              <a:rPr lang="en-US" sz="1400" b="1" dirty="0">
                <a:solidFill>
                  <a:srgbClr val="655D57"/>
                </a:solidFill>
                <a:latin typeface="+mn-lt"/>
              </a:rPr>
              <a:t>Pacientiem ar ilgstošām kompleksām vajadzībām</a:t>
            </a:r>
            <a:r>
              <a:rPr lang="en-US" sz="1400" b="1" dirty="0">
                <a:solidFill>
                  <a:srgbClr val="655D57"/>
                </a:solidFill>
              </a:rPr>
              <a:t>:</a:t>
            </a:r>
            <a:endParaRPr lang="en-US" sz="1400" dirty="0"/>
          </a:p>
        </p:txBody>
      </p:sp>
      <p:sp>
        <p:nvSpPr>
          <p:cNvPr id="93" name="Text 56">
            <a:extLst>
              <a:ext uri="{FF2B5EF4-FFF2-40B4-BE49-F238E27FC236}">
                <a16:creationId xmlns:a16="http://schemas.microsoft.com/office/drawing/2014/main" id="{50AE0D33-59DF-AE86-DD8E-F5E04186E2CB}"/>
              </a:ext>
            </a:extLst>
          </p:cNvPr>
          <p:cNvSpPr/>
          <p:nvPr/>
        </p:nvSpPr>
        <p:spPr>
          <a:xfrm>
            <a:off x="8819662" y="2447343"/>
            <a:ext cx="1975104" cy="1480132"/>
          </a:xfrm>
          <a:prstGeom prst="rect">
            <a:avLst/>
          </a:prstGeom>
          <a:noFill/>
          <a:ln/>
        </p:spPr>
        <p:txBody>
          <a:bodyPr wrap="square" lIns="0" tIns="0" rIns="0" bIns="0" rtlCol="0" anchor="ctr">
            <a:normAutofit/>
          </a:bodyPr>
          <a:lstStyle/>
          <a:p>
            <a:pPr marL="0" indent="0">
              <a:buNone/>
            </a:pPr>
            <a:r>
              <a:rPr lang="en-US" sz="1400" dirty="0">
                <a:solidFill>
                  <a:srgbClr val="4F4843"/>
                </a:solidFill>
                <a:latin typeface="+mn-lt"/>
              </a:rPr>
              <a:t>attīstīt integrētu veselības un sociālās </a:t>
            </a:r>
            <a:r>
              <a:rPr lang="en-US" sz="1400" dirty="0" err="1">
                <a:solidFill>
                  <a:srgbClr val="4F4843"/>
                </a:solidFill>
                <a:latin typeface="+mn-lt"/>
              </a:rPr>
              <a:t>aprūpes</a:t>
            </a:r>
            <a:r>
              <a:rPr lang="en-US" sz="1400" dirty="0">
                <a:solidFill>
                  <a:srgbClr val="4F4843"/>
                </a:solidFill>
                <a:latin typeface="+mn-lt"/>
              </a:rPr>
              <a:t> </a:t>
            </a:r>
            <a:r>
              <a:rPr lang="en-US" sz="1400" dirty="0" err="1">
                <a:solidFill>
                  <a:srgbClr val="4F4843"/>
                </a:solidFill>
                <a:latin typeface="+mn-lt"/>
              </a:rPr>
              <a:t>modeli</a:t>
            </a:r>
            <a:endParaRPr lang="en-US" sz="1400" dirty="0">
              <a:solidFill>
                <a:srgbClr val="4F4843"/>
              </a:solidFill>
              <a:latin typeface="+mn-lt"/>
            </a:endParaRPr>
          </a:p>
          <a:p>
            <a:pPr marL="0" indent="0">
              <a:buNone/>
            </a:pPr>
            <a:endParaRPr lang="en-US" sz="1400" dirty="0">
              <a:solidFill>
                <a:srgbClr val="4F4843"/>
              </a:solidFill>
              <a:latin typeface="+mn-lt"/>
            </a:endParaRPr>
          </a:p>
          <a:p>
            <a:r>
              <a:rPr lang="en-US" sz="1400" dirty="0" err="1">
                <a:solidFill>
                  <a:srgbClr val="4F4843"/>
                </a:solidFill>
                <a:latin typeface="+mn-lt"/>
              </a:rPr>
              <a:t>nodalīt</a:t>
            </a:r>
            <a:r>
              <a:rPr lang="en-US" sz="1400" dirty="0">
                <a:solidFill>
                  <a:srgbClr val="4F4843"/>
                </a:solidFill>
                <a:latin typeface="+mn-lt"/>
              </a:rPr>
              <a:t> </a:t>
            </a:r>
            <a:r>
              <a:rPr lang="en-US" sz="1400" dirty="0" err="1">
                <a:solidFill>
                  <a:srgbClr val="4F4843"/>
                </a:solidFill>
                <a:latin typeface="+mn-lt"/>
              </a:rPr>
              <a:t>hospisa</a:t>
            </a:r>
            <a:r>
              <a:rPr lang="en-US" sz="1400" dirty="0">
                <a:solidFill>
                  <a:srgbClr val="4F4843"/>
                </a:solidFill>
                <a:latin typeface="+mn-lt"/>
              </a:rPr>
              <a:t> </a:t>
            </a:r>
            <a:r>
              <a:rPr lang="en-US" sz="1400" dirty="0" err="1">
                <a:solidFill>
                  <a:srgbClr val="4F4843"/>
                </a:solidFill>
                <a:latin typeface="+mn-lt"/>
              </a:rPr>
              <a:t>posmu</a:t>
            </a:r>
            <a:r>
              <a:rPr lang="en-US" sz="1400" dirty="0">
                <a:solidFill>
                  <a:srgbClr val="4F4843"/>
                </a:solidFill>
                <a:latin typeface="+mn-lt"/>
              </a:rPr>
              <a:t> no </a:t>
            </a:r>
            <a:r>
              <a:rPr lang="en-US" sz="1400" dirty="0" err="1">
                <a:solidFill>
                  <a:srgbClr val="4F4843"/>
                </a:solidFill>
                <a:latin typeface="+mn-lt"/>
              </a:rPr>
              <a:t>ilgstošas</a:t>
            </a:r>
            <a:r>
              <a:rPr lang="en-US" sz="1400" dirty="0">
                <a:solidFill>
                  <a:srgbClr val="4F4843"/>
                </a:solidFill>
                <a:latin typeface="+mn-lt"/>
              </a:rPr>
              <a:t> </a:t>
            </a:r>
            <a:r>
              <a:rPr lang="en-US" sz="1400" dirty="0" err="1">
                <a:solidFill>
                  <a:srgbClr val="4F4843"/>
                </a:solidFill>
                <a:latin typeface="+mn-lt"/>
              </a:rPr>
              <a:t>aprūpes</a:t>
            </a:r>
            <a:r>
              <a:rPr lang="en-US" sz="1400" dirty="0">
                <a:solidFill>
                  <a:srgbClr val="4F4843"/>
                </a:solidFill>
                <a:latin typeface="+mn-lt"/>
              </a:rPr>
              <a:t> </a:t>
            </a:r>
            <a:r>
              <a:rPr lang="en-US" sz="1400" dirty="0" err="1">
                <a:solidFill>
                  <a:srgbClr val="4F4843"/>
                </a:solidFill>
                <a:latin typeface="+mn-lt"/>
              </a:rPr>
              <a:t>vajadzībām</a:t>
            </a:r>
            <a:endParaRPr lang="en-US" sz="1400" dirty="0">
              <a:latin typeface="+mn-lt"/>
            </a:endParaRPr>
          </a:p>
          <a:p>
            <a:pPr marL="0" indent="0">
              <a:buNone/>
            </a:pPr>
            <a:endParaRPr lang="en-US" sz="920" dirty="0"/>
          </a:p>
        </p:txBody>
      </p:sp>
      <p:sp>
        <p:nvSpPr>
          <p:cNvPr id="97" name="Shape 59">
            <a:extLst>
              <a:ext uri="{FF2B5EF4-FFF2-40B4-BE49-F238E27FC236}">
                <a16:creationId xmlns:a16="http://schemas.microsoft.com/office/drawing/2014/main" id="{57D0B10F-28C4-E1B0-A184-555976A83AA4}"/>
              </a:ext>
            </a:extLst>
          </p:cNvPr>
          <p:cNvSpPr/>
          <p:nvPr/>
        </p:nvSpPr>
        <p:spPr>
          <a:xfrm>
            <a:off x="8658166" y="4848540"/>
            <a:ext cx="2524946" cy="696610"/>
          </a:xfrm>
          <a:prstGeom prst="roundRect">
            <a:avLst>
              <a:gd name="adj" fmla="val 10417"/>
            </a:avLst>
          </a:prstGeom>
          <a:solidFill>
            <a:srgbClr val="F7F2EE"/>
          </a:solidFill>
          <a:ln w="12700">
            <a:solidFill>
              <a:srgbClr val="F7F2EE"/>
            </a:solidFill>
            <a:prstDash val="solid"/>
          </a:ln>
        </p:spPr>
        <p:txBody>
          <a:bodyPr/>
          <a:lstStyle/>
          <a:p>
            <a:endParaRPr lang="en-GB"/>
          </a:p>
        </p:txBody>
      </p:sp>
      <p:sp>
        <p:nvSpPr>
          <p:cNvPr id="99" name="Text 60">
            <a:extLst>
              <a:ext uri="{FF2B5EF4-FFF2-40B4-BE49-F238E27FC236}">
                <a16:creationId xmlns:a16="http://schemas.microsoft.com/office/drawing/2014/main" id="{C45758AC-60D4-FCAD-8C55-99C6A17E07CE}"/>
              </a:ext>
            </a:extLst>
          </p:cNvPr>
          <p:cNvSpPr/>
          <p:nvPr/>
        </p:nvSpPr>
        <p:spPr>
          <a:xfrm>
            <a:off x="8778102" y="4885775"/>
            <a:ext cx="2135536" cy="550384"/>
          </a:xfrm>
          <a:prstGeom prst="rect">
            <a:avLst/>
          </a:prstGeom>
          <a:noFill/>
          <a:ln/>
        </p:spPr>
        <p:txBody>
          <a:bodyPr wrap="square" lIns="0" tIns="0" rIns="0" bIns="0" rtlCol="0" anchor="ctr">
            <a:normAutofit/>
          </a:bodyPr>
          <a:lstStyle/>
          <a:p>
            <a:pPr marL="0" indent="0" algn="ctr">
              <a:buNone/>
            </a:pPr>
            <a:r>
              <a:rPr lang="en-US" sz="1000" i="1" dirty="0">
                <a:solidFill>
                  <a:srgbClr val="6D625B"/>
                </a:solidFill>
              </a:rPr>
              <a:t>Mērķis: pacientam atbilstošs pakalpojums arī pēc hospisa posma</a:t>
            </a:r>
            <a:endParaRPr lang="en-US" sz="1000" dirty="0"/>
          </a:p>
        </p:txBody>
      </p:sp>
      <p:sp>
        <p:nvSpPr>
          <p:cNvPr id="101" name="Shape 61">
            <a:extLst>
              <a:ext uri="{FF2B5EF4-FFF2-40B4-BE49-F238E27FC236}">
                <a16:creationId xmlns:a16="http://schemas.microsoft.com/office/drawing/2014/main" id="{092A8871-B0E9-17ED-D445-E0D2BC448D78}"/>
              </a:ext>
            </a:extLst>
          </p:cNvPr>
          <p:cNvSpPr/>
          <p:nvPr/>
        </p:nvSpPr>
        <p:spPr>
          <a:xfrm>
            <a:off x="383177" y="5814201"/>
            <a:ext cx="10799935" cy="457200"/>
          </a:xfrm>
          <a:prstGeom prst="roundRect">
            <a:avLst>
              <a:gd name="adj" fmla="val 12000"/>
            </a:avLst>
          </a:prstGeom>
          <a:solidFill>
            <a:srgbClr val="EEE8E2"/>
          </a:solidFill>
          <a:ln w="12700">
            <a:solidFill>
              <a:srgbClr val="EEE8E2"/>
            </a:solidFill>
            <a:prstDash val="solid"/>
          </a:ln>
        </p:spPr>
        <p:txBody>
          <a:bodyPr/>
          <a:lstStyle/>
          <a:p>
            <a:endParaRPr lang="en-GB"/>
          </a:p>
        </p:txBody>
      </p:sp>
      <p:sp>
        <p:nvSpPr>
          <p:cNvPr id="105" name="Text 63">
            <a:extLst>
              <a:ext uri="{FF2B5EF4-FFF2-40B4-BE49-F238E27FC236}">
                <a16:creationId xmlns:a16="http://schemas.microsoft.com/office/drawing/2014/main" id="{17B30ECF-FC62-979E-BFDE-69C7FCB7F2FD}"/>
              </a:ext>
            </a:extLst>
          </p:cNvPr>
          <p:cNvSpPr/>
          <p:nvPr/>
        </p:nvSpPr>
        <p:spPr>
          <a:xfrm>
            <a:off x="755034" y="5927424"/>
            <a:ext cx="10158604" cy="226153"/>
          </a:xfrm>
          <a:prstGeom prst="rect">
            <a:avLst/>
          </a:prstGeom>
          <a:noFill/>
          <a:ln/>
        </p:spPr>
        <p:txBody>
          <a:bodyPr wrap="square" lIns="0" tIns="0" rIns="0" bIns="0" rtlCol="0" anchor="ctr">
            <a:noAutofit/>
          </a:bodyPr>
          <a:lstStyle/>
          <a:p>
            <a:pPr marL="0" indent="0">
              <a:buNone/>
            </a:pPr>
            <a:r>
              <a:rPr lang="en-US" sz="1200" dirty="0" err="1">
                <a:solidFill>
                  <a:srgbClr val="47413D"/>
                </a:solidFill>
              </a:rPr>
              <a:t>Risinājumu</a:t>
            </a:r>
            <a:r>
              <a:rPr lang="en-US" sz="1200" dirty="0">
                <a:solidFill>
                  <a:srgbClr val="47413D"/>
                </a:solidFill>
              </a:rPr>
              <a:t> </a:t>
            </a:r>
            <a:r>
              <a:rPr lang="en-US" sz="1200" dirty="0" err="1">
                <a:solidFill>
                  <a:srgbClr val="47413D"/>
                </a:solidFill>
              </a:rPr>
              <a:t>kombinācija</a:t>
            </a:r>
            <a:r>
              <a:rPr lang="en-US" sz="1200" dirty="0">
                <a:solidFill>
                  <a:srgbClr val="47413D"/>
                </a:solidFill>
              </a:rPr>
              <a:t>, lai saglabātu pakalpojuma pieejamību, vienlaikus sasaistot finansējumu ar pacienta vajadzībām un faktisko </a:t>
            </a:r>
            <a:r>
              <a:rPr lang="en-US" sz="1200" dirty="0" err="1">
                <a:solidFill>
                  <a:srgbClr val="47413D"/>
                </a:solidFill>
              </a:rPr>
              <a:t>aprūpes</a:t>
            </a:r>
            <a:r>
              <a:rPr lang="en-US" sz="1200" dirty="0">
                <a:solidFill>
                  <a:srgbClr val="47413D"/>
                </a:solidFill>
              </a:rPr>
              <a:t> </a:t>
            </a:r>
            <a:r>
              <a:rPr lang="en-US" sz="1200" dirty="0" err="1">
                <a:solidFill>
                  <a:srgbClr val="47413D"/>
                </a:solidFill>
              </a:rPr>
              <a:t>intensitāti</a:t>
            </a:r>
            <a:endParaRPr lang="en-US" sz="1200" dirty="0"/>
          </a:p>
        </p:txBody>
      </p:sp>
    </p:spTree>
    <p:extLst>
      <p:ext uri="{BB962C8B-B14F-4D97-AF65-F5344CB8AC3E}">
        <p14:creationId xmlns:p14="http://schemas.microsoft.com/office/powerpoint/2010/main" val="2652713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42D7C-5BC1-BF08-CD23-12CBDB0FE47F}"/>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7A940673-4FBA-6679-45D9-434193A4E52A}"/>
              </a:ext>
            </a:extLst>
          </p:cNvPr>
          <p:cNvSpPr/>
          <p:nvPr/>
        </p:nvSpPr>
        <p:spPr>
          <a:xfrm>
            <a:off x="4101903" y="3749360"/>
            <a:ext cx="3398831" cy="15643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86392" tIns="43196" rIns="86392" bIns="43196" rtlCol="0" anchor="ctr"/>
          <a:lstStyle/>
          <a:p>
            <a:pPr algn="ctr"/>
            <a:r>
              <a:rPr lang="en-US" sz="1323" b="1" dirty="0" err="1">
                <a:solidFill>
                  <a:schemeClr val="accent2"/>
                </a:solidFill>
                <a:ea typeface="Verdana" panose="020B0604030504040204" pitchFamily="34" charset="0"/>
                <a:cs typeface="Arial" panose="020B0604020202020204" pitchFamily="34" charset="0"/>
              </a:rPr>
              <a:t>Iztrūkst</a:t>
            </a:r>
            <a:r>
              <a:rPr lang="en-US" sz="1323" b="1" dirty="0">
                <a:solidFill>
                  <a:schemeClr val="accent2"/>
                </a:solidFill>
                <a:ea typeface="Verdana" panose="020B0604030504040204" pitchFamily="34" charset="0"/>
                <a:cs typeface="Arial" panose="020B0604020202020204" pitchFamily="34" charset="0"/>
              </a:rPr>
              <a:t> </a:t>
            </a:r>
            <a:r>
              <a:rPr lang="en-US" sz="1323" b="1" dirty="0" err="1">
                <a:solidFill>
                  <a:schemeClr val="accent2"/>
                </a:solidFill>
                <a:ea typeface="Verdana" panose="020B0604030504040204" pitchFamily="34" charset="0"/>
                <a:cs typeface="Arial" panose="020B0604020202020204" pitchFamily="34" charset="0"/>
              </a:rPr>
              <a:t>integrēts</a:t>
            </a:r>
            <a:r>
              <a:rPr lang="en-US" sz="1323" b="1" dirty="0">
                <a:solidFill>
                  <a:schemeClr val="accent2"/>
                </a:solidFill>
                <a:ea typeface="Verdana" panose="020B0604030504040204" pitchFamily="34" charset="0"/>
                <a:cs typeface="Arial" panose="020B0604020202020204" pitchFamily="34" charset="0"/>
              </a:rPr>
              <a:t> </a:t>
            </a:r>
            <a:r>
              <a:rPr lang="en-US" sz="1323" b="1" dirty="0" err="1">
                <a:solidFill>
                  <a:schemeClr val="accent2"/>
                </a:solidFill>
                <a:ea typeface="Verdana" panose="020B0604030504040204" pitchFamily="34" charset="0"/>
                <a:cs typeface="Arial" panose="020B0604020202020204" pitchFamily="34" charset="0"/>
              </a:rPr>
              <a:t>pakalpojums</a:t>
            </a:r>
            <a:r>
              <a:rPr lang="en-US" sz="1323" b="1" dirty="0">
                <a:solidFill>
                  <a:schemeClr val="accent2"/>
                </a:solidFill>
                <a:ea typeface="Verdana" panose="020B0604030504040204" pitchFamily="34" charset="0"/>
                <a:cs typeface="Arial" panose="020B0604020202020204" pitchFamily="34" charset="0"/>
              </a:rPr>
              <a:t>:</a:t>
            </a:r>
          </a:p>
          <a:p>
            <a:pPr marL="269977" indent="-269977">
              <a:buFont typeface="Arial" panose="020B0604020202020204" pitchFamily="34" charset="0"/>
              <a:buChar char="•"/>
            </a:pPr>
            <a:r>
              <a:rPr lang="en-US" sz="1323" dirty="0" err="1">
                <a:solidFill>
                  <a:schemeClr val="tx1"/>
                </a:solidFill>
                <a:ea typeface="Verdana" panose="020B0604030504040204" pitchFamily="34" charset="0"/>
                <a:cs typeface="Arial" panose="020B0604020202020204" pitchFamily="34" charset="0"/>
              </a:rPr>
              <a:t>pakalpojuma</a:t>
            </a:r>
            <a:r>
              <a:rPr lang="en-US" sz="1323" dirty="0">
                <a:solidFill>
                  <a:schemeClr val="tx1"/>
                </a:solidFill>
                <a:ea typeface="Verdana" panose="020B0604030504040204" pitchFamily="34" charset="0"/>
                <a:cs typeface="Arial" panose="020B0604020202020204" pitchFamily="34" charset="0"/>
              </a:rPr>
              <a:t> </a:t>
            </a:r>
            <a:r>
              <a:rPr lang="en-US" sz="1323" dirty="0" err="1">
                <a:solidFill>
                  <a:schemeClr val="tx1"/>
                </a:solidFill>
                <a:ea typeface="Verdana" panose="020B0604030504040204" pitchFamily="34" charset="0"/>
                <a:cs typeface="Arial" panose="020B0604020202020204" pitchFamily="34" charset="0"/>
              </a:rPr>
              <a:t>saturs</a:t>
            </a:r>
            <a:r>
              <a:rPr lang="en-US" sz="1323" dirty="0">
                <a:solidFill>
                  <a:schemeClr val="tx1"/>
                </a:solidFill>
                <a:ea typeface="Verdana" panose="020B0604030504040204" pitchFamily="34" charset="0"/>
                <a:cs typeface="Arial" panose="020B0604020202020204" pitchFamily="34" charset="0"/>
              </a:rPr>
              <a:t>;</a:t>
            </a:r>
          </a:p>
          <a:p>
            <a:pPr marL="269977" indent="-269977">
              <a:buFont typeface="Arial" panose="020B0604020202020204" pitchFamily="34" charset="0"/>
              <a:buChar char="•"/>
            </a:pPr>
            <a:r>
              <a:rPr lang="en-US" sz="1323" dirty="0" err="1">
                <a:solidFill>
                  <a:schemeClr val="tx1"/>
                </a:solidFill>
                <a:ea typeface="Verdana" panose="020B0604030504040204" pitchFamily="34" charset="0"/>
                <a:cs typeface="Arial" panose="020B0604020202020204" pitchFamily="34" charset="0"/>
              </a:rPr>
              <a:t>pakalpojuma</a:t>
            </a:r>
            <a:r>
              <a:rPr lang="en-US" sz="1323" dirty="0">
                <a:solidFill>
                  <a:schemeClr val="tx1"/>
                </a:solidFill>
                <a:ea typeface="Verdana" panose="020B0604030504040204" pitchFamily="34" charset="0"/>
                <a:cs typeface="Arial" panose="020B0604020202020204" pitchFamily="34" charset="0"/>
              </a:rPr>
              <a:t> </a:t>
            </a:r>
            <a:r>
              <a:rPr lang="en-US" sz="1323" dirty="0" err="1">
                <a:solidFill>
                  <a:schemeClr val="tx1"/>
                </a:solidFill>
                <a:ea typeface="Verdana" panose="020B0604030504040204" pitchFamily="34" charset="0"/>
                <a:cs typeface="Arial" panose="020B0604020202020204" pitchFamily="34" charset="0"/>
              </a:rPr>
              <a:t>sniegšanas</a:t>
            </a:r>
            <a:r>
              <a:rPr lang="en-US" sz="1323" dirty="0">
                <a:solidFill>
                  <a:schemeClr val="tx1"/>
                </a:solidFill>
                <a:ea typeface="Verdana" panose="020B0604030504040204" pitchFamily="34" charset="0"/>
                <a:cs typeface="Arial" panose="020B0604020202020204" pitchFamily="34" charset="0"/>
              </a:rPr>
              <a:t> </a:t>
            </a:r>
            <a:r>
              <a:rPr lang="en-US" sz="1323" dirty="0" err="1">
                <a:solidFill>
                  <a:schemeClr val="tx1"/>
                </a:solidFill>
                <a:ea typeface="Verdana" panose="020B0604030504040204" pitchFamily="34" charset="0"/>
                <a:cs typeface="Arial" panose="020B0604020202020204" pitchFamily="34" charset="0"/>
              </a:rPr>
              <a:t>vieta</a:t>
            </a:r>
            <a:r>
              <a:rPr lang="en-US" sz="1323" dirty="0">
                <a:solidFill>
                  <a:schemeClr val="tx1"/>
                </a:solidFill>
                <a:ea typeface="Verdana" panose="020B0604030504040204" pitchFamily="34" charset="0"/>
                <a:cs typeface="Arial" panose="020B0604020202020204" pitchFamily="34" charset="0"/>
              </a:rPr>
              <a:t>;</a:t>
            </a:r>
          </a:p>
          <a:p>
            <a:pPr marL="269977" indent="-269977">
              <a:buFont typeface="Arial" panose="020B0604020202020204" pitchFamily="34" charset="0"/>
              <a:buChar char="•"/>
            </a:pPr>
            <a:r>
              <a:rPr lang="en-US" sz="1323" dirty="0" err="1">
                <a:solidFill>
                  <a:schemeClr val="tx1"/>
                </a:solidFill>
                <a:ea typeface="Verdana" panose="020B0604030504040204" pitchFamily="34" charset="0"/>
                <a:cs typeface="Arial" panose="020B0604020202020204" pitchFamily="34" charset="0"/>
              </a:rPr>
              <a:t>finansēšanas</a:t>
            </a:r>
            <a:r>
              <a:rPr lang="en-US" sz="1323" dirty="0">
                <a:solidFill>
                  <a:schemeClr val="tx1"/>
                </a:solidFill>
                <a:ea typeface="Verdana" panose="020B0604030504040204" pitchFamily="34" charset="0"/>
                <a:cs typeface="Arial" panose="020B0604020202020204" pitchFamily="34" charset="0"/>
              </a:rPr>
              <a:t> </a:t>
            </a:r>
            <a:r>
              <a:rPr lang="en-US" sz="1323" dirty="0" err="1">
                <a:solidFill>
                  <a:schemeClr val="tx1"/>
                </a:solidFill>
                <a:ea typeface="Verdana" panose="020B0604030504040204" pitchFamily="34" charset="0"/>
                <a:cs typeface="Arial" panose="020B0604020202020204" pitchFamily="34" charset="0"/>
              </a:rPr>
              <a:t>modelis</a:t>
            </a:r>
            <a:r>
              <a:rPr lang="en-US" sz="1323" dirty="0">
                <a:solidFill>
                  <a:schemeClr val="tx1"/>
                </a:solidFill>
                <a:ea typeface="Verdana" panose="020B0604030504040204" pitchFamily="34" charset="0"/>
                <a:cs typeface="Arial" panose="020B0604020202020204" pitchFamily="34" charset="0"/>
              </a:rPr>
              <a:t>.</a:t>
            </a:r>
          </a:p>
          <a:p>
            <a:pPr algn="ctr"/>
            <a:endParaRPr lang="en-US" dirty="0">
              <a:solidFill>
                <a:schemeClr val="tx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5A1A1B12-34A1-3C55-23DA-E5E228C5E8A0}"/>
              </a:ext>
            </a:extLst>
          </p:cNvPr>
          <p:cNvSpPr txBox="1"/>
          <p:nvPr/>
        </p:nvSpPr>
        <p:spPr>
          <a:xfrm>
            <a:off x="859962" y="359195"/>
            <a:ext cx="10050499" cy="456568"/>
          </a:xfrm>
          <a:prstGeom prst="rect">
            <a:avLst/>
          </a:prstGeom>
          <a:noFill/>
        </p:spPr>
        <p:txBody>
          <a:bodyPr wrap="square" lIns="86392" tIns="43196" rIns="86392" bIns="43196" rtlCol="0" anchor="t">
            <a:spAutoFit/>
          </a:bodyPr>
          <a:lstStyle/>
          <a:p>
            <a:pPr algn="ctr"/>
            <a:r>
              <a:rPr lang="en-US" sz="2400" b="1" dirty="0" err="1">
                <a:solidFill>
                  <a:srgbClr val="002060"/>
                </a:solidFill>
                <a:latin typeface="Arial" panose="020B0604020202020204" pitchFamily="34" charset="0"/>
                <a:ea typeface="Verdana"/>
                <a:cs typeface="Arial" panose="020B0604020202020204" pitchFamily="34" charset="0"/>
              </a:rPr>
              <a:t>Būtiskākie</a:t>
            </a:r>
            <a:r>
              <a:rPr lang="en-US" sz="2400" b="1" dirty="0">
                <a:solidFill>
                  <a:srgbClr val="002060"/>
                </a:solidFill>
                <a:latin typeface="Arial" panose="020B0604020202020204" pitchFamily="34" charset="0"/>
                <a:ea typeface="Verdana"/>
                <a:cs typeface="Arial" panose="020B0604020202020204" pitchFamily="34" charset="0"/>
              </a:rPr>
              <a:t> </a:t>
            </a:r>
            <a:r>
              <a:rPr lang="en-US" sz="2400" b="1" dirty="0" err="1">
                <a:solidFill>
                  <a:srgbClr val="002060"/>
                </a:solidFill>
                <a:latin typeface="Arial" panose="020B0604020202020204" pitchFamily="34" charset="0"/>
                <a:ea typeface="Verdana"/>
                <a:cs typeface="Arial" panose="020B0604020202020204" pitchFamily="34" charset="0"/>
              </a:rPr>
              <a:t>darba</a:t>
            </a:r>
            <a:r>
              <a:rPr lang="en-US" sz="2400" b="1" dirty="0">
                <a:solidFill>
                  <a:srgbClr val="002060"/>
                </a:solidFill>
                <a:latin typeface="Arial" panose="020B0604020202020204" pitchFamily="34" charset="0"/>
                <a:ea typeface="Verdana"/>
                <a:cs typeface="Arial" panose="020B0604020202020204" pitchFamily="34" charset="0"/>
              </a:rPr>
              <a:t> </a:t>
            </a:r>
            <a:r>
              <a:rPr lang="en-US" sz="2400" b="1" dirty="0" err="1">
                <a:solidFill>
                  <a:srgbClr val="002060"/>
                </a:solidFill>
                <a:latin typeface="Arial" panose="020B0604020202020204" pitchFamily="34" charset="0"/>
                <a:ea typeface="Verdana"/>
                <a:cs typeface="Arial" panose="020B0604020202020204" pitchFamily="34" charset="0"/>
              </a:rPr>
              <a:t>grupas</a:t>
            </a:r>
            <a:r>
              <a:rPr lang="en-US" sz="2400" b="1" dirty="0">
                <a:solidFill>
                  <a:srgbClr val="002060"/>
                </a:solidFill>
                <a:latin typeface="Arial" panose="020B0604020202020204" pitchFamily="34" charset="0"/>
                <a:ea typeface="Verdana"/>
                <a:cs typeface="Arial" panose="020B0604020202020204" pitchFamily="34" charset="0"/>
              </a:rPr>
              <a:t> </a:t>
            </a:r>
            <a:r>
              <a:rPr lang="lv-LV" sz="2400" b="1" dirty="0">
                <a:solidFill>
                  <a:srgbClr val="002060"/>
                </a:solidFill>
                <a:latin typeface="Arial" panose="020B0604020202020204" pitchFamily="34" charset="0"/>
                <a:ea typeface="Verdana"/>
                <a:cs typeface="Arial" panose="020B0604020202020204" pitchFamily="34" charset="0"/>
              </a:rPr>
              <a:t>p</a:t>
            </a:r>
            <a:r>
              <a:rPr lang="en-US" sz="2400" b="1" dirty="0" err="1">
                <a:solidFill>
                  <a:srgbClr val="002060"/>
                </a:solidFill>
                <a:latin typeface="Arial" panose="020B0604020202020204" pitchFamily="34" charset="0"/>
                <a:ea typeface="Verdana"/>
                <a:cs typeface="Arial" panose="020B0604020202020204" pitchFamily="34" charset="0"/>
              </a:rPr>
              <a:t>aliatīvās</a:t>
            </a:r>
            <a:r>
              <a:rPr lang="en-US" sz="2400" b="1" dirty="0">
                <a:solidFill>
                  <a:srgbClr val="002060"/>
                </a:solidFill>
                <a:latin typeface="Arial" panose="020B0604020202020204" pitchFamily="34" charset="0"/>
                <a:ea typeface="Verdana"/>
                <a:cs typeface="Arial" panose="020B0604020202020204" pitchFamily="34" charset="0"/>
              </a:rPr>
              <a:t> aprūpes </a:t>
            </a:r>
            <a:r>
              <a:rPr lang="en-US" sz="2400" b="1" dirty="0" err="1">
                <a:solidFill>
                  <a:srgbClr val="002060"/>
                </a:solidFill>
                <a:latin typeface="Arial" panose="020B0604020202020204" pitchFamily="34" charset="0"/>
                <a:ea typeface="Verdana"/>
                <a:cs typeface="Arial" panose="020B0604020202020204" pitchFamily="34" charset="0"/>
              </a:rPr>
              <a:t>attīstībai</a:t>
            </a:r>
            <a:r>
              <a:rPr lang="en-US" sz="2400" b="1" dirty="0">
                <a:solidFill>
                  <a:srgbClr val="002060"/>
                </a:solidFill>
                <a:latin typeface="Arial" panose="020B0604020202020204" pitchFamily="34" charset="0"/>
                <a:ea typeface="Verdana"/>
                <a:cs typeface="Arial" panose="020B0604020202020204" pitchFamily="34" charset="0"/>
              </a:rPr>
              <a:t> </a:t>
            </a:r>
            <a:r>
              <a:rPr lang="en-US" sz="2400" b="1" dirty="0" err="1">
                <a:solidFill>
                  <a:srgbClr val="002060"/>
                </a:solidFill>
                <a:latin typeface="Arial" panose="020B0604020202020204" pitchFamily="34" charset="0"/>
                <a:ea typeface="Verdana"/>
                <a:cs typeface="Arial" panose="020B0604020202020204" pitchFamily="34" charset="0"/>
              </a:rPr>
              <a:t>secinājumi</a:t>
            </a:r>
            <a:endParaRPr lang="lv-LV" sz="2400" b="1" dirty="0">
              <a:solidFill>
                <a:srgbClr val="002060"/>
              </a:solidFill>
              <a:latin typeface="Arial" panose="020B0604020202020204" pitchFamily="34" charset="0"/>
              <a:ea typeface="Verdana"/>
              <a:cs typeface="Arial" panose="020B0604020202020204" pitchFamily="34" charset="0"/>
            </a:endParaRPr>
          </a:p>
        </p:txBody>
      </p:sp>
      <p:cxnSp>
        <p:nvCxnSpPr>
          <p:cNvPr id="24" name="Straight Connector 23">
            <a:extLst>
              <a:ext uri="{FF2B5EF4-FFF2-40B4-BE49-F238E27FC236}">
                <a16:creationId xmlns:a16="http://schemas.microsoft.com/office/drawing/2014/main" id="{7DD704DA-8A7F-A7A6-3038-F920F7F9D5D1}"/>
              </a:ext>
            </a:extLst>
          </p:cNvPr>
          <p:cNvCxnSpPr>
            <a:cxnSpLocks/>
          </p:cNvCxnSpPr>
          <p:nvPr/>
        </p:nvCxnSpPr>
        <p:spPr>
          <a:xfrm>
            <a:off x="643008" y="296377"/>
            <a:ext cx="0" cy="623240"/>
          </a:xfrm>
          <a:prstGeom prst="line">
            <a:avLst/>
          </a:prstGeom>
          <a:ln w="57150"/>
        </p:spPr>
        <p:style>
          <a:lnRef idx="1">
            <a:schemeClr val="accent2"/>
          </a:lnRef>
          <a:fillRef idx="0">
            <a:schemeClr val="accent2"/>
          </a:fillRef>
          <a:effectRef idx="0">
            <a:schemeClr val="accent2"/>
          </a:effectRef>
          <a:fontRef idx="minor">
            <a:schemeClr val="tx1"/>
          </a:fontRef>
        </p:style>
      </p:cxnSp>
      <p:grpSp>
        <p:nvGrpSpPr>
          <p:cNvPr id="2" name="Group 1">
            <a:extLst>
              <a:ext uri="{FF2B5EF4-FFF2-40B4-BE49-F238E27FC236}">
                <a16:creationId xmlns:a16="http://schemas.microsoft.com/office/drawing/2014/main" id="{A1C4B739-7A8E-04E7-BB77-45D655CE7E2B}"/>
              </a:ext>
            </a:extLst>
          </p:cNvPr>
          <p:cNvGrpSpPr/>
          <p:nvPr/>
        </p:nvGrpSpPr>
        <p:grpSpPr>
          <a:xfrm>
            <a:off x="5323329" y="2938984"/>
            <a:ext cx="949000" cy="1029102"/>
            <a:chOff x="5091363" y="3094724"/>
            <a:chExt cx="1461837" cy="1582952"/>
          </a:xfrm>
        </p:grpSpPr>
        <p:grpSp>
          <p:nvGrpSpPr>
            <p:cNvPr id="6" name="Group 5">
              <a:extLst>
                <a:ext uri="{FF2B5EF4-FFF2-40B4-BE49-F238E27FC236}">
                  <a16:creationId xmlns:a16="http://schemas.microsoft.com/office/drawing/2014/main" id="{810A47DD-F8C2-A641-3C82-80C1ACE123C3}"/>
                </a:ext>
              </a:extLst>
            </p:cNvPr>
            <p:cNvGrpSpPr/>
            <p:nvPr/>
          </p:nvGrpSpPr>
          <p:grpSpPr>
            <a:xfrm>
              <a:off x="5091363" y="3094724"/>
              <a:ext cx="1461837" cy="1582952"/>
              <a:chOff x="5035216" y="3113171"/>
              <a:chExt cx="1461837" cy="1582952"/>
            </a:xfrm>
          </p:grpSpPr>
          <p:grpSp>
            <p:nvGrpSpPr>
              <p:cNvPr id="12" name="Group 11">
                <a:extLst>
                  <a:ext uri="{FF2B5EF4-FFF2-40B4-BE49-F238E27FC236}">
                    <a16:creationId xmlns:a16="http://schemas.microsoft.com/office/drawing/2014/main" id="{D981781F-A265-BB2C-937F-69939A15B0DB}"/>
                  </a:ext>
                </a:extLst>
              </p:cNvPr>
              <p:cNvGrpSpPr/>
              <p:nvPr/>
            </p:nvGrpSpPr>
            <p:grpSpPr>
              <a:xfrm>
                <a:off x="5035216" y="3581283"/>
                <a:ext cx="1461837" cy="1114840"/>
                <a:chOff x="5035216" y="3308684"/>
                <a:chExt cx="2121568" cy="1428707"/>
              </a:xfrm>
            </p:grpSpPr>
            <p:pic>
              <p:nvPicPr>
                <p:cNvPr id="14" name="Graphic 13" descr="Inpatient outline">
                  <a:extLst>
                    <a:ext uri="{FF2B5EF4-FFF2-40B4-BE49-F238E27FC236}">
                      <a16:creationId xmlns:a16="http://schemas.microsoft.com/office/drawing/2014/main" id="{92383ECE-9A06-0402-862E-5223FA1C5623}"/>
                    </a:ext>
                  </a:extLst>
                </p:cNvPr>
                <p:cNvPicPr>
                  <a:picLocks noChangeAspect="1"/>
                </p:cNvPicPr>
                <p:nvPr/>
              </p:nvPicPr>
              <p:blipFill>
                <a:blip>
                  <a:extLst>
                    <a:ext uri="{96DAC541-7B7A-43D3-8B79-37D633B846F1}">
                      <asvg:svgBlip xmlns:asvg="http://schemas.microsoft.com/office/drawing/2016/SVG/main" r:embed="rId3"/>
                    </a:ext>
                  </a:extLst>
                </a:blip>
                <a:srcRect t="32657"/>
                <a:stretch/>
              </p:blipFill>
              <p:spPr>
                <a:xfrm>
                  <a:off x="5035216" y="3308684"/>
                  <a:ext cx="2121568" cy="1428707"/>
                </a:xfrm>
                <a:prstGeom prst="rect">
                  <a:avLst/>
                </a:prstGeom>
              </p:spPr>
            </p:pic>
            <p:sp>
              <p:nvSpPr>
                <p:cNvPr id="15" name="Rectangle 14">
                  <a:extLst>
                    <a:ext uri="{FF2B5EF4-FFF2-40B4-BE49-F238E27FC236}">
                      <a16:creationId xmlns:a16="http://schemas.microsoft.com/office/drawing/2014/main" id="{68A0337B-2158-553D-FE4E-978A35827FD5}"/>
                    </a:ext>
                  </a:extLst>
                </p:cNvPr>
                <p:cNvSpPr/>
                <p:nvPr/>
              </p:nvSpPr>
              <p:spPr>
                <a:xfrm>
                  <a:off x="6096000" y="3308684"/>
                  <a:ext cx="653716" cy="1203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latin typeface="Arial" panose="020B0604020202020204" pitchFamily="34" charset="0"/>
                    <a:cs typeface="Arial" panose="020B0604020202020204" pitchFamily="34" charset="0"/>
                  </a:endParaRPr>
                </a:p>
              </p:txBody>
            </p:sp>
          </p:grpSp>
          <p:pic>
            <p:nvPicPr>
              <p:cNvPr id="13" name="Graphic 12" descr="Care outline">
                <a:extLst>
                  <a:ext uri="{FF2B5EF4-FFF2-40B4-BE49-F238E27FC236}">
                    <a16:creationId xmlns:a16="http://schemas.microsoft.com/office/drawing/2014/main" id="{4D0B1412-94DF-68E3-CE2C-053C7FA1D35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84912" y="3113171"/>
                <a:ext cx="631657" cy="631657"/>
              </a:xfrm>
              <a:prstGeom prst="rect">
                <a:avLst/>
              </a:prstGeom>
            </p:spPr>
          </p:pic>
        </p:grpSp>
        <p:pic>
          <p:nvPicPr>
            <p:cNvPr id="10" name="Graphic 9" descr="Heart with pulse with solid fill">
              <a:extLst>
                <a:ext uri="{FF2B5EF4-FFF2-40B4-BE49-F238E27FC236}">
                  <a16:creationId xmlns:a16="http://schemas.microsoft.com/office/drawing/2014/main" id="{01BEACF1-D5E0-8388-A9B1-471B03CE44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22281" y="3127265"/>
              <a:ext cx="301735" cy="301735"/>
            </a:xfrm>
            <a:prstGeom prst="rect">
              <a:avLst/>
            </a:prstGeom>
          </p:spPr>
        </p:pic>
      </p:grpSp>
      <p:cxnSp>
        <p:nvCxnSpPr>
          <p:cNvPr id="16" name="Straight Connector 15">
            <a:extLst>
              <a:ext uri="{FF2B5EF4-FFF2-40B4-BE49-F238E27FC236}">
                <a16:creationId xmlns:a16="http://schemas.microsoft.com/office/drawing/2014/main" id="{16D52C69-4057-8BF7-90F7-6749E33CC549}"/>
              </a:ext>
            </a:extLst>
          </p:cNvPr>
          <p:cNvCxnSpPr>
            <a:cxnSpLocks/>
          </p:cNvCxnSpPr>
          <p:nvPr/>
        </p:nvCxnSpPr>
        <p:spPr>
          <a:xfrm>
            <a:off x="4146093" y="3924423"/>
            <a:ext cx="3398833" cy="0"/>
          </a:xfrm>
          <a:prstGeom prst="line">
            <a:avLst/>
          </a:prstGeom>
          <a:ln>
            <a:prstDash val="sysDash"/>
          </a:ln>
        </p:spPr>
        <p:style>
          <a:lnRef idx="2">
            <a:schemeClr val="accent2"/>
          </a:lnRef>
          <a:fillRef idx="0">
            <a:schemeClr val="accent2"/>
          </a:fillRef>
          <a:effectRef idx="1">
            <a:schemeClr val="accent2"/>
          </a:effectRef>
          <a:fontRef idx="minor">
            <a:schemeClr val="tx1"/>
          </a:fontRef>
        </p:style>
      </p:cxnSp>
      <p:cxnSp>
        <p:nvCxnSpPr>
          <p:cNvPr id="17" name="Straight Connector 16">
            <a:extLst>
              <a:ext uri="{FF2B5EF4-FFF2-40B4-BE49-F238E27FC236}">
                <a16:creationId xmlns:a16="http://schemas.microsoft.com/office/drawing/2014/main" id="{8B1A2B87-FFCF-E28E-28AF-518C88369A7F}"/>
              </a:ext>
            </a:extLst>
          </p:cNvPr>
          <p:cNvCxnSpPr>
            <a:cxnSpLocks/>
          </p:cNvCxnSpPr>
          <p:nvPr/>
        </p:nvCxnSpPr>
        <p:spPr>
          <a:xfrm>
            <a:off x="976333" y="3921835"/>
            <a:ext cx="3114649" cy="0"/>
          </a:xfrm>
          <a:prstGeom prst="line">
            <a:avLst/>
          </a:prstGeom>
          <a:ln w="12700"/>
        </p:spPr>
        <p:style>
          <a:lnRef idx="2">
            <a:schemeClr val="dk1"/>
          </a:lnRef>
          <a:fillRef idx="0">
            <a:schemeClr val="dk1"/>
          </a:fillRef>
          <a:effectRef idx="1">
            <a:schemeClr val="dk1"/>
          </a:effectRef>
          <a:fontRef idx="minor">
            <a:schemeClr val="tx1"/>
          </a:fontRef>
        </p:style>
      </p:cxnSp>
      <p:sp>
        <p:nvSpPr>
          <p:cNvPr id="19" name="TextBox 18">
            <a:extLst>
              <a:ext uri="{FF2B5EF4-FFF2-40B4-BE49-F238E27FC236}">
                <a16:creationId xmlns:a16="http://schemas.microsoft.com/office/drawing/2014/main" id="{AA7A8057-9C5B-0028-7989-16E4810A84CF}"/>
              </a:ext>
            </a:extLst>
          </p:cNvPr>
          <p:cNvSpPr txBox="1"/>
          <p:nvPr/>
        </p:nvSpPr>
        <p:spPr>
          <a:xfrm>
            <a:off x="1275601" y="2730543"/>
            <a:ext cx="2495130" cy="319928"/>
          </a:xfrm>
          <a:prstGeom prst="rect">
            <a:avLst/>
          </a:prstGeom>
          <a:noFill/>
        </p:spPr>
        <p:txBody>
          <a:bodyPr wrap="square" lIns="86392" tIns="43196" rIns="86392" bIns="43196" rtlCol="0" anchor="t">
            <a:spAutoFit/>
          </a:bodyPr>
          <a:lstStyle/>
          <a:p>
            <a:pPr algn="ctr"/>
            <a:r>
              <a:rPr lang="en-US" sz="1512" err="1">
                <a:latin typeface="+mn-lt"/>
                <a:ea typeface="Verdana" panose="020B0604030504040204" pitchFamily="34" charset="0"/>
                <a:cs typeface="Arial" panose="020B0604020202020204" pitchFamily="34" charset="0"/>
              </a:rPr>
              <a:t>Dzīvesvieta</a:t>
            </a:r>
            <a:r>
              <a:rPr lang="en-US" sz="1512">
                <a:latin typeface="+mn-lt"/>
                <a:ea typeface="Verdana" panose="020B0604030504040204" pitchFamily="34" charset="0"/>
                <a:cs typeface="Arial" panose="020B0604020202020204" pitchFamily="34" charset="0"/>
              </a:rPr>
              <a:t> (t.sk. SAC)</a:t>
            </a:r>
            <a:endParaRPr lang="lv-LV" sz="1512">
              <a:latin typeface="+mn-lt"/>
              <a:ea typeface="Verdana" panose="020B060403050404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ADB8FB92-04BE-180F-30AA-23FC5079E46B}"/>
              </a:ext>
            </a:extLst>
          </p:cNvPr>
          <p:cNvSpPr txBox="1"/>
          <p:nvPr/>
        </p:nvSpPr>
        <p:spPr>
          <a:xfrm>
            <a:off x="8047105" y="2747532"/>
            <a:ext cx="2495130" cy="494398"/>
          </a:xfrm>
          <a:prstGeom prst="rect">
            <a:avLst/>
          </a:prstGeom>
          <a:noFill/>
        </p:spPr>
        <p:txBody>
          <a:bodyPr wrap="square" lIns="86392" tIns="43196" rIns="86392" bIns="43196" rtlCol="0" anchor="t">
            <a:spAutoFit/>
          </a:bodyPr>
          <a:lstStyle/>
          <a:p>
            <a:pPr algn="ctr"/>
            <a:r>
              <a:rPr lang="en-US" sz="1323" dirty="0" err="1">
                <a:latin typeface="+mn-lt"/>
                <a:ea typeface="Verdana" panose="020B0604030504040204" pitchFamily="34" charset="0"/>
                <a:cs typeface="Arial" panose="020B0604020202020204" pitchFamily="34" charset="0"/>
              </a:rPr>
              <a:t>Paliatīvās</a:t>
            </a:r>
            <a:r>
              <a:rPr lang="en-US" sz="1323" dirty="0">
                <a:latin typeface="+mn-lt"/>
                <a:ea typeface="Verdana" panose="020B0604030504040204" pitchFamily="34" charset="0"/>
                <a:cs typeface="Arial" panose="020B0604020202020204" pitchFamily="34" charset="0"/>
              </a:rPr>
              <a:t> </a:t>
            </a:r>
            <a:r>
              <a:rPr lang="en-US" sz="1323" dirty="0" err="1">
                <a:latin typeface="+mn-lt"/>
                <a:ea typeface="Verdana" panose="020B0604030504040204" pitchFamily="34" charset="0"/>
                <a:cs typeface="Arial" panose="020B0604020202020204" pitchFamily="34" charset="0"/>
              </a:rPr>
              <a:t>aprūpes</a:t>
            </a:r>
            <a:r>
              <a:rPr lang="en-US" sz="1323" dirty="0">
                <a:latin typeface="+mn-lt"/>
                <a:ea typeface="Verdana" panose="020B0604030504040204" pitchFamily="34" charset="0"/>
                <a:cs typeface="Arial" panose="020B0604020202020204" pitchFamily="34" charset="0"/>
              </a:rPr>
              <a:t> </a:t>
            </a:r>
            <a:r>
              <a:rPr lang="en-US" sz="1323" dirty="0" err="1">
                <a:latin typeface="+mn-lt"/>
                <a:ea typeface="Verdana" panose="020B0604030504040204" pitchFamily="34" charset="0"/>
                <a:cs typeface="Arial" panose="020B0604020202020204" pitchFamily="34" charset="0"/>
              </a:rPr>
              <a:t>mobilās</a:t>
            </a:r>
            <a:r>
              <a:rPr lang="en-US" sz="1323" dirty="0">
                <a:latin typeface="+mn-lt"/>
                <a:ea typeface="Verdana" panose="020B0604030504040204" pitchFamily="34" charset="0"/>
                <a:cs typeface="Arial" panose="020B0604020202020204" pitchFamily="34" charset="0"/>
              </a:rPr>
              <a:t> </a:t>
            </a:r>
            <a:r>
              <a:rPr lang="en-US" sz="1323" dirty="0" err="1">
                <a:latin typeface="+mn-lt"/>
                <a:ea typeface="Verdana" panose="020B0604030504040204" pitchFamily="34" charset="0"/>
                <a:cs typeface="Arial" panose="020B0604020202020204" pitchFamily="34" charset="0"/>
              </a:rPr>
              <a:t>komandas</a:t>
            </a:r>
            <a:endParaRPr lang="lv-LV" sz="1323" dirty="0">
              <a:latin typeface="+mn-lt"/>
              <a:ea typeface="Verdana" panose="020B0604030504040204" pitchFamily="34" charset="0"/>
              <a:cs typeface="Arial" panose="020B0604020202020204" pitchFamily="34" charset="0"/>
            </a:endParaRPr>
          </a:p>
        </p:txBody>
      </p:sp>
      <p:cxnSp>
        <p:nvCxnSpPr>
          <p:cNvPr id="22" name="Straight Connector 21">
            <a:extLst>
              <a:ext uri="{FF2B5EF4-FFF2-40B4-BE49-F238E27FC236}">
                <a16:creationId xmlns:a16="http://schemas.microsoft.com/office/drawing/2014/main" id="{D73D7184-E499-A8CD-D42A-E842772D7324}"/>
              </a:ext>
            </a:extLst>
          </p:cNvPr>
          <p:cNvCxnSpPr>
            <a:cxnSpLocks/>
          </p:cNvCxnSpPr>
          <p:nvPr/>
        </p:nvCxnSpPr>
        <p:spPr>
          <a:xfrm>
            <a:off x="4125668" y="2852701"/>
            <a:ext cx="0" cy="2432805"/>
          </a:xfrm>
          <a:prstGeom prst="line">
            <a:avLst/>
          </a:prstGeom>
          <a:ln>
            <a:prstDash val="sysDash"/>
          </a:ln>
        </p:spPr>
        <p:style>
          <a:lnRef idx="2">
            <a:schemeClr val="accent2"/>
          </a:lnRef>
          <a:fillRef idx="0">
            <a:schemeClr val="accent2"/>
          </a:fillRef>
          <a:effectRef idx="1">
            <a:schemeClr val="accent2"/>
          </a:effectRef>
          <a:fontRef idx="minor">
            <a:schemeClr val="tx1"/>
          </a:fontRef>
        </p:style>
      </p:cxnSp>
      <p:sp>
        <p:nvSpPr>
          <p:cNvPr id="23" name="TextBox 22">
            <a:extLst>
              <a:ext uri="{FF2B5EF4-FFF2-40B4-BE49-F238E27FC236}">
                <a16:creationId xmlns:a16="http://schemas.microsoft.com/office/drawing/2014/main" id="{3DBADA1C-B0E6-DAC1-07A8-BC6165516876}"/>
              </a:ext>
            </a:extLst>
          </p:cNvPr>
          <p:cNvSpPr txBox="1"/>
          <p:nvPr/>
        </p:nvSpPr>
        <p:spPr>
          <a:xfrm>
            <a:off x="4597944" y="2692737"/>
            <a:ext cx="2495130" cy="319928"/>
          </a:xfrm>
          <a:prstGeom prst="rect">
            <a:avLst/>
          </a:prstGeom>
          <a:noFill/>
        </p:spPr>
        <p:txBody>
          <a:bodyPr wrap="square" lIns="86392" tIns="43196" rIns="86392" bIns="43196" rtlCol="0" anchor="t">
            <a:spAutoFit/>
          </a:bodyPr>
          <a:lstStyle/>
          <a:p>
            <a:pPr algn="ctr"/>
            <a:r>
              <a:rPr lang="lv-LV" sz="1512" dirty="0">
                <a:latin typeface="+mn-lt"/>
                <a:ea typeface="Verdana" panose="020B0604030504040204" pitchFamily="34" charset="0"/>
                <a:cs typeface="Arial" panose="020B0604020202020204" pitchFamily="34" charset="0"/>
              </a:rPr>
              <a:t>Starpposms</a:t>
            </a:r>
          </a:p>
        </p:txBody>
      </p:sp>
      <p:cxnSp>
        <p:nvCxnSpPr>
          <p:cNvPr id="25" name="Straight Connector 24">
            <a:extLst>
              <a:ext uri="{FF2B5EF4-FFF2-40B4-BE49-F238E27FC236}">
                <a16:creationId xmlns:a16="http://schemas.microsoft.com/office/drawing/2014/main" id="{02D18247-907C-EFAB-0CDA-4CFFF66CB302}"/>
              </a:ext>
            </a:extLst>
          </p:cNvPr>
          <p:cNvCxnSpPr>
            <a:cxnSpLocks/>
          </p:cNvCxnSpPr>
          <p:nvPr/>
        </p:nvCxnSpPr>
        <p:spPr>
          <a:xfrm>
            <a:off x="7544926" y="3921835"/>
            <a:ext cx="31146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4863DBD2-FB9C-C721-799D-79A3657F8C34}"/>
              </a:ext>
            </a:extLst>
          </p:cNvPr>
          <p:cNvCxnSpPr>
            <a:cxnSpLocks/>
          </p:cNvCxnSpPr>
          <p:nvPr/>
        </p:nvCxnSpPr>
        <p:spPr>
          <a:xfrm>
            <a:off x="7544926" y="2809982"/>
            <a:ext cx="0" cy="2364831"/>
          </a:xfrm>
          <a:prstGeom prst="line">
            <a:avLst/>
          </a:prstGeom>
          <a:ln>
            <a:prstDash val="sysDash"/>
          </a:ln>
        </p:spPr>
        <p:style>
          <a:lnRef idx="2">
            <a:schemeClr val="accent2"/>
          </a:lnRef>
          <a:fillRef idx="0">
            <a:schemeClr val="accent2"/>
          </a:fillRef>
          <a:effectRef idx="1">
            <a:schemeClr val="accent2"/>
          </a:effectRef>
          <a:fontRef idx="minor">
            <a:schemeClr val="tx1"/>
          </a:fontRef>
        </p:style>
      </p:cxnSp>
      <p:pic>
        <p:nvPicPr>
          <p:cNvPr id="27" name="Graphic 26" descr="Home outline">
            <a:extLst>
              <a:ext uri="{FF2B5EF4-FFF2-40B4-BE49-F238E27FC236}">
                <a16:creationId xmlns:a16="http://schemas.microsoft.com/office/drawing/2014/main" id="{8A02F037-98D9-DBEA-918D-E6343CCAF71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072653" y="3066295"/>
            <a:ext cx="863918" cy="863918"/>
          </a:xfrm>
          <a:prstGeom prst="rect">
            <a:avLst/>
          </a:prstGeom>
        </p:spPr>
      </p:pic>
      <p:pic>
        <p:nvPicPr>
          <p:cNvPr id="28" name="Graphic 27" descr="Ambulance with solid fill">
            <a:extLst>
              <a:ext uri="{FF2B5EF4-FFF2-40B4-BE49-F238E27FC236}">
                <a16:creationId xmlns:a16="http://schemas.microsoft.com/office/drawing/2014/main" id="{6478AD40-E46C-85DC-A466-18E150906D4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64893" y="3108532"/>
            <a:ext cx="859554" cy="859554"/>
          </a:xfrm>
          <a:prstGeom prst="rect">
            <a:avLst/>
          </a:prstGeom>
        </p:spPr>
      </p:pic>
      <p:sp>
        <p:nvSpPr>
          <p:cNvPr id="29" name="TextBox 28">
            <a:extLst>
              <a:ext uri="{FF2B5EF4-FFF2-40B4-BE49-F238E27FC236}">
                <a16:creationId xmlns:a16="http://schemas.microsoft.com/office/drawing/2014/main" id="{872D855A-70F9-A9AA-2ABA-E2ACB952977E}"/>
              </a:ext>
            </a:extLst>
          </p:cNvPr>
          <p:cNvSpPr txBox="1"/>
          <p:nvPr/>
        </p:nvSpPr>
        <p:spPr>
          <a:xfrm>
            <a:off x="680003" y="3921835"/>
            <a:ext cx="3293143" cy="1308724"/>
          </a:xfrm>
          <a:prstGeom prst="rect">
            <a:avLst/>
          </a:prstGeom>
          <a:noFill/>
        </p:spPr>
        <p:txBody>
          <a:bodyPr wrap="square" lIns="86392" tIns="43196" rIns="86392" bIns="43196" rtlCol="0" anchor="t">
            <a:spAutoFit/>
          </a:bodyPr>
          <a:lstStyle/>
          <a:p>
            <a:pPr algn="ctr"/>
            <a:r>
              <a:rPr lang="en-US" sz="1323" b="1" dirty="0" err="1">
                <a:solidFill>
                  <a:schemeClr val="accent2"/>
                </a:solidFill>
                <a:latin typeface="+mn-lt"/>
                <a:ea typeface="Verdana"/>
                <a:cs typeface="Arial" panose="020B0604020202020204" pitchFamily="34" charset="0"/>
              </a:rPr>
              <a:t>Atbilstoši</a:t>
            </a:r>
            <a:r>
              <a:rPr lang="en-US" sz="1323" b="1" dirty="0">
                <a:solidFill>
                  <a:schemeClr val="accent2"/>
                </a:solidFill>
                <a:latin typeface="+mn-lt"/>
                <a:ea typeface="Verdana"/>
                <a:cs typeface="Arial" panose="020B0604020202020204" pitchFamily="34" charset="0"/>
              </a:rPr>
              <a:t> </a:t>
            </a:r>
            <a:r>
              <a:rPr lang="en-US" sz="1323" b="1" dirty="0" err="1">
                <a:solidFill>
                  <a:schemeClr val="accent2"/>
                </a:solidFill>
                <a:latin typeface="+mn-lt"/>
                <a:ea typeface="Verdana"/>
                <a:cs typeface="Arial" panose="020B0604020202020204" pitchFamily="34" charset="0"/>
              </a:rPr>
              <a:t>kritērijiem</a:t>
            </a:r>
            <a:r>
              <a:rPr lang="en-US" sz="1323" b="1" dirty="0">
                <a:solidFill>
                  <a:schemeClr val="accent2"/>
                </a:solidFill>
                <a:latin typeface="+mn-lt"/>
                <a:ea typeface="Verdana"/>
                <a:cs typeface="Arial" panose="020B0604020202020204" pitchFamily="34" charset="0"/>
              </a:rPr>
              <a:t>:</a:t>
            </a:r>
          </a:p>
          <a:p>
            <a:pPr marL="269977" indent="-269977">
              <a:buFont typeface="Arial" panose="020B0604020202020204" pitchFamily="34" charset="0"/>
              <a:buChar char="•"/>
            </a:pPr>
            <a:r>
              <a:rPr lang="en-US" sz="1323" dirty="0" err="1">
                <a:solidFill>
                  <a:srgbClr val="002060"/>
                </a:solidFill>
                <a:latin typeface="+mn-lt"/>
                <a:ea typeface="Verdana"/>
                <a:cs typeface="Arial" panose="020B0604020202020204" pitchFamily="34" charset="0"/>
              </a:rPr>
              <a:t>veselības</a:t>
            </a:r>
            <a:r>
              <a:rPr lang="en-US"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aprūpe</a:t>
            </a:r>
            <a:r>
              <a:rPr lang="en-US"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mājās</a:t>
            </a:r>
            <a:r>
              <a:rPr lang="en-US" sz="1323" dirty="0">
                <a:solidFill>
                  <a:srgbClr val="002060"/>
                </a:solidFill>
                <a:latin typeface="+mn-lt"/>
                <a:ea typeface="Verdana"/>
                <a:cs typeface="Arial" panose="020B0604020202020204" pitchFamily="34" charset="0"/>
              </a:rPr>
              <a:t>;</a:t>
            </a:r>
          </a:p>
          <a:p>
            <a:pPr marL="269977" indent="-269977">
              <a:buFont typeface="Arial" panose="020B0604020202020204" pitchFamily="34" charset="0"/>
              <a:buChar char="•"/>
            </a:pPr>
            <a:r>
              <a:rPr lang="en-US" sz="1323" dirty="0" err="1">
                <a:solidFill>
                  <a:srgbClr val="002060"/>
                </a:solidFill>
                <a:latin typeface="+mn-lt"/>
                <a:ea typeface="Verdana"/>
                <a:cs typeface="Arial" panose="020B0604020202020204" pitchFamily="34" charset="0"/>
              </a:rPr>
              <a:t>medicīniskā</a:t>
            </a:r>
            <a:r>
              <a:rPr lang="en-US"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rehabilitācija</a:t>
            </a:r>
            <a:r>
              <a:rPr lang="en-US"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mājās</a:t>
            </a:r>
            <a:r>
              <a:rPr lang="en-US" sz="1323" dirty="0">
                <a:solidFill>
                  <a:srgbClr val="002060"/>
                </a:solidFill>
                <a:latin typeface="+mn-lt"/>
                <a:ea typeface="Verdana"/>
                <a:cs typeface="Arial" panose="020B0604020202020204" pitchFamily="34" charset="0"/>
              </a:rPr>
              <a:t>;</a:t>
            </a:r>
          </a:p>
          <a:p>
            <a:pPr marL="269977" indent="-269977">
              <a:buFont typeface="Arial" panose="020B0604020202020204" pitchFamily="34" charset="0"/>
              <a:buChar char="•"/>
            </a:pPr>
            <a:r>
              <a:rPr lang="en-US" sz="1323" dirty="0">
                <a:solidFill>
                  <a:srgbClr val="002060"/>
                </a:solidFill>
                <a:latin typeface="+mn-lt"/>
                <a:ea typeface="Verdana"/>
                <a:cs typeface="Arial" panose="020B0604020202020204" pitchFamily="34" charset="0"/>
              </a:rPr>
              <a:t>MPV </a:t>
            </a:r>
            <a:r>
              <a:rPr lang="en-US" sz="1323" dirty="0" err="1">
                <a:solidFill>
                  <a:srgbClr val="002060"/>
                </a:solidFill>
                <a:latin typeface="+mn-lt"/>
                <a:ea typeface="Verdana"/>
                <a:cs typeface="Arial" panose="020B0604020202020204" pitchFamily="34" charset="0"/>
              </a:rPr>
              <a:t>mājās</a:t>
            </a:r>
            <a:r>
              <a:rPr lang="en-US" sz="1323" dirty="0">
                <a:solidFill>
                  <a:srgbClr val="002060"/>
                </a:solidFill>
                <a:latin typeface="+mn-lt"/>
                <a:ea typeface="Verdana"/>
                <a:cs typeface="Arial" panose="020B0604020202020204" pitchFamily="34" charset="0"/>
              </a:rPr>
              <a:t>;</a:t>
            </a:r>
          </a:p>
          <a:p>
            <a:pPr marL="269977" indent="-269977">
              <a:buFont typeface="Arial" panose="020B0604020202020204" pitchFamily="34" charset="0"/>
              <a:buChar char="•"/>
            </a:pPr>
            <a:r>
              <a:rPr lang="en-US" sz="1323" dirty="0" err="1">
                <a:solidFill>
                  <a:srgbClr val="002060"/>
                </a:solidFill>
                <a:latin typeface="+mn-lt"/>
                <a:ea typeface="Verdana"/>
                <a:cs typeface="Arial" panose="020B0604020202020204" pitchFamily="34" charset="0"/>
              </a:rPr>
              <a:t>enterālā</a:t>
            </a:r>
            <a:r>
              <a:rPr lang="en-US" sz="1323" dirty="0">
                <a:solidFill>
                  <a:srgbClr val="002060"/>
                </a:solidFill>
                <a:latin typeface="+mn-lt"/>
                <a:ea typeface="Verdana"/>
                <a:cs typeface="Arial" panose="020B0604020202020204" pitchFamily="34" charset="0"/>
              </a:rPr>
              <a:t>/</a:t>
            </a:r>
            <a:r>
              <a:rPr lang="en-US" sz="1323" dirty="0" err="1">
                <a:solidFill>
                  <a:srgbClr val="002060"/>
                </a:solidFill>
                <a:latin typeface="+mn-lt"/>
                <a:ea typeface="Verdana"/>
                <a:cs typeface="Arial" panose="020B0604020202020204" pitchFamily="34" charset="0"/>
              </a:rPr>
              <a:t>parenterālā</a:t>
            </a:r>
            <a:r>
              <a:rPr lang="en-US"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barošana</a:t>
            </a:r>
            <a:r>
              <a:rPr lang="en-US" sz="1323" dirty="0">
                <a:solidFill>
                  <a:srgbClr val="002060"/>
                </a:solidFill>
                <a:latin typeface="+mn-lt"/>
                <a:ea typeface="Verdana"/>
                <a:cs typeface="Arial" panose="020B0604020202020204" pitchFamily="34" charset="0"/>
              </a:rPr>
              <a:t>;</a:t>
            </a:r>
            <a:endParaRPr lang="en-US" sz="1323" dirty="0">
              <a:solidFill>
                <a:srgbClr val="002060"/>
              </a:solidFill>
              <a:latin typeface="+mn-lt"/>
              <a:ea typeface="Verdana" panose="020B0604030504040204" pitchFamily="34" charset="0"/>
              <a:cs typeface="Arial" panose="020B0604020202020204" pitchFamily="34" charset="0"/>
            </a:endParaRPr>
          </a:p>
          <a:p>
            <a:r>
              <a:rPr lang="en-US" sz="1323" dirty="0">
                <a:solidFill>
                  <a:srgbClr val="002060"/>
                </a:solidFill>
                <a:latin typeface="+mn-lt"/>
                <a:ea typeface="Verdana"/>
                <a:cs typeface="Arial" panose="020B0604020202020204" pitchFamily="34" charset="0"/>
              </a:rPr>
              <a:t>+ </a:t>
            </a:r>
            <a:r>
              <a:rPr lang="lv-LV"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sociālā</a:t>
            </a:r>
            <a:r>
              <a:rPr lang="en-US"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aprūpe</a:t>
            </a:r>
            <a:r>
              <a:rPr lang="en-US" sz="1323" dirty="0">
                <a:solidFill>
                  <a:srgbClr val="002060"/>
                </a:solidFill>
                <a:latin typeface="+mn-lt"/>
                <a:ea typeface="Verdana"/>
                <a:cs typeface="Arial" panose="020B0604020202020204" pitchFamily="34" charset="0"/>
              </a:rPr>
              <a:t>, TPL.</a:t>
            </a:r>
          </a:p>
        </p:txBody>
      </p:sp>
      <p:sp>
        <p:nvSpPr>
          <p:cNvPr id="30" name="TextBox 29">
            <a:extLst>
              <a:ext uri="{FF2B5EF4-FFF2-40B4-BE49-F238E27FC236}">
                <a16:creationId xmlns:a16="http://schemas.microsoft.com/office/drawing/2014/main" id="{33924BF2-7475-DB99-057B-8B8C2D30C29A}"/>
              </a:ext>
            </a:extLst>
          </p:cNvPr>
          <p:cNvSpPr txBox="1"/>
          <p:nvPr/>
        </p:nvSpPr>
        <p:spPr>
          <a:xfrm>
            <a:off x="7849405" y="3980706"/>
            <a:ext cx="2979561" cy="1512306"/>
          </a:xfrm>
          <a:prstGeom prst="rect">
            <a:avLst/>
          </a:prstGeom>
          <a:noFill/>
        </p:spPr>
        <p:txBody>
          <a:bodyPr wrap="square" lIns="86392" tIns="43196" rIns="86392" bIns="43196" rtlCol="0" anchor="t">
            <a:spAutoFit/>
          </a:bodyPr>
          <a:lstStyle/>
          <a:p>
            <a:pPr algn="ctr"/>
            <a:r>
              <a:rPr lang="en-US" sz="1323" b="1" dirty="0" err="1">
                <a:solidFill>
                  <a:schemeClr val="accent2"/>
                </a:solidFill>
                <a:latin typeface="+mn-lt"/>
                <a:ea typeface="Verdana"/>
                <a:cs typeface="Arial" panose="020B0604020202020204" pitchFamily="34" charset="0"/>
              </a:rPr>
              <a:t>Pacienti</a:t>
            </a:r>
            <a:r>
              <a:rPr lang="en-US" sz="1323" b="1" dirty="0">
                <a:solidFill>
                  <a:schemeClr val="accent2"/>
                </a:solidFill>
                <a:latin typeface="+mn-lt"/>
                <a:ea typeface="Verdana"/>
                <a:cs typeface="Arial" panose="020B0604020202020204" pitchFamily="34" charset="0"/>
              </a:rPr>
              <a:t> </a:t>
            </a:r>
            <a:r>
              <a:rPr lang="en-US" sz="1323" b="1" dirty="0" err="1">
                <a:solidFill>
                  <a:schemeClr val="accent2"/>
                </a:solidFill>
                <a:latin typeface="+mn-lt"/>
                <a:ea typeface="Verdana"/>
                <a:cs typeface="Arial" panose="020B0604020202020204" pitchFamily="34" charset="0"/>
              </a:rPr>
              <a:t>ar</a:t>
            </a:r>
            <a:r>
              <a:rPr lang="en-US" sz="1323" b="1" dirty="0">
                <a:solidFill>
                  <a:schemeClr val="accent2"/>
                </a:solidFill>
                <a:latin typeface="+mn-lt"/>
                <a:ea typeface="Verdana"/>
                <a:cs typeface="Arial" panose="020B0604020202020204" pitchFamily="34" charset="0"/>
              </a:rPr>
              <a:t> </a:t>
            </a:r>
            <a:r>
              <a:rPr lang="en-US" sz="1323" b="1" dirty="0" err="1">
                <a:solidFill>
                  <a:schemeClr val="accent2"/>
                </a:solidFill>
                <a:latin typeface="+mn-lt"/>
                <a:ea typeface="Verdana"/>
                <a:cs typeface="Arial" panose="020B0604020202020204" pitchFamily="34" charset="0"/>
              </a:rPr>
              <a:t>ierobežotu</a:t>
            </a:r>
            <a:r>
              <a:rPr lang="en-US" sz="1323" b="1" dirty="0">
                <a:solidFill>
                  <a:schemeClr val="accent2"/>
                </a:solidFill>
                <a:latin typeface="+mn-lt"/>
                <a:ea typeface="Verdana"/>
                <a:cs typeface="Arial" panose="020B0604020202020204" pitchFamily="34" charset="0"/>
              </a:rPr>
              <a:t> </a:t>
            </a:r>
            <a:r>
              <a:rPr lang="en-US" sz="1323" b="1" dirty="0" err="1">
                <a:solidFill>
                  <a:schemeClr val="accent2"/>
                </a:solidFill>
                <a:latin typeface="+mn-lt"/>
                <a:ea typeface="Verdana"/>
                <a:cs typeface="Arial" panose="020B0604020202020204" pitchFamily="34" charset="0"/>
              </a:rPr>
              <a:t>dzīvildzi</a:t>
            </a:r>
            <a:endParaRPr lang="en-US" sz="1323" b="1" dirty="0">
              <a:solidFill>
                <a:schemeClr val="accent2"/>
              </a:solidFill>
              <a:latin typeface="+mn-lt"/>
              <a:ea typeface="Verdana"/>
              <a:cs typeface="Arial" panose="020B0604020202020204" pitchFamily="34" charset="0"/>
            </a:endParaRPr>
          </a:p>
          <a:p>
            <a:pPr marL="269977" indent="-269977">
              <a:buFont typeface="Arial" panose="020B0604020202020204" pitchFamily="34" charset="0"/>
              <a:buChar char="•"/>
            </a:pPr>
            <a:r>
              <a:rPr lang="lv-LV" sz="1323" dirty="0">
                <a:solidFill>
                  <a:srgbClr val="002060"/>
                </a:solidFill>
                <a:latin typeface="+mn-lt"/>
                <a:ea typeface="Verdana"/>
                <a:cs typeface="Arial" panose="020B0604020202020204" pitchFamily="34" charset="0"/>
              </a:rPr>
              <a:t>v</a:t>
            </a:r>
            <a:r>
              <a:rPr lang="en-US" sz="1323" dirty="0" err="1">
                <a:solidFill>
                  <a:srgbClr val="002060"/>
                </a:solidFill>
                <a:latin typeface="+mn-lt"/>
                <a:ea typeface="Verdana"/>
                <a:cs typeface="Arial" panose="020B0604020202020204" pitchFamily="34" charset="0"/>
              </a:rPr>
              <a:t>eselības</a:t>
            </a:r>
            <a:r>
              <a:rPr lang="en-US" sz="1323" dirty="0">
                <a:solidFill>
                  <a:srgbClr val="002060"/>
                </a:solidFill>
                <a:latin typeface="+mn-lt"/>
                <a:ea typeface="Verdana"/>
                <a:cs typeface="Arial" panose="020B0604020202020204" pitchFamily="34" charset="0"/>
              </a:rPr>
              <a:t> un </a:t>
            </a:r>
            <a:r>
              <a:rPr lang="en-US" sz="1323" dirty="0" err="1">
                <a:solidFill>
                  <a:srgbClr val="002060"/>
                </a:solidFill>
                <a:latin typeface="+mn-lt"/>
                <a:ea typeface="Verdana"/>
                <a:cs typeface="Arial" panose="020B0604020202020204" pitchFamily="34" charset="0"/>
              </a:rPr>
              <a:t>sociālās</a:t>
            </a:r>
            <a:r>
              <a:rPr lang="en-US" sz="1323" dirty="0">
                <a:solidFill>
                  <a:srgbClr val="002060"/>
                </a:solidFill>
                <a:latin typeface="+mn-lt"/>
                <a:ea typeface="Verdana"/>
                <a:cs typeface="Arial" panose="020B0604020202020204" pitchFamily="34" charset="0"/>
              </a:rPr>
              <a:t> aprūpes </a:t>
            </a:r>
            <a:r>
              <a:rPr lang="en-US" sz="1323" dirty="0" err="1">
                <a:solidFill>
                  <a:srgbClr val="002060"/>
                </a:solidFill>
                <a:latin typeface="+mn-lt"/>
                <a:ea typeface="Verdana"/>
                <a:cs typeface="Arial" panose="020B0604020202020204" pitchFamily="34" charset="0"/>
              </a:rPr>
              <a:t>pakalpojumi</a:t>
            </a:r>
            <a:r>
              <a:rPr lang="en-US"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mājās</a:t>
            </a:r>
            <a:r>
              <a:rPr lang="en-US" sz="1323" dirty="0">
                <a:solidFill>
                  <a:srgbClr val="002060"/>
                </a:solidFill>
                <a:latin typeface="+mn-lt"/>
                <a:ea typeface="Verdana"/>
                <a:cs typeface="Arial" panose="020B0604020202020204" pitchFamily="34" charset="0"/>
              </a:rPr>
              <a:t>;</a:t>
            </a:r>
          </a:p>
          <a:p>
            <a:pPr marL="269977" indent="-269977">
              <a:buFont typeface="Arial" panose="020B0604020202020204" pitchFamily="34" charset="0"/>
              <a:buChar char="•"/>
            </a:pPr>
            <a:r>
              <a:rPr lang="en-US" sz="1323" dirty="0" err="1">
                <a:solidFill>
                  <a:srgbClr val="002060"/>
                </a:solidFill>
                <a:latin typeface="+mn-lt"/>
                <a:ea typeface="Verdana"/>
                <a:cs typeface="Arial" panose="020B0604020202020204" pitchFamily="34" charset="0"/>
              </a:rPr>
              <a:t>noteikts</a:t>
            </a:r>
            <a:r>
              <a:rPr lang="en-US"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gadījuma</a:t>
            </a:r>
            <a:r>
              <a:rPr lang="en-US"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vadītājs</a:t>
            </a:r>
            <a:r>
              <a:rPr lang="en-US" sz="1323" dirty="0">
                <a:solidFill>
                  <a:srgbClr val="002060"/>
                </a:solidFill>
                <a:latin typeface="+mn-lt"/>
                <a:ea typeface="Verdana"/>
                <a:cs typeface="Arial" panose="020B0604020202020204" pitchFamily="34" charset="0"/>
              </a:rPr>
              <a:t>;</a:t>
            </a:r>
          </a:p>
          <a:p>
            <a:pPr marL="269977" indent="-269977">
              <a:buFont typeface="Arial" panose="020B0604020202020204" pitchFamily="34" charset="0"/>
              <a:buChar char="•"/>
            </a:pPr>
            <a:r>
              <a:rPr lang="en-US" sz="1323" dirty="0" err="1">
                <a:solidFill>
                  <a:srgbClr val="002060"/>
                </a:solidFill>
                <a:latin typeface="+mn-lt"/>
                <a:ea typeface="Verdana"/>
                <a:cs typeface="Arial" panose="020B0604020202020204" pitchFamily="34" charset="0"/>
              </a:rPr>
              <a:t>emocionālais</a:t>
            </a:r>
            <a:r>
              <a:rPr lang="en-US" sz="1323" dirty="0">
                <a:solidFill>
                  <a:srgbClr val="002060"/>
                </a:solidFill>
                <a:latin typeface="+mn-lt"/>
                <a:ea typeface="Verdana"/>
                <a:cs typeface="Arial" panose="020B0604020202020204" pitchFamily="34" charset="0"/>
              </a:rPr>
              <a:t> </a:t>
            </a:r>
            <a:r>
              <a:rPr lang="en-US" sz="1323" dirty="0" err="1">
                <a:solidFill>
                  <a:srgbClr val="002060"/>
                </a:solidFill>
                <a:latin typeface="+mn-lt"/>
                <a:ea typeface="Verdana"/>
                <a:cs typeface="Arial" panose="020B0604020202020204" pitchFamily="34" charset="0"/>
              </a:rPr>
              <a:t>atbalsts</a:t>
            </a:r>
            <a:r>
              <a:rPr lang="en-US" sz="1323" dirty="0">
                <a:solidFill>
                  <a:srgbClr val="002060"/>
                </a:solidFill>
                <a:latin typeface="+mn-lt"/>
                <a:ea typeface="Verdana"/>
                <a:cs typeface="Arial" panose="020B0604020202020204" pitchFamily="34" charset="0"/>
              </a:rPr>
              <a:t>;</a:t>
            </a:r>
          </a:p>
          <a:p>
            <a:pPr marL="269977" indent="-269977">
              <a:buFont typeface="Arial" panose="020B0604020202020204" pitchFamily="34" charset="0"/>
              <a:buChar char="•"/>
            </a:pPr>
            <a:r>
              <a:rPr lang="en-US" sz="1323" dirty="0">
                <a:solidFill>
                  <a:srgbClr val="002060"/>
                </a:solidFill>
                <a:latin typeface="+mn-lt"/>
                <a:ea typeface="Verdana" panose="020B0604030504040204" pitchFamily="34" charset="0"/>
                <a:cs typeface="Arial" panose="020B0604020202020204" pitchFamily="34" charset="0"/>
              </a:rPr>
              <a:t>transports;</a:t>
            </a:r>
          </a:p>
          <a:p>
            <a:pPr marL="269977" indent="-269977">
              <a:buFont typeface="Arial" panose="020B0604020202020204" pitchFamily="34" charset="0"/>
              <a:buChar char="•"/>
            </a:pPr>
            <a:r>
              <a:rPr lang="en-US" sz="1323" dirty="0">
                <a:solidFill>
                  <a:srgbClr val="002060"/>
                </a:solidFill>
                <a:latin typeface="+mn-lt"/>
                <a:ea typeface="Verdana"/>
                <a:cs typeface="Arial" panose="020B0604020202020204" pitchFamily="34" charset="0"/>
              </a:rPr>
              <a:t>TPL.</a:t>
            </a:r>
            <a:endParaRPr lang="en-US" dirty="0">
              <a:solidFill>
                <a:srgbClr val="002060"/>
              </a:solidFill>
              <a:latin typeface="+mn-lt"/>
              <a:cs typeface="Arial" panose="020B0604020202020204" pitchFamily="34" charset="0"/>
            </a:endParaRPr>
          </a:p>
        </p:txBody>
      </p:sp>
      <p:sp>
        <p:nvSpPr>
          <p:cNvPr id="4" name="TextBox 3">
            <a:extLst>
              <a:ext uri="{FF2B5EF4-FFF2-40B4-BE49-F238E27FC236}">
                <a16:creationId xmlns:a16="http://schemas.microsoft.com/office/drawing/2014/main" id="{8A9FAC9C-6344-CE92-CAF9-F028A87D7C71}"/>
              </a:ext>
            </a:extLst>
          </p:cNvPr>
          <p:cNvSpPr txBox="1"/>
          <p:nvPr/>
        </p:nvSpPr>
        <p:spPr>
          <a:xfrm>
            <a:off x="689934" y="945663"/>
            <a:ext cx="10740433" cy="1754326"/>
          </a:xfrm>
          <a:prstGeom prst="rect">
            <a:avLst/>
          </a:prstGeom>
          <a:noFill/>
        </p:spPr>
        <p:txBody>
          <a:bodyPr wrap="square" rtlCol="0">
            <a:spAutoFit/>
          </a:bodyPr>
          <a:lstStyle/>
          <a:p>
            <a:pPr marL="342900" indent="-342900">
              <a:buAutoNum type="arabicPeriod"/>
            </a:pPr>
            <a:r>
              <a:rPr lang="en-GB" dirty="0" err="1">
                <a:solidFill>
                  <a:srgbClr val="002060"/>
                </a:solidFill>
                <a:latin typeface="+mn-lt"/>
                <a:cs typeface="Arial" panose="020B0604020202020204" pitchFamily="34" charset="0"/>
              </a:rPr>
              <a:t>Pieejami</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dažādi</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pakalpojumi</a:t>
            </a:r>
            <a:r>
              <a:rPr lang="en-GB" dirty="0">
                <a:solidFill>
                  <a:srgbClr val="002060"/>
                </a:solidFill>
                <a:latin typeface="+mn-lt"/>
                <a:cs typeface="Arial" panose="020B0604020202020204" pitchFamily="34" charset="0"/>
              </a:rPr>
              <a:t> abos </a:t>
            </a:r>
            <a:r>
              <a:rPr lang="en-GB" dirty="0" err="1">
                <a:solidFill>
                  <a:srgbClr val="002060"/>
                </a:solidFill>
                <a:latin typeface="+mn-lt"/>
                <a:cs typeface="Arial" panose="020B0604020202020204" pitchFamily="34" charset="0"/>
              </a:rPr>
              <a:t>sektoros</a:t>
            </a:r>
            <a:r>
              <a:rPr lang="en-GB" dirty="0">
                <a:solidFill>
                  <a:srgbClr val="002060"/>
                </a:solidFill>
                <a:latin typeface="+mn-lt"/>
                <a:cs typeface="Arial" panose="020B0604020202020204" pitchFamily="34" charset="0"/>
              </a:rPr>
              <a:t>, bet </a:t>
            </a:r>
            <a:r>
              <a:rPr lang="en-GB" b="1" dirty="0" err="1">
                <a:solidFill>
                  <a:srgbClr val="002060"/>
                </a:solidFill>
                <a:latin typeface="+mn-lt"/>
                <a:cs typeface="Arial" panose="020B0604020202020204" pitchFamily="34" charset="0"/>
              </a:rPr>
              <a:t>trūkst</a:t>
            </a:r>
            <a:r>
              <a:rPr lang="en-GB" b="1" dirty="0">
                <a:solidFill>
                  <a:srgbClr val="002060"/>
                </a:solidFill>
                <a:latin typeface="+mn-lt"/>
                <a:cs typeface="Arial" panose="020B0604020202020204" pitchFamily="34" charset="0"/>
              </a:rPr>
              <a:t> to </a:t>
            </a:r>
            <a:r>
              <a:rPr lang="en-GB" b="1" dirty="0" err="1">
                <a:solidFill>
                  <a:srgbClr val="002060"/>
                </a:solidFill>
                <a:latin typeface="+mn-lt"/>
                <a:cs typeface="Arial" panose="020B0604020202020204" pitchFamily="34" charset="0"/>
              </a:rPr>
              <a:t>savstarpēja</a:t>
            </a:r>
            <a:r>
              <a:rPr lang="en-GB" b="1" dirty="0">
                <a:solidFill>
                  <a:srgbClr val="002060"/>
                </a:solidFill>
                <a:latin typeface="+mn-lt"/>
                <a:cs typeface="Arial" panose="020B0604020202020204" pitchFamily="34" charset="0"/>
              </a:rPr>
              <a:t> </a:t>
            </a:r>
            <a:r>
              <a:rPr lang="en-GB" b="1" dirty="0" err="1">
                <a:solidFill>
                  <a:srgbClr val="002060"/>
                </a:solidFill>
                <a:latin typeface="+mn-lt"/>
                <a:cs typeface="Arial" panose="020B0604020202020204" pitchFamily="34" charset="0"/>
              </a:rPr>
              <a:t>koordinācija</a:t>
            </a:r>
            <a:endParaRPr lang="en-GB" b="1" dirty="0">
              <a:solidFill>
                <a:srgbClr val="002060"/>
              </a:solidFill>
              <a:latin typeface="+mn-lt"/>
              <a:cs typeface="Arial" panose="020B0604020202020204" pitchFamily="34" charset="0"/>
            </a:endParaRPr>
          </a:p>
          <a:p>
            <a:pPr lvl="8"/>
            <a:r>
              <a:rPr lang="en-GB" dirty="0">
                <a:solidFill>
                  <a:srgbClr val="002060"/>
                </a:solidFill>
                <a:latin typeface="+mn-lt"/>
                <a:cs typeface="Arial" panose="020B0604020202020204" pitchFamily="34" charset="0"/>
              </a:rPr>
              <a:t>	- </a:t>
            </a:r>
            <a:r>
              <a:rPr lang="lv-LV" sz="1800" dirty="0">
                <a:solidFill>
                  <a:srgbClr val="002060"/>
                </a:solidFill>
                <a:latin typeface="+mn-lt"/>
                <a:cs typeface="Arial" panose="020B0604020202020204" pitchFamily="34" charset="0"/>
              </a:rPr>
              <a:t>Integrēta aprūpe mājās </a:t>
            </a:r>
            <a:r>
              <a:rPr lang="en-GB" sz="1800" dirty="0">
                <a:solidFill>
                  <a:srgbClr val="002060"/>
                </a:solidFill>
                <a:latin typeface="+mn-lt"/>
                <a:cs typeface="Arial" panose="020B0604020202020204" pitchFamily="34" charset="0"/>
              </a:rPr>
              <a:t>– </a:t>
            </a:r>
            <a:r>
              <a:rPr lang="en-GB" sz="1800" dirty="0" err="1">
                <a:solidFill>
                  <a:srgbClr val="002060"/>
                </a:solidFill>
                <a:latin typeface="+mn-lt"/>
                <a:cs typeface="Arial" panose="020B0604020202020204" pitchFamily="34" charset="0"/>
              </a:rPr>
              <a:t>pilotprojekts</a:t>
            </a:r>
            <a:r>
              <a:rPr lang="en-GB" sz="1800" dirty="0">
                <a:solidFill>
                  <a:srgbClr val="002060"/>
                </a:solidFill>
                <a:latin typeface="+mn-lt"/>
                <a:cs typeface="Arial" panose="020B0604020202020204" pitchFamily="34" charset="0"/>
              </a:rPr>
              <a:t> </a:t>
            </a:r>
            <a:r>
              <a:rPr lang="lv-LV" sz="1800" dirty="0">
                <a:solidFill>
                  <a:srgbClr val="002060"/>
                </a:solidFill>
                <a:latin typeface="+mn-lt"/>
                <a:cs typeface="Arial" panose="020B0604020202020204" pitchFamily="34" charset="0"/>
              </a:rPr>
              <a:t>pilngadīgām personām, kas deklarētas un dzīvo Rīgā</a:t>
            </a:r>
            <a:endParaRPr lang="en-GB" sz="1800" dirty="0">
              <a:solidFill>
                <a:srgbClr val="002060"/>
              </a:solidFill>
              <a:latin typeface="+mn-lt"/>
              <a:cs typeface="Arial" panose="020B0604020202020204" pitchFamily="34" charset="0"/>
            </a:endParaRPr>
          </a:p>
          <a:p>
            <a:pPr lvl="8"/>
            <a:r>
              <a:rPr lang="en-GB" dirty="0">
                <a:solidFill>
                  <a:srgbClr val="002060"/>
                </a:solidFill>
                <a:latin typeface="+mn-lt"/>
                <a:cs typeface="Arial" panose="020B0604020202020204" pitchFamily="34" charset="0"/>
              </a:rPr>
              <a:t>	- </a:t>
            </a:r>
            <a:r>
              <a:rPr lang="lv-LV" sz="1800" dirty="0">
                <a:solidFill>
                  <a:srgbClr val="002060"/>
                </a:solidFill>
                <a:latin typeface="+mn-lt"/>
                <a:cs typeface="Arial" panose="020B0604020202020204" pitchFamily="34" charset="0"/>
              </a:rPr>
              <a:t>no </a:t>
            </a:r>
            <a:r>
              <a:rPr lang="en-GB" sz="1800" dirty="0">
                <a:solidFill>
                  <a:srgbClr val="002060"/>
                </a:solidFill>
                <a:latin typeface="+mn-lt"/>
                <a:cs typeface="Arial" panose="020B0604020202020204" pitchFamily="34" charset="0"/>
              </a:rPr>
              <a:t>01.01.</a:t>
            </a:r>
            <a:r>
              <a:rPr lang="lv-LV" sz="1800" dirty="0">
                <a:solidFill>
                  <a:srgbClr val="002060"/>
                </a:solidFill>
                <a:latin typeface="+mn-lt"/>
                <a:cs typeface="Arial" panose="020B0604020202020204" pitchFamily="34" charset="0"/>
              </a:rPr>
              <a:t>2028. veselības punkta izveide SAC ar 49</a:t>
            </a:r>
            <a:r>
              <a:rPr lang="en-GB" sz="1800" dirty="0">
                <a:solidFill>
                  <a:srgbClr val="002060"/>
                </a:solidFill>
                <a:latin typeface="+mn-lt"/>
                <a:cs typeface="Arial" panose="020B0604020202020204" pitchFamily="34" charset="0"/>
              </a:rPr>
              <a:t>+ </a:t>
            </a:r>
            <a:r>
              <a:rPr lang="en-GB" sz="1800" dirty="0" err="1">
                <a:solidFill>
                  <a:srgbClr val="002060"/>
                </a:solidFill>
                <a:latin typeface="+mn-lt"/>
                <a:cs typeface="Arial" panose="020B0604020202020204" pitchFamily="34" charset="0"/>
              </a:rPr>
              <a:t>klientiem</a:t>
            </a:r>
            <a:r>
              <a:rPr lang="en-GB" sz="1800" dirty="0">
                <a:solidFill>
                  <a:srgbClr val="002060"/>
                </a:solidFill>
                <a:latin typeface="+mn-lt"/>
                <a:cs typeface="Arial" panose="020B0604020202020204" pitchFamily="34" charset="0"/>
              </a:rPr>
              <a:t> (</a:t>
            </a:r>
            <a:r>
              <a:rPr lang="lv-LV" sz="1800" dirty="0">
                <a:solidFill>
                  <a:srgbClr val="002060"/>
                </a:solidFill>
                <a:latin typeface="+mn-lt"/>
                <a:cs typeface="Arial" panose="020B0604020202020204" pitchFamily="34" charset="0"/>
              </a:rPr>
              <a:t>obligāta prasība</a:t>
            </a:r>
            <a:r>
              <a:rPr lang="en-GB" sz="1800" dirty="0">
                <a:solidFill>
                  <a:srgbClr val="002060"/>
                </a:solidFill>
                <a:latin typeface="+mn-lt"/>
                <a:cs typeface="Arial" panose="020B0604020202020204" pitchFamily="34" charset="0"/>
              </a:rPr>
              <a:t>)</a:t>
            </a:r>
          </a:p>
          <a:p>
            <a:pPr lvl="8"/>
            <a:r>
              <a:rPr lang="en-GB" dirty="0">
                <a:solidFill>
                  <a:srgbClr val="002060"/>
                </a:solidFill>
                <a:latin typeface="+mn-lt"/>
                <a:cs typeface="Arial" panose="020B0604020202020204" pitchFamily="34" charset="0"/>
              </a:rPr>
              <a:t>	- </a:t>
            </a:r>
            <a:r>
              <a:rPr lang="en-GB" dirty="0" err="1">
                <a:solidFill>
                  <a:srgbClr val="002060"/>
                </a:solidFill>
                <a:latin typeface="+mn-lt"/>
                <a:cs typeface="Arial" panose="020B0604020202020204" pitchFamily="34" charset="0"/>
              </a:rPr>
              <a:t>slimnīca</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mājās</a:t>
            </a:r>
            <a:r>
              <a:rPr lang="en-GB" dirty="0">
                <a:solidFill>
                  <a:srgbClr val="002060"/>
                </a:solidFill>
                <a:latin typeface="+mn-lt"/>
                <a:cs typeface="Arial" panose="020B0604020202020204" pitchFamily="34" charset="0"/>
              </a:rPr>
              <a:t> - </a:t>
            </a:r>
            <a:r>
              <a:rPr lang="en-GB" sz="1800" dirty="0" err="1">
                <a:solidFill>
                  <a:srgbClr val="002060"/>
                </a:solidFill>
                <a:latin typeface="+mn-lt"/>
              </a:rPr>
              <a:t>stacionāra</a:t>
            </a:r>
            <a:r>
              <a:rPr lang="en-GB" sz="1800" dirty="0">
                <a:solidFill>
                  <a:srgbClr val="002060"/>
                </a:solidFill>
                <a:latin typeface="+mn-lt"/>
              </a:rPr>
              <a:t> </a:t>
            </a:r>
            <a:r>
              <a:rPr lang="en-GB" sz="1800" dirty="0" err="1">
                <a:solidFill>
                  <a:srgbClr val="002060"/>
                </a:solidFill>
                <a:latin typeface="+mn-lt"/>
              </a:rPr>
              <a:t>līmeņa</a:t>
            </a:r>
            <a:r>
              <a:rPr lang="en-GB" sz="1800" dirty="0">
                <a:solidFill>
                  <a:srgbClr val="002060"/>
                </a:solidFill>
                <a:latin typeface="+mn-lt"/>
              </a:rPr>
              <a:t> </a:t>
            </a:r>
            <a:r>
              <a:rPr lang="en-GB" sz="1800" dirty="0" err="1">
                <a:solidFill>
                  <a:srgbClr val="002060"/>
                </a:solidFill>
                <a:latin typeface="+mn-lt"/>
              </a:rPr>
              <a:t>ārstēšana</a:t>
            </a:r>
            <a:r>
              <a:rPr lang="en-GB" sz="1800" dirty="0">
                <a:solidFill>
                  <a:srgbClr val="002060"/>
                </a:solidFill>
                <a:latin typeface="+mn-lt"/>
              </a:rPr>
              <a:t> </a:t>
            </a:r>
            <a:r>
              <a:rPr lang="en-GB" sz="1800" dirty="0" err="1">
                <a:solidFill>
                  <a:srgbClr val="002060"/>
                </a:solidFill>
                <a:latin typeface="+mn-lt"/>
              </a:rPr>
              <a:t>dzīvesvietā</a:t>
            </a:r>
            <a:endParaRPr lang="en-GB" sz="1800" dirty="0">
              <a:solidFill>
                <a:srgbClr val="002060"/>
              </a:solidFill>
              <a:latin typeface="+mn-lt"/>
            </a:endParaRPr>
          </a:p>
          <a:p>
            <a:pPr lvl="8"/>
            <a:endParaRPr lang="en-GB" dirty="0">
              <a:solidFill>
                <a:srgbClr val="002060"/>
              </a:solidFill>
              <a:latin typeface="+mn-lt"/>
              <a:cs typeface="Arial" panose="020B0604020202020204" pitchFamily="34" charset="0"/>
            </a:endParaRPr>
          </a:p>
          <a:p>
            <a:pPr lvl="8"/>
            <a:r>
              <a:rPr lang="en-GB" dirty="0">
                <a:solidFill>
                  <a:srgbClr val="002060"/>
                </a:solidFill>
                <a:latin typeface="+mn-lt"/>
                <a:cs typeface="Arial" panose="020B0604020202020204" pitchFamily="34" charset="0"/>
              </a:rPr>
              <a:t>2. </a:t>
            </a:r>
            <a:r>
              <a:rPr lang="en-GB" b="1" dirty="0" err="1">
                <a:solidFill>
                  <a:srgbClr val="002060"/>
                </a:solidFill>
                <a:latin typeface="+mn-lt"/>
                <a:cs typeface="Arial" panose="020B0604020202020204" pitchFamily="34" charset="0"/>
              </a:rPr>
              <a:t>Iztrūkstošs</a:t>
            </a:r>
            <a:r>
              <a:rPr lang="en-GB" b="1" dirty="0">
                <a:solidFill>
                  <a:srgbClr val="002060"/>
                </a:solidFill>
                <a:latin typeface="+mn-lt"/>
                <a:cs typeface="Arial" panose="020B0604020202020204" pitchFamily="34" charset="0"/>
              </a:rPr>
              <a:t> </a:t>
            </a:r>
            <a:r>
              <a:rPr lang="en-GB" b="1" dirty="0" err="1">
                <a:solidFill>
                  <a:srgbClr val="002060"/>
                </a:solidFill>
                <a:latin typeface="+mn-lt"/>
                <a:cs typeface="Arial" panose="020B0604020202020204" pitchFamily="34" charset="0"/>
              </a:rPr>
              <a:t>pakalpojums</a:t>
            </a:r>
            <a:r>
              <a:rPr lang="en-GB" b="1" dirty="0">
                <a:solidFill>
                  <a:srgbClr val="002060"/>
                </a:solidFill>
                <a:latin typeface="+mn-lt"/>
                <a:cs typeface="Arial" panose="020B0604020202020204" pitchFamily="34" charset="0"/>
              </a:rPr>
              <a:t> </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ilgstoši</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aprūpējamiem</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hroniski</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slimiem</a:t>
            </a:r>
            <a:r>
              <a:rPr lang="en-GB" dirty="0">
                <a:solidFill>
                  <a:srgbClr val="002060"/>
                </a:solidFill>
                <a:latin typeface="+mn-lt"/>
                <a:cs typeface="Arial" panose="020B0604020202020204" pitchFamily="34" charset="0"/>
              </a:rPr>
              <a:t> </a:t>
            </a:r>
            <a:r>
              <a:rPr lang="en-GB" dirty="0" err="1">
                <a:solidFill>
                  <a:srgbClr val="002060"/>
                </a:solidFill>
                <a:latin typeface="+mn-lt"/>
                <a:cs typeface="Arial" panose="020B0604020202020204" pitchFamily="34" charset="0"/>
              </a:rPr>
              <a:t>pacientiem</a:t>
            </a:r>
            <a:endParaRPr lang="en-GB" dirty="0">
              <a:solidFill>
                <a:srgbClr val="002060"/>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3CAF5DD0-4124-8D0E-6CD7-501CEAAA0144}"/>
              </a:ext>
            </a:extLst>
          </p:cNvPr>
          <p:cNvSpPr txBox="1"/>
          <p:nvPr/>
        </p:nvSpPr>
        <p:spPr>
          <a:xfrm>
            <a:off x="689934" y="5873991"/>
            <a:ext cx="8879516" cy="369332"/>
          </a:xfrm>
          <a:prstGeom prst="rect">
            <a:avLst/>
          </a:prstGeom>
          <a:noFill/>
        </p:spPr>
        <p:txBody>
          <a:bodyPr wrap="square">
            <a:spAutoFit/>
          </a:bodyPr>
          <a:lstStyle/>
          <a:p>
            <a:pPr lvl="8"/>
            <a:r>
              <a:rPr lang="en-GB" dirty="0">
                <a:latin typeface="+mn-lt"/>
                <a:cs typeface="Arial" panose="020B0604020202020204" pitchFamily="34" charset="0"/>
              </a:rPr>
              <a:t>3. </a:t>
            </a:r>
            <a:r>
              <a:rPr lang="en-GB" dirty="0" err="1">
                <a:latin typeface="+mn-lt"/>
                <a:cs typeface="Arial" panose="020B0604020202020204" pitchFamily="34" charset="0"/>
              </a:rPr>
              <a:t>Stiprināms</a:t>
            </a:r>
            <a:r>
              <a:rPr lang="en-GB" dirty="0">
                <a:latin typeface="+mn-lt"/>
                <a:cs typeface="Arial" panose="020B0604020202020204" pitchFamily="34" charset="0"/>
              </a:rPr>
              <a:t> </a:t>
            </a:r>
            <a:r>
              <a:rPr lang="en-GB" dirty="0" err="1">
                <a:latin typeface="+mn-lt"/>
                <a:cs typeface="Arial" panose="020B0604020202020204" pitchFamily="34" charset="0"/>
              </a:rPr>
              <a:t>metodiskais</a:t>
            </a:r>
            <a:r>
              <a:rPr lang="en-GB" dirty="0">
                <a:latin typeface="+mn-lt"/>
                <a:cs typeface="Arial" panose="020B0604020202020204" pitchFamily="34" charset="0"/>
              </a:rPr>
              <a:t> </a:t>
            </a:r>
            <a:r>
              <a:rPr lang="en-GB" dirty="0" err="1">
                <a:latin typeface="+mn-lt"/>
                <a:cs typeface="Arial" panose="020B0604020202020204" pitchFamily="34" charset="0"/>
              </a:rPr>
              <a:t>atbalsts</a:t>
            </a:r>
            <a:r>
              <a:rPr lang="en-GB" dirty="0">
                <a:latin typeface="+mn-lt"/>
                <a:cs typeface="Arial" panose="020B0604020202020204" pitchFamily="34" charset="0"/>
              </a:rPr>
              <a:t> </a:t>
            </a:r>
            <a:r>
              <a:rPr lang="en-GB" b="1" dirty="0" err="1">
                <a:latin typeface="+mn-lt"/>
                <a:cs typeface="Arial" panose="020B0604020202020204" pitchFamily="34" charset="0"/>
              </a:rPr>
              <a:t>vienotas</a:t>
            </a:r>
            <a:r>
              <a:rPr lang="en-GB" b="1" dirty="0">
                <a:latin typeface="+mn-lt"/>
                <a:cs typeface="Arial" panose="020B0604020202020204" pitchFamily="34" charset="0"/>
              </a:rPr>
              <a:t> </a:t>
            </a:r>
            <a:r>
              <a:rPr lang="en-GB" b="1" dirty="0" err="1">
                <a:latin typeface="+mn-lt"/>
                <a:cs typeface="Arial" panose="020B0604020202020204" pitchFamily="34" charset="0"/>
              </a:rPr>
              <a:t>izpratnes</a:t>
            </a:r>
            <a:r>
              <a:rPr lang="en-GB" b="1" dirty="0">
                <a:latin typeface="+mn-lt"/>
                <a:cs typeface="Arial" panose="020B0604020202020204" pitchFamily="34" charset="0"/>
              </a:rPr>
              <a:t> un </a:t>
            </a:r>
            <a:r>
              <a:rPr lang="en-GB" b="1" dirty="0" err="1">
                <a:latin typeface="+mn-lt"/>
                <a:cs typeface="Arial" panose="020B0604020202020204" pitchFamily="34" charset="0"/>
              </a:rPr>
              <a:t>pieejas</a:t>
            </a:r>
            <a:r>
              <a:rPr lang="en-GB" b="1" dirty="0">
                <a:latin typeface="+mn-lt"/>
                <a:cs typeface="Arial" panose="020B0604020202020204" pitchFamily="34" charset="0"/>
              </a:rPr>
              <a:t> </a:t>
            </a:r>
            <a:r>
              <a:rPr lang="en-GB" b="1" dirty="0" err="1">
                <a:latin typeface="+mn-lt"/>
                <a:cs typeface="Arial" panose="020B0604020202020204" pitchFamily="34" charset="0"/>
              </a:rPr>
              <a:t>nodrošināšanai</a:t>
            </a:r>
            <a:r>
              <a:rPr lang="en-GB" b="1" dirty="0">
                <a:latin typeface="+mn-lt"/>
                <a:cs typeface="Arial" panose="020B0604020202020204" pitchFamily="34" charset="0"/>
              </a:rPr>
              <a:t> </a:t>
            </a:r>
          </a:p>
        </p:txBody>
      </p:sp>
    </p:spTree>
    <p:extLst>
      <p:ext uri="{BB962C8B-B14F-4D97-AF65-F5344CB8AC3E}">
        <p14:creationId xmlns:p14="http://schemas.microsoft.com/office/powerpoint/2010/main" val="3790498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673112" y="0"/>
            <a:ext cx="1237475" cy="1519425"/>
          </a:xfrm>
          <a:prstGeom prst="rect">
            <a:avLst/>
          </a:prstGeom>
        </p:spPr>
      </p:pic>
      <p:sp>
        <p:nvSpPr>
          <p:cNvPr id="3" name="object 3"/>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nvGrpSpPr>
          <p:cNvPr id="4" name="object 4"/>
          <p:cNvGrpSpPr/>
          <p:nvPr/>
        </p:nvGrpSpPr>
        <p:grpSpPr>
          <a:xfrm>
            <a:off x="8754360" y="45182"/>
            <a:ext cx="2766060" cy="3414395"/>
            <a:chOff x="8754360" y="45182"/>
            <a:chExt cx="2766060" cy="3414395"/>
          </a:xfrm>
        </p:grpSpPr>
        <p:sp>
          <p:nvSpPr>
            <p:cNvPr id="5" name="object 5"/>
            <p:cNvSpPr/>
            <p:nvPr/>
          </p:nvSpPr>
          <p:spPr>
            <a:xfrm>
              <a:off x="8754360" y="45182"/>
              <a:ext cx="2766060" cy="2766060"/>
            </a:xfrm>
            <a:custGeom>
              <a:avLst/>
              <a:gdLst/>
              <a:ahLst/>
              <a:cxnLst/>
              <a:rect l="l" t="t" r="r" b="b"/>
              <a:pathLst>
                <a:path w="2766059" h="2766060">
                  <a:moveTo>
                    <a:pt x="2765645" y="0"/>
                  </a:moveTo>
                  <a:lnTo>
                    <a:pt x="0" y="2765645"/>
                  </a:lnTo>
                  <a:lnTo>
                    <a:pt x="1491615" y="2765645"/>
                  </a:lnTo>
                  <a:lnTo>
                    <a:pt x="2765645" y="1491618"/>
                  </a:lnTo>
                  <a:lnTo>
                    <a:pt x="2765645" y="0"/>
                  </a:lnTo>
                  <a:close/>
                </a:path>
              </a:pathLst>
            </a:custGeom>
            <a:solidFill>
              <a:srgbClr val="6AA948">
                <a:alpha val="6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6" name="object 6"/>
            <p:cNvSpPr/>
            <p:nvPr/>
          </p:nvSpPr>
          <p:spPr>
            <a:xfrm>
              <a:off x="10163388" y="2102457"/>
              <a:ext cx="1356995" cy="1356995"/>
            </a:xfrm>
            <a:custGeom>
              <a:avLst/>
              <a:gdLst/>
              <a:ahLst/>
              <a:cxnLst/>
              <a:rect l="l" t="t" r="r" b="b"/>
              <a:pathLst>
                <a:path w="1356995" h="1356995">
                  <a:moveTo>
                    <a:pt x="1356616" y="0"/>
                  </a:moveTo>
                  <a:lnTo>
                    <a:pt x="0" y="1356616"/>
                  </a:lnTo>
                  <a:lnTo>
                    <a:pt x="696823" y="1356616"/>
                  </a:lnTo>
                  <a:lnTo>
                    <a:pt x="1356616" y="696823"/>
                  </a:lnTo>
                  <a:lnTo>
                    <a:pt x="1356616" y="0"/>
                  </a:lnTo>
                  <a:close/>
                </a:path>
              </a:pathLst>
            </a:custGeom>
            <a:solidFill>
              <a:srgbClr val="6AA948">
                <a:alpha val="210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grpSp>
        <p:nvGrpSpPr>
          <p:cNvPr id="7" name="object 7"/>
          <p:cNvGrpSpPr/>
          <p:nvPr/>
        </p:nvGrpSpPr>
        <p:grpSpPr>
          <a:xfrm>
            <a:off x="10042955" y="6032496"/>
            <a:ext cx="962025" cy="447675"/>
            <a:chOff x="10042955" y="6032496"/>
            <a:chExt cx="962025" cy="447675"/>
          </a:xfrm>
        </p:grpSpPr>
        <p:sp>
          <p:nvSpPr>
            <p:cNvPr id="8" name="object 8"/>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9" name="object 9"/>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10" name="object 10"/>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sp>
        <p:nvSpPr>
          <p:cNvPr id="11" name="object 11"/>
          <p:cNvSpPr txBox="1">
            <a:spLocks noGrp="1"/>
          </p:cNvSpPr>
          <p:nvPr>
            <p:ph type="title"/>
          </p:nvPr>
        </p:nvSpPr>
        <p:spPr>
          <a:xfrm>
            <a:off x="1910587" y="65524"/>
            <a:ext cx="9442404" cy="915635"/>
          </a:xfrm>
          <a:prstGeom prst="rect">
            <a:avLst/>
          </a:prstGeom>
        </p:spPr>
        <p:txBody>
          <a:bodyPr vert="horz" wrap="square" lIns="0" tIns="53340" rIns="0" bIns="0" rtlCol="0">
            <a:spAutoFit/>
          </a:bodyPr>
          <a:lstStyle/>
          <a:p>
            <a:pPr algn="ctr">
              <a:defRPr/>
            </a:pPr>
            <a:r>
              <a:rPr lang="lv-LV" sz="2800" dirty="0">
                <a:solidFill>
                  <a:srgbClr val="002060"/>
                </a:solidFill>
                <a:latin typeface="Arial" panose="020B0604020202020204" pitchFamily="34" charset="0"/>
                <a:cs typeface="Arial" panose="020B0604020202020204" pitchFamily="34" charset="0"/>
              </a:rPr>
              <a:t>ESF + p</a:t>
            </a:r>
            <a:r>
              <a:rPr lang="lv-LV" sz="2800" b="1" dirty="0">
                <a:solidFill>
                  <a:srgbClr val="002060"/>
                </a:solidFill>
                <a:latin typeface="Arial" panose="020B0604020202020204" pitchFamily="34" charset="0"/>
                <a:cs typeface="Arial" panose="020B0604020202020204" pitchFamily="34" charset="0"/>
              </a:rPr>
              <a:t>rojekts </a:t>
            </a:r>
            <a:r>
              <a:rPr lang="en-US" sz="2800" b="1" dirty="0">
                <a:solidFill>
                  <a:srgbClr val="002060"/>
                </a:solidFill>
                <a:latin typeface="Arial" panose="020B0604020202020204" pitchFamily="34" charset="0"/>
                <a:cs typeface="Arial" panose="020B0604020202020204" pitchFamily="34" charset="0"/>
              </a:rPr>
              <a:t>“Atbalsts paliatīvās aprūpes </a:t>
            </a:r>
            <a:r>
              <a:rPr lang="en-US" sz="2800" b="1" dirty="0" err="1">
                <a:solidFill>
                  <a:srgbClr val="002060"/>
                </a:solidFill>
                <a:latin typeface="Arial" panose="020B0604020202020204" pitchFamily="34" charset="0"/>
                <a:cs typeface="Arial" panose="020B0604020202020204" pitchFamily="34" charset="0"/>
              </a:rPr>
              <a:t>sistēmas</a:t>
            </a:r>
            <a:r>
              <a:rPr lang="en-US" sz="2800" b="1" dirty="0">
                <a:solidFill>
                  <a:srgbClr val="002060"/>
                </a:solidFill>
                <a:latin typeface="Arial" panose="020B0604020202020204" pitchFamily="34" charset="0"/>
                <a:cs typeface="Arial" panose="020B0604020202020204" pitchFamily="34" charset="0"/>
              </a:rPr>
              <a:t> </a:t>
            </a:r>
            <a:r>
              <a:rPr lang="en-US" sz="2800" b="1" dirty="0" err="1">
                <a:solidFill>
                  <a:srgbClr val="002060"/>
                </a:solidFill>
                <a:latin typeface="Arial" panose="020B0604020202020204" pitchFamily="34" charset="0"/>
                <a:cs typeface="Arial" panose="020B0604020202020204" pitchFamily="34" charset="0"/>
              </a:rPr>
              <a:t>pilnveidošanai</a:t>
            </a:r>
            <a:r>
              <a:rPr lang="en-US" sz="2400" b="1" dirty="0">
                <a:solidFill>
                  <a:srgbClr val="002060"/>
                </a:solidFill>
                <a:latin typeface="Raleway" pitchFamily="2" charset="77"/>
                <a:cs typeface="Space Grotesk" pitchFamily="2" charset="77"/>
              </a:rPr>
              <a:t>”</a:t>
            </a:r>
            <a:endParaRPr lang="lv-LV" sz="2400" dirty="0">
              <a:solidFill>
                <a:srgbClr val="002060"/>
              </a:solidFill>
              <a:latin typeface="Arial" panose="020B0604020202020204" pitchFamily="34" charset="0"/>
              <a:cs typeface="Arial" panose="020B0604020202020204" pitchFamily="34" charset="0"/>
            </a:endParaRPr>
          </a:p>
        </p:txBody>
      </p:sp>
      <p:sp>
        <p:nvSpPr>
          <p:cNvPr id="19" name="Text Placeholder 4">
            <a:extLst>
              <a:ext uri="{FF2B5EF4-FFF2-40B4-BE49-F238E27FC236}">
                <a16:creationId xmlns:a16="http://schemas.microsoft.com/office/drawing/2014/main" id="{36761D2E-1E84-4A2A-96F6-10A4409C35BB}"/>
              </a:ext>
            </a:extLst>
          </p:cNvPr>
          <p:cNvSpPr txBox="1">
            <a:spLocks/>
          </p:cNvSpPr>
          <p:nvPr/>
        </p:nvSpPr>
        <p:spPr>
          <a:xfrm>
            <a:off x="1078364" y="6001744"/>
            <a:ext cx="4681086" cy="304800"/>
          </a:xfrm>
          <a:prstGeom prst="rect">
            <a:avLst/>
          </a:prstGeom>
        </p:spPr>
        <p:txBody>
          <a:bodyPr>
            <a:normAutofit fontScale="92500" lnSpcReduction="2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lv-LV" altLang="lv-LV" dirty="0">
              <a:ea typeface="MS PGothic" panose="020B0600070205080204" pitchFamily="34" charset="-128"/>
            </a:endParaRPr>
          </a:p>
        </p:txBody>
      </p:sp>
      <p:sp>
        <p:nvSpPr>
          <p:cNvPr id="13" name="Slide Number Placeholder 12">
            <a:extLst>
              <a:ext uri="{FF2B5EF4-FFF2-40B4-BE49-F238E27FC236}">
                <a16:creationId xmlns:a16="http://schemas.microsoft.com/office/drawing/2014/main" id="{98E7AE7B-2E0F-47C3-9C1A-ED69B536CCA5}"/>
              </a:ext>
            </a:extLst>
          </p:cNvPr>
          <p:cNvSpPr>
            <a:spLocks noGrp="1"/>
          </p:cNvSpPr>
          <p:nvPr>
            <p:ph type="sldNum" sz="quarter" idx="7"/>
          </p:nvPr>
        </p:nvSpPr>
        <p:spPr>
          <a:xfrm>
            <a:off x="11144076" y="6053183"/>
            <a:ext cx="208915" cy="184666"/>
          </a:xfrm>
        </p:spPr>
        <p:txBody>
          <a:bodyPr/>
          <a:lstStyle/>
          <a:p>
            <a:pPr marL="38100">
              <a:lnSpc>
                <a:spcPct val="100000"/>
              </a:lnSpc>
              <a:spcBef>
                <a:spcPts val="180"/>
              </a:spcBef>
            </a:pPr>
            <a:fld id="{81D60167-4931-47E6-BA6A-407CBD079E47}" type="slidenum">
              <a:rPr lang="lv-LV" sz="1200" spc="-5" smtClean="0">
                <a:solidFill>
                  <a:schemeClr val="tx1"/>
                </a:solidFill>
              </a:rPr>
              <a:t>13</a:t>
            </a:fld>
            <a:endParaRPr lang="lv-LV" sz="1200" spc="-5" dirty="0">
              <a:solidFill>
                <a:schemeClr val="tx1"/>
              </a:solidFill>
            </a:endParaRPr>
          </a:p>
        </p:txBody>
      </p:sp>
      <p:sp>
        <p:nvSpPr>
          <p:cNvPr id="25" name="Apakšvirsraksts 3">
            <a:extLst>
              <a:ext uri="{FF2B5EF4-FFF2-40B4-BE49-F238E27FC236}">
                <a16:creationId xmlns:a16="http://schemas.microsoft.com/office/drawing/2014/main" id="{C9F8900B-70A5-4082-9BE3-50C7D67D0BCB}"/>
              </a:ext>
            </a:extLst>
          </p:cNvPr>
          <p:cNvSpPr txBox="1">
            <a:spLocks/>
          </p:cNvSpPr>
          <p:nvPr/>
        </p:nvSpPr>
        <p:spPr>
          <a:xfrm>
            <a:off x="108766" y="2251075"/>
            <a:ext cx="5474757" cy="3396131"/>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endParaRPr lang="lv-LV" sz="1500" b="1"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gn="just"/>
            <a:r>
              <a:rPr lang="lv-LV" sz="1500" b="1" dirty="0">
                <a:solidFill>
                  <a:srgbClr val="002060"/>
                </a:solidFill>
                <a:latin typeface="Arial" panose="020B0604020202020204" pitchFamily="34" charset="0"/>
                <a:ea typeface="Times New Roman" panose="02020603050405020304" pitchFamily="18" charset="0"/>
                <a:cs typeface="Arial" panose="020B0604020202020204" pitchFamily="34" charset="0"/>
              </a:rPr>
              <a:t>Risināmās problēmas</a:t>
            </a:r>
          </a:p>
          <a:p>
            <a:pPr marL="285750" indent="-285750" algn="just">
              <a:buFont typeface="Arial" panose="020B0604020202020204" pitchFamily="34" charset="0"/>
              <a:buChar char="•"/>
            </a:pPr>
            <a:r>
              <a:rPr lang="lv-LV" sz="1500" dirty="0">
                <a:solidFill>
                  <a:srgbClr val="002060"/>
                </a:solidFill>
                <a:latin typeface="Arial" panose="020B0604020202020204" pitchFamily="34" charset="0"/>
                <a:ea typeface="Times New Roman" panose="02020603050405020304" pitchFamily="18" charset="0"/>
                <a:cs typeface="Arial" panose="020B0604020202020204" pitchFamily="34" charset="0"/>
              </a:rPr>
              <a:t>veselības aprūpes komponente un sociālā komponente nav savstarpēji integrētas, pēctecīgas vai koordinētas</a:t>
            </a:r>
          </a:p>
          <a:p>
            <a:pPr marL="285750" indent="-285750" algn="just">
              <a:buFont typeface="Arial" panose="020B0604020202020204" pitchFamily="34" charset="0"/>
              <a:buChar char="•"/>
            </a:pPr>
            <a:r>
              <a:rPr lang="lv-LV" sz="1500" dirty="0">
                <a:solidFill>
                  <a:srgbClr val="002060"/>
                </a:solidFill>
                <a:latin typeface="Arial" panose="020B0604020202020204" pitchFamily="34" charset="0"/>
                <a:ea typeface="Times New Roman" panose="02020603050405020304" pitchFamily="18" charset="0"/>
                <a:cs typeface="Arial" panose="020B0604020202020204" pitchFamily="34" charset="0"/>
              </a:rPr>
              <a:t>atbalsts personas dzīvesvietā ir nepietiekams </a:t>
            </a:r>
          </a:p>
          <a:p>
            <a:pPr marL="285750" indent="-285750" algn="just">
              <a:buFont typeface="Arial" panose="020B0604020202020204" pitchFamily="34" charset="0"/>
              <a:buChar char="•"/>
            </a:pPr>
            <a:r>
              <a:rPr lang="lv-LV" sz="1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lielākā daļa sociālie pakalpojumi tiek nodrošināti vispārējā kārtībā, neņemot vērā paliatīvās aprūpes pacientu specifiskās vajadzības</a:t>
            </a:r>
          </a:p>
          <a:p>
            <a:pPr marL="285750" indent="-285750" algn="just">
              <a:buFont typeface="Arial" panose="020B0604020202020204" pitchFamily="34" charset="0"/>
              <a:buChar char="•"/>
            </a:pPr>
            <a:r>
              <a:rPr lang="lv-LV" sz="1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gan pacientiem, gan tuviniekiem ir par maz psihosociāla atbalsta</a:t>
            </a:r>
          </a:p>
          <a:p>
            <a:pPr marL="285750" indent="-285750" algn="just">
              <a:buFont typeface="Arial" panose="020B0604020202020204" pitchFamily="34" charset="0"/>
              <a:buChar char="•"/>
            </a:pPr>
            <a:r>
              <a:rPr lang="lv-LV" sz="1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formāliem un neformāliem aprūpētājiem ir nepietiekošas zināšanas un izpratne par paliatīvo aprūpi</a:t>
            </a:r>
          </a:p>
          <a:p>
            <a:pPr marL="285750" indent="-285750" algn="just">
              <a:buFont typeface="Arial" panose="020B0604020202020204" pitchFamily="34" charset="0"/>
              <a:buChar char="•"/>
            </a:pPr>
            <a:r>
              <a:rPr lang="lv-LV" sz="1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gan pacientiem, gan tuviniekiem trūkst izpratnes par paliatīvas aprūpes būtību, valda stereotipi</a:t>
            </a:r>
          </a:p>
          <a:p>
            <a:pPr algn="just"/>
            <a:endParaRPr lang="lv-LV" sz="1400" dirty="0">
              <a:solidFill>
                <a:srgbClr val="2C9307"/>
              </a:solidFill>
              <a:effectLst/>
              <a:latin typeface="Arial" panose="020B0604020202020204" pitchFamily="34" charset="0"/>
              <a:ea typeface="Times New Roman" panose="02020603050405020304" pitchFamily="18" charset="0"/>
              <a:cs typeface="Arial" panose="020B0604020202020204" pitchFamily="34" charset="0"/>
            </a:endParaRPr>
          </a:p>
          <a:p>
            <a:pPr algn="just"/>
            <a:endParaRPr lang="lv-LV" sz="1600" dirty="0">
              <a:solidFill>
                <a:srgbClr val="2C9307"/>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15" name="Apakšvirsraksts 3">
            <a:extLst>
              <a:ext uri="{FF2B5EF4-FFF2-40B4-BE49-F238E27FC236}">
                <a16:creationId xmlns:a16="http://schemas.microsoft.com/office/drawing/2014/main" id="{8CD25988-D932-4311-9EF0-04F739F8329C}"/>
              </a:ext>
            </a:extLst>
          </p:cNvPr>
          <p:cNvSpPr txBox="1">
            <a:spLocks/>
          </p:cNvSpPr>
          <p:nvPr/>
        </p:nvSpPr>
        <p:spPr>
          <a:xfrm>
            <a:off x="5771092" y="2346259"/>
            <a:ext cx="5474757" cy="303802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r>
              <a:rPr lang="lv-LV" sz="16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Mērķa grupa</a:t>
            </a:r>
            <a:endParaRPr lang="en-GB" sz="16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marL="285750" indent="-285750" algn="just">
              <a:buFont typeface="Arial" panose="020B0604020202020204" pitchFamily="34" charset="0"/>
              <a:buChar char="•"/>
            </a:pPr>
            <a:r>
              <a:rPr lang="lv-LV" sz="1500" dirty="0">
                <a:solidFill>
                  <a:srgbClr val="002060"/>
                </a:solidFill>
                <a:latin typeface="Arial" panose="020B0604020202020204" pitchFamily="34" charset="0"/>
                <a:ea typeface="Times New Roman" panose="02020603050405020304" pitchFamily="18" charset="0"/>
                <a:cs typeface="Arial" panose="020B0604020202020204" pitchFamily="34" charset="0"/>
              </a:rPr>
              <a:t>p</a:t>
            </a:r>
            <a:r>
              <a:rPr lang="lv-LV" sz="1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ilngadīgas personas, kurām atbilstoši normatīvajiem aktiem par veselības aprūpes pakalpojumu organizēšanu un samaksu ir nepieciešama paliatīvā aprūpe, un personas, kurām paliatīvās aprūpes nepieciešamība noteikta ar ārstu konsīlija lēmumu </a:t>
            </a:r>
          </a:p>
          <a:p>
            <a:pPr marL="285750" indent="-285750" algn="just" fontAlgn="base">
              <a:buFont typeface="Arial" panose="020B0604020202020204" pitchFamily="34" charset="0"/>
              <a:buChar char="•"/>
            </a:pPr>
            <a:r>
              <a:rPr lang="lv-LV" sz="1500" b="0" i="0" dirty="0">
                <a:solidFill>
                  <a:srgbClr val="002060"/>
                </a:solidFill>
                <a:effectLst/>
                <a:latin typeface="Arial" panose="020B0604020202020204" pitchFamily="34" charset="0"/>
              </a:rPr>
              <a:t>ar paliatīvās aprūpes pacientu vienā mājsaimniecībā dzīvojušas vai dzīvojošas personas un personas, starp kurām pastāv radniecības vai svainības attiecības, vai citas aprūpē iesaistītās personas</a:t>
            </a:r>
          </a:p>
          <a:p>
            <a:pPr marL="285750" indent="-285750" algn="just" fontAlgn="base">
              <a:buFont typeface="Arial" panose="020B0604020202020204" pitchFamily="34" charset="0"/>
              <a:buChar char="•"/>
            </a:pPr>
            <a:r>
              <a:rPr lang="lv-LV" sz="1500" b="0" i="0" dirty="0">
                <a:solidFill>
                  <a:srgbClr val="002060"/>
                </a:solidFill>
                <a:effectLst/>
                <a:latin typeface="Arial" panose="020B0604020202020204" pitchFamily="34" charset="0"/>
              </a:rPr>
              <a:t>sociālo pakalpojumu sniedzēju speciālisti, tai skaitā </a:t>
            </a:r>
            <a:r>
              <a:rPr lang="lv-LV" sz="1500" b="0" i="0" dirty="0" err="1">
                <a:solidFill>
                  <a:srgbClr val="002060"/>
                </a:solidFill>
                <a:effectLst/>
                <a:latin typeface="Arial" panose="020B0604020202020204" pitchFamily="34" charset="0"/>
              </a:rPr>
              <a:t>izmēģinājumprojektos</a:t>
            </a:r>
            <a:r>
              <a:rPr lang="lv-LV" sz="1500" b="0" i="0" dirty="0">
                <a:solidFill>
                  <a:srgbClr val="002060"/>
                </a:solidFill>
                <a:effectLst/>
                <a:latin typeface="Arial" panose="020B0604020202020204" pitchFamily="34" charset="0"/>
              </a:rPr>
              <a:t> un </a:t>
            </a:r>
            <a:r>
              <a:rPr lang="lv-LV" sz="1500" b="0" i="0" dirty="0" err="1">
                <a:solidFill>
                  <a:srgbClr val="002060"/>
                </a:solidFill>
                <a:effectLst/>
                <a:latin typeface="Arial" panose="020B0604020202020204" pitchFamily="34" charset="0"/>
              </a:rPr>
              <a:t>psihosociālā</a:t>
            </a:r>
            <a:r>
              <a:rPr lang="lv-LV" sz="1500" b="0" i="0" dirty="0">
                <a:solidFill>
                  <a:srgbClr val="002060"/>
                </a:solidFill>
                <a:effectLst/>
                <a:latin typeface="Arial" panose="020B0604020202020204" pitchFamily="34" charset="0"/>
              </a:rPr>
              <a:t> atbalsta sniegšanā iesaistītie speciālisti, neformālie aprūpētāji un brīvprātīgā darba veicēji</a:t>
            </a:r>
          </a:p>
          <a:p>
            <a:pPr algn="just" fontAlgn="base">
              <a:lnSpc>
                <a:spcPct val="107000"/>
              </a:lnSpc>
              <a:spcAft>
                <a:spcPts val="800"/>
              </a:spcAft>
            </a:pPr>
            <a:endParaRPr lang="lv-LV" b="0" i="0" dirty="0">
              <a:solidFill>
                <a:srgbClr val="414142"/>
              </a:solidFill>
              <a:effectLst/>
              <a:latin typeface="Arial" panose="020B0604020202020204" pitchFamily="34" charset="0"/>
            </a:endParaRPr>
          </a:p>
          <a:p>
            <a:pPr algn="just" fontAlgn="base">
              <a:lnSpc>
                <a:spcPct val="107000"/>
              </a:lnSpc>
              <a:spcAft>
                <a:spcPts val="800"/>
              </a:spcAft>
            </a:pPr>
            <a:endParaRPr lang="lv-LV" sz="1800" dirty="0">
              <a:solidFill>
                <a:srgbClr val="2C9307"/>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20" name="Apakšvirsraksts 3">
            <a:extLst>
              <a:ext uri="{FF2B5EF4-FFF2-40B4-BE49-F238E27FC236}">
                <a16:creationId xmlns:a16="http://schemas.microsoft.com/office/drawing/2014/main" id="{302B2AAE-3DCA-4C0D-8F2A-19CD62084A16}"/>
              </a:ext>
            </a:extLst>
          </p:cNvPr>
          <p:cNvSpPr txBox="1">
            <a:spLocks/>
          </p:cNvSpPr>
          <p:nvPr/>
        </p:nvSpPr>
        <p:spPr>
          <a:xfrm>
            <a:off x="673112" y="1584950"/>
            <a:ext cx="9734539" cy="695784"/>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spcBef>
                <a:spcPts val="600"/>
              </a:spcBef>
              <a:spcAft>
                <a:spcPts val="600"/>
              </a:spcAft>
            </a:pPr>
            <a:r>
              <a:rPr lang="lv-LV" sz="1800" dirty="0">
                <a:solidFill>
                  <a:srgbClr val="FF0000"/>
                </a:solidFill>
                <a:effectLst/>
                <a:latin typeface="Segoe UI Emoji" panose="020B0502040204020203" pitchFamily="34" charset="0"/>
                <a:ea typeface="Times New Roman" panose="02020603050405020304" pitchFamily="18" charset="0"/>
                <a:cs typeface="Segoe UI Emoji" panose="020B0502040204020203" pitchFamily="34" charset="0"/>
              </a:rPr>
              <a:t>❗ </a:t>
            </a:r>
            <a:r>
              <a:rPr lang="lv-LV" sz="1600" b="1" dirty="0">
                <a:solidFill>
                  <a:srgbClr val="002060"/>
                </a:solidFill>
                <a:latin typeface="Arial" panose="020B0604020202020204" pitchFamily="34" charset="0"/>
                <a:cs typeface="Arial" panose="020B0604020202020204" pitchFamily="34" charset="0"/>
              </a:rPr>
              <a:t>Mērķis - pilnveidot paliatīvās aprūpes pakalpojumu personas dzīvesvietā un palielināt tā pieejamību, sekmējot cilvēka neatkarīgas dzīves iespējas un dzīves kvalitātes saglabāšanu</a:t>
            </a:r>
          </a:p>
          <a:p>
            <a:pPr algn="just">
              <a:spcBef>
                <a:spcPts val="600"/>
              </a:spcBef>
              <a:spcAft>
                <a:spcPts val="600"/>
              </a:spcAft>
            </a:pPr>
            <a:r>
              <a:rPr lang="lv-LV" sz="1600" b="1" dirty="0">
                <a:solidFill>
                  <a:srgbClr val="2C9307"/>
                </a:solidFill>
                <a:latin typeface="Arial" panose="020B0604020202020204" pitchFamily="34" charset="0"/>
                <a:cs typeface="Arial" panose="020B0604020202020204" pitchFamily="34" charset="0"/>
              </a:rPr>
              <a:t> </a:t>
            </a:r>
          </a:p>
        </p:txBody>
      </p:sp>
      <p:pic>
        <p:nvPicPr>
          <p:cNvPr id="17" name="Attēls 16">
            <a:extLst>
              <a:ext uri="{FF2B5EF4-FFF2-40B4-BE49-F238E27FC236}">
                <a16:creationId xmlns:a16="http://schemas.microsoft.com/office/drawing/2014/main" id="{717B1657-B90B-445E-B88D-8D700A80AC87}"/>
              </a:ext>
            </a:extLst>
          </p:cNvPr>
          <p:cNvPicPr>
            <a:picLocks noChangeAspect="1"/>
          </p:cNvPicPr>
          <p:nvPr/>
        </p:nvPicPr>
        <p:blipFill>
          <a:blip r:embed="rId4"/>
          <a:stretch>
            <a:fillRect/>
          </a:stretch>
        </p:blipFill>
        <p:spPr>
          <a:xfrm>
            <a:off x="1124132" y="5712731"/>
            <a:ext cx="4839184" cy="695784"/>
          </a:xfrm>
          <a:prstGeom prst="rect">
            <a:avLst/>
          </a:prstGeom>
        </p:spPr>
      </p:pic>
    </p:spTree>
    <p:extLst>
      <p:ext uri="{BB962C8B-B14F-4D97-AF65-F5344CB8AC3E}">
        <p14:creationId xmlns:p14="http://schemas.microsoft.com/office/powerpoint/2010/main" val="41094749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5FE28F2-1749-429A-8243-09C1E5DDAB20}"/>
              </a:ext>
            </a:extLst>
          </p:cNvPr>
          <p:cNvSpPr>
            <a:spLocks noChangeArrowheads="1"/>
          </p:cNvSpPr>
          <p:nvPr/>
        </p:nvSpPr>
        <p:spPr bwMode="auto">
          <a:xfrm>
            <a:off x="9115453" y="4474546"/>
            <a:ext cx="1160195" cy="1160195"/>
          </a:xfrm>
          <a:custGeom>
            <a:avLst/>
            <a:gdLst>
              <a:gd name="T0" fmla="*/ 984 w 1969"/>
              <a:gd name="T1" fmla="*/ 102 h 1969"/>
              <a:gd name="T2" fmla="*/ 984 w 1969"/>
              <a:gd name="T3" fmla="*/ 102 h 1969"/>
              <a:gd name="T4" fmla="*/ 102 w 1969"/>
              <a:gd name="T5" fmla="*/ 984 h 1969"/>
              <a:gd name="T6" fmla="*/ 102 w 1969"/>
              <a:gd name="T7" fmla="*/ 984 h 1969"/>
              <a:gd name="T8" fmla="*/ 984 w 1969"/>
              <a:gd name="T9" fmla="*/ 1866 h 1969"/>
              <a:gd name="T10" fmla="*/ 984 w 1969"/>
              <a:gd name="T11" fmla="*/ 1866 h 1969"/>
              <a:gd name="T12" fmla="*/ 1866 w 1969"/>
              <a:gd name="T13" fmla="*/ 984 h 1969"/>
              <a:gd name="T14" fmla="*/ 1866 w 1969"/>
              <a:gd name="T15" fmla="*/ 984 h 1969"/>
              <a:gd name="T16" fmla="*/ 984 w 1969"/>
              <a:gd name="T17" fmla="*/ 102 h 1969"/>
              <a:gd name="T18" fmla="*/ 984 w 1969"/>
              <a:gd name="T19" fmla="*/ 1968 h 1969"/>
              <a:gd name="T20" fmla="*/ 984 w 1969"/>
              <a:gd name="T21" fmla="*/ 1968 h 1969"/>
              <a:gd name="T22" fmla="*/ 0 w 1969"/>
              <a:gd name="T23" fmla="*/ 984 h 1969"/>
              <a:gd name="T24" fmla="*/ 0 w 1969"/>
              <a:gd name="T25" fmla="*/ 984 h 1969"/>
              <a:gd name="T26" fmla="*/ 984 w 1969"/>
              <a:gd name="T27" fmla="*/ 0 h 1969"/>
              <a:gd name="T28" fmla="*/ 984 w 1969"/>
              <a:gd name="T29" fmla="*/ 0 h 1969"/>
              <a:gd name="T30" fmla="*/ 1968 w 1969"/>
              <a:gd name="T31" fmla="*/ 984 h 1969"/>
              <a:gd name="T32" fmla="*/ 1968 w 1969"/>
              <a:gd name="T33" fmla="*/ 984 h 1969"/>
              <a:gd name="T34" fmla="*/ 984 w 1969"/>
              <a:gd name="T35" fmla="*/ 1968 h 1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9" h="1969">
                <a:moveTo>
                  <a:pt x="984" y="102"/>
                </a:moveTo>
                <a:lnTo>
                  <a:pt x="984" y="102"/>
                </a:lnTo>
                <a:cubicBezTo>
                  <a:pt x="498" y="102"/>
                  <a:pt x="102" y="497"/>
                  <a:pt x="102" y="984"/>
                </a:cubicBezTo>
                <a:lnTo>
                  <a:pt x="102" y="984"/>
                </a:lnTo>
                <a:cubicBezTo>
                  <a:pt x="102" y="1470"/>
                  <a:pt x="498" y="1866"/>
                  <a:pt x="984" y="1866"/>
                </a:cubicBezTo>
                <a:lnTo>
                  <a:pt x="984" y="1866"/>
                </a:lnTo>
                <a:cubicBezTo>
                  <a:pt x="1470" y="1866"/>
                  <a:pt x="1866" y="1470"/>
                  <a:pt x="1866" y="984"/>
                </a:cubicBezTo>
                <a:lnTo>
                  <a:pt x="1866" y="984"/>
                </a:lnTo>
                <a:cubicBezTo>
                  <a:pt x="1866" y="497"/>
                  <a:pt x="1470" y="102"/>
                  <a:pt x="984" y="102"/>
                </a:cubicBezTo>
                <a:close/>
                <a:moveTo>
                  <a:pt x="984" y="1968"/>
                </a:moveTo>
                <a:lnTo>
                  <a:pt x="984" y="1968"/>
                </a:lnTo>
                <a:cubicBezTo>
                  <a:pt x="441" y="1968"/>
                  <a:pt x="0" y="1526"/>
                  <a:pt x="0" y="984"/>
                </a:cubicBezTo>
                <a:lnTo>
                  <a:pt x="0" y="984"/>
                </a:lnTo>
                <a:cubicBezTo>
                  <a:pt x="0" y="441"/>
                  <a:pt x="441" y="0"/>
                  <a:pt x="984" y="0"/>
                </a:cubicBezTo>
                <a:lnTo>
                  <a:pt x="984" y="0"/>
                </a:lnTo>
                <a:cubicBezTo>
                  <a:pt x="1526" y="0"/>
                  <a:pt x="1968" y="441"/>
                  <a:pt x="1968" y="984"/>
                </a:cubicBezTo>
                <a:lnTo>
                  <a:pt x="1968" y="984"/>
                </a:lnTo>
                <a:cubicBezTo>
                  <a:pt x="1968" y="1526"/>
                  <a:pt x="1526" y="1968"/>
                  <a:pt x="984" y="1968"/>
                </a:cubicBezTo>
                <a:close/>
              </a:path>
            </a:pathLst>
          </a:custGeom>
          <a:solidFill>
            <a:schemeClr val="accent5"/>
          </a:solidFill>
          <a:ln>
            <a:noFill/>
          </a:ln>
          <a:effectLst/>
        </p:spPr>
        <p:txBody>
          <a:bodyPr wrap="none" anchor="ctr"/>
          <a:lstStyle/>
          <a:p>
            <a:endParaRPr lang="en-US">
              <a:latin typeface="Raleway ExtraLight" pitchFamily="2" charset="77"/>
            </a:endParaRPr>
          </a:p>
        </p:txBody>
      </p:sp>
      <p:sp>
        <p:nvSpPr>
          <p:cNvPr id="4" name="Freeform 3">
            <a:extLst>
              <a:ext uri="{FF2B5EF4-FFF2-40B4-BE49-F238E27FC236}">
                <a16:creationId xmlns:a16="http://schemas.microsoft.com/office/drawing/2014/main" id="{8113AF9B-463A-42E0-8F70-3C1174140E30}"/>
              </a:ext>
            </a:extLst>
          </p:cNvPr>
          <p:cNvSpPr>
            <a:spLocks noChangeArrowheads="1"/>
          </p:cNvSpPr>
          <p:nvPr/>
        </p:nvSpPr>
        <p:spPr bwMode="auto">
          <a:xfrm>
            <a:off x="9663106" y="4041094"/>
            <a:ext cx="59698" cy="462002"/>
          </a:xfrm>
          <a:custGeom>
            <a:avLst/>
            <a:gdLst>
              <a:gd name="T0" fmla="*/ 102 w 103"/>
              <a:gd name="T1" fmla="*/ 785 h 786"/>
              <a:gd name="T2" fmla="*/ 0 w 103"/>
              <a:gd name="T3" fmla="*/ 785 h 786"/>
              <a:gd name="T4" fmla="*/ 0 w 103"/>
              <a:gd name="T5" fmla="*/ 0 h 786"/>
              <a:gd name="T6" fmla="*/ 102 w 103"/>
              <a:gd name="T7" fmla="*/ 0 h 786"/>
              <a:gd name="T8" fmla="*/ 102 w 103"/>
              <a:gd name="T9" fmla="*/ 785 h 786"/>
            </a:gdLst>
            <a:ahLst/>
            <a:cxnLst>
              <a:cxn ang="0">
                <a:pos x="T0" y="T1"/>
              </a:cxn>
              <a:cxn ang="0">
                <a:pos x="T2" y="T3"/>
              </a:cxn>
              <a:cxn ang="0">
                <a:pos x="T4" y="T5"/>
              </a:cxn>
              <a:cxn ang="0">
                <a:pos x="T6" y="T7"/>
              </a:cxn>
              <a:cxn ang="0">
                <a:pos x="T8" y="T9"/>
              </a:cxn>
            </a:cxnLst>
            <a:rect l="0" t="0" r="r" b="b"/>
            <a:pathLst>
              <a:path w="103" h="786">
                <a:moveTo>
                  <a:pt x="102" y="785"/>
                </a:moveTo>
                <a:lnTo>
                  <a:pt x="0" y="785"/>
                </a:lnTo>
                <a:lnTo>
                  <a:pt x="0" y="0"/>
                </a:lnTo>
                <a:lnTo>
                  <a:pt x="102" y="0"/>
                </a:lnTo>
                <a:lnTo>
                  <a:pt x="102" y="785"/>
                </a:lnTo>
              </a:path>
            </a:pathLst>
          </a:custGeom>
          <a:solidFill>
            <a:schemeClr val="accent5"/>
          </a:solidFill>
          <a:ln>
            <a:noFill/>
          </a:ln>
          <a:effectLst/>
        </p:spPr>
        <p:txBody>
          <a:bodyPr wrap="none" anchor="ctr"/>
          <a:lstStyle/>
          <a:p>
            <a:endParaRPr lang="en-US">
              <a:latin typeface="Raleway ExtraLight" pitchFamily="2" charset="77"/>
            </a:endParaRPr>
          </a:p>
        </p:txBody>
      </p:sp>
      <p:sp>
        <p:nvSpPr>
          <p:cNvPr id="5" name="Freeform 4">
            <a:extLst>
              <a:ext uri="{FF2B5EF4-FFF2-40B4-BE49-F238E27FC236}">
                <a16:creationId xmlns:a16="http://schemas.microsoft.com/office/drawing/2014/main" id="{2F4C7E13-4B4B-47C3-9A89-97C1DD5C6103}"/>
              </a:ext>
            </a:extLst>
          </p:cNvPr>
          <p:cNvSpPr>
            <a:spLocks noChangeArrowheads="1"/>
          </p:cNvSpPr>
          <p:nvPr/>
        </p:nvSpPr>
        <p:spPr bwMode="auto">
          <a:xfrm>
            <a:off x="7148052" y="2047738"/>
            <a:ext cx="1157600" cy="1160196"/>
          </a:xfrm>
          <a:custGeom>
            <a:avLst/>
            <a:gdLst>
              <a:gd name="T0" fmla="*/ 983 w 1968"/>
              <a:gd name="T1" fmla="*/ 103 h 1970"/>
              <a:gd name="T2" fmla="*/ 983 w 1968"/>
              <a:gd name="T3" fmla="*/ 103 h 1970"/>
              <a:gd name="T4" fmla="*/ 101 w 1968"/>
              <a:gd name="T5" fmla="*/ 985 h 1970"/>
              <a:gd name="T6" fmla="*/ 101 w 1968"/>
              <a:gd name="T7" fmla="*/ 985 h 1970"/>
              <a:gd name="T8" fmla="*/ 983 w 1968"/>
              <a:gd name="T9" fmla="*/ 1866 h 1970"/>
              <a:gd name="T10" fmla="*/ 983 w 1968"/>
              <a:gd name="T11" fmla="*/ 1866 h 1970"/>
              <a:gd name="T12" fmla="*/ 1865 w 1968"/>
              <a:gd name="T13" fmla="*/ 985 h 1970"/>
              <a:gd name="T14" fmla="*/ 1865 w 1968"/>
              <a:gd name="T15" fmla="*/ 985 h 1970"/>
              <a:gd name="T16" fmla="*/ 983 w 1968"/>
              <a:gd name="T17" fmla="*/ 103 h 1970"/>
              <a:gd name="T18" fmla="*/ 983 w 1968"/>
              <a:gd name="T19" fmla="*/ 1969 h 1970"/>
              <a:gd name="T20" fmla="*/ 983 w 1968"/>
              <a:gd name="T21" fmla="*/ 1969 h 1970"/>
              <a:gd name="T22" fmla="*/ 0 w 1968"/>
              <a:gd name="T23" fmla="*/ 985 h 1970"/>
              <a:gd name="T24" fmla="*/ 0 w 1968"/>
              <a:gd name="T25" fmla="*/ 985 h 1970"/>
              <a:gd name="T26" fmla="*/ 983 w 1968"/>
              <a:gd name="T27" fmla="*/ 0 h 1970"/>
              <a:gd name="T28" fmla="*/ 983 w 1968"/>
              <a:gd name="T29" fmla="*/ 0 h 1970"/>
              <a:gd name="T30" fmla="*/ 1967 w 1968"/>
              <a:gd name="T31" fmla="*/ 985 h 1970"/>
              <a:gd name="T32" fmla="*/ 1967 w 1968"/>
              <a:gd name="T33" fmla="*/ 985 h 1970"/>
              <a:gd name="T34" fmla="*/ 983 w 1968"/>
              <a:gd name="T35" fmla="*/ 1969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8" h="1970">
                <a:moveTo>
                  <a:pt x="983" y="103"/>
                </a:moveTo>
                <a:lnTo>
                  <a:pt x="983" y="103"/>
                </a:lnTo>
                <a:cubicBezTo>
                  <a:pt x="497" y="103"/>
                  <a:pt x="101" y="498"/>
                  <a:pt x="101" y="985"/>
                </a:cubicBezTo>
                <a:lnTo>
                  <a:pt x="101" y="985"/>
                </a:lnTo>
                <a:cubicBezTo>
                  <a:pt x="101" y="1471"/>
                  <a:pt x="497" y="1866"/>
                  <a:pt x="983" y="1866"/>
                </a:cubicBezTo>
                <a:lnTo>
                  <a:pt x="983" y="1866"/>
                </a:lnTo>
                <a:cubicBezTo>
                  <a:pt x="1470" y="1866"/>
                  <a:pt x="1865" y="1471"/>
                  <a:pt x="1865" y="985"/>
                </a:cubicBezTo>
                <a:lnTo>
                  <a:pt x="1865" y="985"/>
                </a:lnTo>
                <a:cubicBezTo>
                  <a:pt x="1865" y="498"/>
                  <a:pt x="1470" y="103"/>
                  <a:pt x="983" y="103"/>
                </a:cubicBezTo>
                <a:close/>
                <a:moveTo>
                  <a:pt x="983" y="1969"/>
                </a:moveTo>
                <a:lnTo>
                  <a:pt x="983" y="1969"/>
                </a:lnTo>
                <a:cubicBezTo>
                  <a:pt x="441" y="1969"/>
                  <a:pt x="0" y="1527"/>
                  <a:pt x="0" y="985"/>
                </a:cubicBezTo>
                <a:lnTo>
                  <a:pt x="0" y="985"/>
                </a:lnTo>
                <a:cubicBezTo>
                  <a:pt x="0" y="442"/>
                  <a:pt x="441" y="0"/>
                  <a:pt x="983" y="0"/>
                </a:cubicBezTo>
                <a:lnTo>
                  <a:pt x="983" y="0"/>
                </a:lnTo>
                <a:cubicBezTo>
                  <a:pt x="1526" y="0"/>
                  <a:pt x="1967" y="442"/>
                  <a:pt x="1967" y="985"/>
                </a:cubicBezTo>
                <a:lnTo>
                  <a:pt x="1967" y="985"/>
                </a:lnTo>
                <a:cubicBezTo>
                  <a:pt x="1967" y="1527"/>
                  <a:pt x="1526" y="1969"/>
                  <a:pt x="983" y="1969"/>
                </a:cubicBezTo>
                <a:close/>
              </a:path>
            </a:pathLst>
          </a:custGeom>
          <a:solidFill>
            <a:schemeClr val="accent4"/>
          </a:solidFill>
          <a:ln>
            <a:noFill/>
          </a:ln>
          <a:effectLst/>
        </p:spPr>
        <p:txBody>
          <a:bodyPr wrap="none" anchor="ctr"/>
          <a:lstStyle/>
          <a:p>
            <a:endParaRPr lang="en-US">
              <a:latin typeface="Raleway ExtraLight" pitchFamily="2" charset="77"/>
            </a:endParaRPr>
          </a:p>
        </p:txBody>
      </p:sp>
      <p:sp>
        <p:nvSpPr>
          <p:cNvPr id="6" name="Freeform 5">
            <a:extLst>
              <a:ext uri="{FF2B5EF4-FFF2-40B4-BE49-F238E27FC236}">
                <a16:creationId xmlns:a16="http://schemas.microsoft.com/office/drawing/2014/main" id="{019D224E-13FE-417C-905D-C090E3B762D5}"/>
              </a:ext>
            </a:extLst>
          </p:cNvPr>
          <p:cNvSpPr>
            <a:spLocks noChangeArrowheads="1"/>
          </p:cNvSpPr>
          <p:nvPr/>
        </p:nvSpPr>
        <p:spPr bwMode="auto">
          <a:xfrm>
            <a:off x="7695705" y="3176788"/>
            <a:ext cx="59698" cy="462002"/>
          </a:xfrm>
          <a:custGeom>
            <a:avLst/>
            <a:gdLst>
              <a:gd name="T0" fmla="*/ 102 w 103"/>
              <a:gd name="T1" fmla="*/ 784 h 785"/>
              <a:gd name="T2" fmla="*/ 0 w 103"/>
              <a:gd name="T3" fmla="*/ 784 h 785"/>
              <a:gd name="T4" fmla="*/ 0 w 103"/>
              <a:gd name="T5" fmla="*/ 0 h 785"/>
              <a:gd name="T6" fmla="*/ 102 w 103"/>
              <a:gd name="T7" fmla="*/ 0 h 785"/>
              <a:gd name="T8" fmla="*/ 102 w 103"/>
              <a:gd name="T9" fmla="*/ 784 h 785"/>
            </a:gdLst>
            <a:ahLst/>
            <a:cxnLst>
              <a:cxn ang="0">
                <a:pos x="T0" y="T1"/>
              </a:cxn>
              <a:cxn ang="0">
                <a:pos x="T2" y="T3"/>
              </a:cxn>
              <a:cxn ang="0">
                <a:pos x="T4" y="T5"/>
              </a:cxn>
              <a:cxn ang="0">
                <a:pos x="T6" y="T7"/>
              </a:cxn>
              <a:cxn ang="0">
                <a:pos x="T8" y="T9"/>
              </a:cxn>
            </a:cxnLst>
            <a:rect l="0" t="0" r="r" b="b"/>
            <a:pathLst>
              <a:path w="103" h="785">
                <a:moveTo>
                  <a:pt x="102" y="784"/>
                </a:moveTo>
                <a:lnTo>
                  <a:pt x="0" y="784"/>
                </a:lnTo>
                <a:lnTo>
                  <a:pt x="0" y="0"/>
                </a:lnTo>
                <a:lnTo>
                  <a:pt x="102" y="0"/>
                </a:lnTo>
                <a:lnTo>
                  <a:pt x="102" y="784"/>
                </a:lnTo>
              </a:path>
            </a:pathLst>
          </a:custGeom>
          <a:solidFill>
            <a:schemeClr val="accent4"/>
          </a:solidFill>
          <a:ln>
            <a:noFill/>
          </a:ln>
          <a:effectLst/>
        </p:spPr>
        <p:txBody>
          <a:bodyPr wrap="none" anchor="ctr"/>
          <a:lstStyle/>
          <a:p>
            <a:endParaRPr lang="en-US">
              <a:latin typeface="Raleway ExtraLight" pitchFamily="2" charset="77"/>
            </a:endParaRPr>
          </a:p>
        </p:txBody>
      </p:sp>
      <p:sp>
        <p:nvSpPr>
          <p:cNvPr id="7" name="Freeform 6">
            <a:extLst>
              <a:ext uri="{FF2B5EF4-FFF2-40B4-BE49-F238E27FC236}">
                <a16:creationId xmlns:a16="http://schemas.microsoft.com/office/drawing/2014/main" id="{2387D1CA-7F5D-4AC6-9E68-BE541C9E138A}"/>
              </a:ext>
            </a:extLst>
          </p:cNvPr>
          <p:cNvSpPr>
            <a:spLocks noChangeArrowheads="1"/>
          </p:cNvSpPr>
          <p:nvPr/>
        </p:nvSpPr>
        <p:spPr bwMode="auto">
          <a:xfrm>
            <a:off x="5211796" y="4474546"/>
            <a:ext cx="1157600" cy="1160195"/>
          </a:xfrm>
          <a:custGeom>
            <a:avLst/>
            <a:gdLst>
              <a:gd name="T0" fmla="*/ 984 w 1968"/>
              <a:gd name="T1" fmla="*/ 102 h 1969"/>
              <a:gd name="T2" fmla="*/ 984 w 1968"/>
              <a:gd name="T3" fmla="*/ 102 h 1969"/>
              <a:gd name="T4" fmla="*/ 102 w 1968"/>
              <a:gd name="T5" fmla="*/ 984 h 1969"/>
              <a:gd name="T6" fmla="*/ 102 w 1968"/>
              <a:gd name="T7" fmla="*/ 984 h 1969"/>
              <a:gd name="T8" fmla="*/ 984 w 1968"/>
              <a:gd name="T9" fmla="*/ 1866 h 1969"/>
              <a:gd name="T10" fmla="*/ 984 w 1968"/>
              <a:gd name="T11" fmla="*/ 1866 h 1969"/>
              <a:gd name="T12" fmla="*/ 1865 w 1968"/>
              <a:gd name="T13" fmla="*/ 984 h 1969"/>
              <a:gd name="T14" fmla="*/ 1865 w 1968"/>
              <a:gd name="T15" fmla="*/ 984 h 1969"/>
              <a:gd name="T16" fmla="*/ 984 w 1968"/>
              <a:gd name="T17" fmla="*/ 102 h 1969"/>
              <a:gd name="T18" fmla="*/ 984 w 1968"/>
              <a:gd name="T19" fmla="*/ 1968 h 1969"/>
              <a:gd name="T20" fmla="*/ 984 w 1968"/>
              <a:gd name="T21" fmla="*/ 1968 h 1969"/>
              <a:gd name="T22" fmla="*/ 0 w 1968"/>
              <a:gd name="T23" fmla="*/ 984 h 1969"/>
              <a:gd name="T24" fmla="*/ 0 w 1968"/>
              <a:gd name="T25" fmla="*/ 984 h 1969"/>
              <a:gd name="T26" fmla="*/ 984 w 1968"/>
              <a:gd name="T27" fmla="*/ 0 h 1969"/>
              <a:gd name="T28" fmla="*/ 984 w 1968"/>
              <a:gd name="T29" fmla="*/ 0 h 1969"/>
              <a:gd name="T30" fmla="*/ 1967 w 1968"/>
              <a:gd name="T31" fmla="*/ 984 h 1969"/>
              <a:gd name="T32" fmla="*/ 1967 w 1968"/>
              <a:gd name="T33" fmla="*/ 984 h 1969"/>
              <a:gd name="T34" fmla="*/ 984 w 1968"/>
              <a:gd name="T35" fmla="*/ 1968 h 1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8" h="1969">
                <a:moveTo>
                  <a:pt x="984" y="102"/>
                </a:moveTo>
                <a:lnTo>
                  <a:pt x="984" y="102"/>
                </a:lnTo>
                <a:cubicBezTo>
                  <a:pt x="497" y="102"/>
                  <a:pt x="102" y="497"/>
                  <a:pt x="102" y="984"/>
                </a:cubicBezTo>
                <a:lnTo>
                  <a:pt x="102" y="984"/>
                </a:lnTo>
                <a:cubicBezTo>
                  <a:pt x="102" y="1470"/>
                  <a:pt x="497" y="1866"/>
                  <a:pt x="984" y="1866"/>
                </a:cubicBezTo>
                <a:lnTo>
                  <a:pt x="984" y="1866"/>
                </a:lnTo>
                <a:cubicBezTo>
                  <a:pt x="1469" y="1866"/>
                  <a:pt x="1865" y="1470"/>
                  <a:pt x="1865" y="984"/>
                </a:cubicBezTo>
                <a:lnTo>
                  <a:pt x="1865" y="984"/>
                </a:lnTo>
                <a:cubicBezTo>
                  <a:pt x="1865" y="497"/>
                  <a:pt x="1469" y="102"/>
                  <a:pt x="984" y="102"/>
                </a:cubicBezTo>
                <a:close/>
                <a:moveTo>
                  <a:pt x="984" y="1968"/>
                </a:moveTo>
                <a:lnTo>
                  <a:pt x="984" y="1968"/>
                </a:lnTo>
                <a:cubicBezTo>
                  <a:pt x="441" y="1968"/>
                  <a:pt x="0" y="1526"/>
                  <a:pt x="0" y="984"/>
                </a:cubicBezTo>
                <a:lnTo>
                  <a:pt x="0" y="984"/>
                </a:lnTo>
                <a:cubicBezTo>
                  <a:pt x="0" y="441"/>
                  <a:pt x="441" y="0"/>
                  <a:pt x="984" y="0"/>
                </a:cubicBezTo>
                <a:lnTo>
                  <a:pt x="984" y="0"/>
                </a:lnTo>
                <a:cubicBezTo>
                  <a:pt x="1525" y="0"/>
                  <a:pt x="1967" y="441"/>
                  <a:pt x="1967" y="984"/>
                </a:cubicBezTo>
                <a:lnTo>
                  <a:pt x="1967" y="984"/>
                </a:lnTo>
                <a:cubicBezTo>
                  <a:pt x="1967" y="1526"/>
                  <a:pt x="1525" y="1968"/>
                  <a:pt x="984" y="1968"/>
                </a:cubicBezTo>
                <a:close/>
              </a:path>
            </a:pathLst>
          </a:custGeom>
          <a:solidFill>
            <a:schemeClr val="accent3"/>
          </a:solidFill>
          <a:ln>
            <a:noFill/>
          </a:ln>
          <a:effectLst/>
        </p:spPr>
        <p:txBody>
          <a:bodyPr wrap="none" anchor="ctr"/>
          <a:lstStyle/>
          <a:p>
            <a:endParaRPr lang="en-US">
              <a:latin typeface="Raleway ExtraLight" pitchFamily="2" charset="77"/>
            </a:endParaRPr>
          </a:p>
        </p:txBody>
      </p:sp>
      <p:sp>
        <p:nvSpPr>
          <p:cNvPr id="8" name="Freeform 7">
            <a:extLst>
              <a:ext uri="{FF2B5EF4-FFF2-40B4-BE49-F238E27FC236}">
                <a16:creationId xmlns:a16="http://schemas.microsoft.com/office/drawing/2014/main" id="{B8E4BECA-1AC2-46DD-8E27-EE5EA17F2460}"/>
              </a:ext>
            </a:extLst>
          </p:cNvPr>
          <p:cNvSpPr>
            <a:spLocks noChangeArrowheads="1"/>
          </p:cNvSpPr>
          <p:nvPr/>
        </p:nvSpPr>
        <p:spPr bwMode="auto">
          <a:xfrm>
            <a:off x="5730900" y="4041094"/>
            <a:ext cx="59696" cy="462002"/>
          </a:xfrm>
          <a:custGeom>
            <a:avLst/>
            <a:gdLst>
              <a:gd name="T0" fmla="*/ 101 w 102"/>
              <a:gd name="T1" fmla="*/ 785 h 786"/>
              <a:gd name="T2" fmla="*/ 0 w 102"/>
              <a:gd name="T3" fmla="*/ 785 h 786"/>
              <a:gd name="T4" fmla="*/ 0 w 102"/>
              <a:gd name="T5" fmla="*/ 0 h 786"/>
              <a:gd name="T6" fmla="*/ 101 w 102"/>
              <a:gd name="T7" fmla="*/ 0 h 786"/>
              <a:gd name="T8" fmla="*/ 101 w 102"/>
              <a:gd name="T9" fmla="*/ 785 h 786"/>
            </a:gdLst>
            <a:ahLst/>
            <a:cxnLst>
              <a:cxn ang="0">
                <a:pos x="T0" y="T1"/>
              </a:cxn>
              <a:cxn ang="0">
                <a:pos x="T2" y="T3"/>
              </a:cxn>
              <a:cxn ang="0">
                <a:pos x="T4" y="T5"/>
              </a:cxn>
              <a:cxn ang="0">
                <a:pos x="T6" y="T7"/>
              </a:cxn>
              <a:cxn ang="0">
                <a:pos x="T8" y="T9"/>
              </a:cxn>
            </a:cxnLst>
            <a:rect l="0" t="0" r="r" b="b"/>
            <a:pathLst>
              <a:path w="102" h="786">
                <a:moveTo>
                  <a:pt x="101" y="785"/>
                </a:moveTo>
                <a:lnTo>
                  <a:pt x="0" y="785"/>
                </a:lnTo>
                <a:lnTo>
                  <a:pt x="0" y="0"/>
                </a:lnTo>
                <a:lnTo>
                  <a:pt x="101" y="0"/>
                </a:lnTo>
                <a:lnTo>
                  <a:pt x="101" y="785"/>
                </a:lnTo>
              </a:path>
            </a:pathLst>
          </a:custGeom>
          <a:solidFill>
            <a:schemeClr val="accent3"/>
          </a:solidFill>
          <a:ln>
            <a:noFill/>
          </a:ln>
          <a:effectLst/>
        </p:spPr>
        <p:txBody>
          <a:bodyPr wrap="none" anchor="ctr"/>
          <a:lstStyle/>
          <a:p>
            <a:endParaRPr lang="en-US">
              <a:latin typeface="Raleway ExtraLight" pitchFamily="2" charset="77"/>
            </a:endParaRPr>
          </a:p>
        </p:txBody>
      </p:sp>
      <p:sp>
        <p:nvSpPr>
          <p:cNvPr id="9" name="Freeform 8">
            <a:extLst>
              <a:ext uri="{FF2B5EF4-FFF2-40B4-BE49-F238E27FC236}">
                <a16:creationId xmlns:a16="http://schemas.microsoft.com/office/drawing/2014/main" id="{AC031D6D-5BA1-420B-9DFB-FB235B457EB0}"/>
              </a:ext>
            </a:extLst>
          </p:cNvPr>
          <p:cNvSpPr>
            <a:spLocks noChangeArrowheads="1"/>
          </p:cNvSpPr>
          <p:nvPr/>
        </p:nvSpPr>
        <p:spPr bwMode="auto">
          <a:xfrm>
            <a:off x="3213250" y="2047738"/>
            <a:ext cx="1160195" cy="1160196"/>
          </a:xfrm>
          <a:custGeom>
            <a:avLst/>
            <a:gdLst>
              <a:gd name="T0" fmla="*/ 984 w 1969"/>
              <a:gd name="T1" fmla="*/ 103 h 1970"/>
              <a:gd name="T2" fmla="*/ 984 w 1969"/>
              <a:gd name="T3" fmla="*/ 103 h 1970"/>
              <a:gd name="T4" fmla="*/ 102 w 1969"/>
              <a:gd name="T5" fmla="*/ 985 h 1970"/>
              <a:gd name="T6" fmla="*/ 102 w 1969"/>
              <a:gd name="T7" fmla="*/ 985 h 1970"/>
              <a:gd name="T8" fmla="*/ 984 w 1969"/>
              <a:gd name="T9" fmla="*/ 1866 h 1970"/>
              <a:gd name="T10" fmla="*/ 984 w 1969"/>
              <a:gd name="T11" fmla="*/ 1866 h 1970"/>
              <a:gd name="T12" fmla="*/ 1866 w 1969"/>
              <a:gd name="T13" fmla="*/ 985 h 1970"/>
              <a:gd name="T14" fmla="*/ 1866 w 1969"/>
              <a:gd name="T15" fmla="*/ 985 h 1970"/>
              <a:gd name="T16" fmla="*/ 984 w 1969"/>
              <a:gd name="T17" fmla="*/ 103 h 1970"/>
              <a:gd name="T18" fmla="*/ 984 w 1969"/>
              <a:gd name="T19" fmla="*/ 1969 h 1970"/>
              <a:gd name="T20" fmla="*/ 984 w 1969"/>
              <a:gd name="T21" fmla="*/ 1969 h 1970"/>
              <a:gd name="T22" fmla="*/ 0 w 1969"/>
              <a:gd name="T23" fmla="*/ 985 h 1970"/>
              <a:gd name="T24" fmla="*/ 0 w 1969"/>
              <a:gd name="T25" fmla="*/ 985 h 1970"/>
              <a:gd name="T26" fmla="*/ 984 w 1969"/>
              <a:gd name="T27" fmla="*/ 0 h 1970"/>
              <a:gd name="T28" fmla="*/ 984 w 1969"/>
              <a:gd name="T29" fmla="*/ 0 h 1970"/>
              <a:gd name="T30" fmla="*/ 1968 w 1969"/>
              <a:gd name="T31" fmla="*/ 985 h 1970"/>
              <a:gd name="T32" fmla="*/ 1968 w 1969"/>
              <a:gd name="T33" fmla="*/ 985 h 1970"/>
              <a:gd name="T34" fmla="*/ 984 w 1969"/>
              <a:gd name="T35" fmla="*/ 1969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9" h="1970">
                <a:moveTo>
                  <a:pt x="984" y="103"/>
                </a:moveTo>
                <a:lnTo>
                  <a:pt x="984" y="103"/>
                </a:lnTo>
                <a:cubicBezTo>
                  <a:pt x="498" y="103"/>
                  <a:pt x="102" y="498"/>
                  <a:pt x="102" y="985"/>
                </a:cubicBezTo>
                <a:lnTo>
                  <a:pt x="102" y="985"/>
                </a:lnTo>
                <a:cubicBezTo>
                  <a:pt x="102" y="1471"/>
                  <a:pt x="498" y="1866"/>
                  <a:pt x="984" y="1866"/>
                </a:cubicBezTo>
                <a:lnTo>
                  <a:pt x="984" y="1866"/>
                </a:lnTo>
                <a:cubicBezTo>
                  <a:pt x="1471" y="1866"/>
                  <a:pt x="1866" y="1471"/>
                  <a:pt x="1866" y="985"/>
                </a:cubicBezTo>
                <a:lnTo>
                  <a:pt x="1866" y="985"/>
                </a:lnTo>
                <a:cubicBezTo>
                  <a:pt x="1866" y="498"/>
                  <a:pt x="1471" y="103"/>
                  <a:pt x="984" y="103"/>
                </a:cubicBezTo>
                <a:close/>
                <a:moveTo>
                  <a:pt x="984" y="1969"/>
                </a:moveTo>
                <a:lnTo>
                  <a:pt x="984" y="1969"/>
                </a:lnTo>
                <a:cubicBezTo>
                  <a:pt x="441" y="1969"/>
                  <a:pt x="0" y="1527"/>
                  <a:pt x="0" y="985"/>
                </a:cubicBezTo>
                <a:lnTo>
                  <a:pt x="0" y="985"/>
                </a:lnTo>
                <a:cubicBezTo>
                  <a:pt x="0" y="442"/>
                  <a:pt x="441" y="0"/>
                  <a:pt x="984" y="0"/>
                </a:cubicBezTo>
                <a:lnTo>
                  <a:pt x="984" y="0"/>
                </a:lnTo>
                <a:cubicBezTo>
                  <a:pt x="1526" y="0"/>
                  <a:pt x="1968" y="442"/>
                  <a:pt x="1968" y="985"/>
                </a:cubicBezTo>
                <a:lnTo>
                  <a:pt x="1968" y="985"/>
                </a:lnTo>
                <a:cubicBezTo>
                  <a:pt x="1968" y="1527"/>
                  <a:pt x="1526" y="1969"/>
                  <a:pt x="984" y="1969"/>
                </a:cubicBezTo>
                <a:close/>
              </a:path>
            </a:pathLst>
          </a:custGeom>
          <a:solidFill>
            <a:schemeClr val="accent2"/>
          </a:solidFill>
          <a:ln>
            <a:noFill/>
          </a:ln>
          <a:effectLst/>
        </p:spPr>
        <p:txBody>
          <a:bodyPr wrap="none" anchor="ctr"/>
          <a:lstStyle/>
          <a:p>
            <a:endParaRPr lang="en-US">
              <a:latin typeface="Raleway ExtraLight" pitchFamily="2" charset="77"/>
            </a:endParaRPr>
          </a:p>
        </p:txBody>
      </p:sp>
      <p:sp>
        <p:nvSpPr>
          <p:cNvPr id="10" name="Freeform 9">
            <a:extLst>
              <a:ext uri="{FF2B5EF4-FFF2-40B4-BE49-F238E27FC236}">
                <a16:creationId xmlns:a16="http://schemas.microsoft.com/office/drawing/2014/main" id="{AB4E26DD-6621-4F23-A79A-3D12B3518CB2}"/>
              </a:ext>
            </a:extLst>
          </p:cNvPr>
          <p:cNvSpPr>
            <a:spLocks noChangeArrowheads="1"/>
          </p:cNvSpPr>
          <p:nvPr/>
        </p:nvSpPr>
        <p:spPr bwMode="auto">
          <a:xfrm>
            <a:off x="3763499" y="3176788"/>
            <a:ext cx="59696" cy="462002"/>
          </a:xfrm>
          <a:custGeom>
            <a:avLst/>
            <a:gdLst>
              <a:gd name="T0" fmla="*/ 102 w 103"/>
              <a:gd name="T1" fmla="*/ 784 h 785"/>
              <a:gd name="T2" fmla="*/ 0 w 103"/>
              <a:gd name="T3" fmla="*/ 784 h 785"/>
              <a:gd name="T4" fmla="*/ 0 w 103"/>
              <a:gd name="T5" fmla="*/ 0 h 785"/>
              <a:gd name="T6" fmla="*/ 102 w 103"/>
              <a:gd name="T7" fmla="*/ 0 h 785"/>
              <a:gd name="T8" fmla="*/ 102 w 103"/>
              <a:gd name="T9" fmla="*/ 784 h 785"/>
            </a:gdLst>
            <a:ahLst/>
            <a:cxnLst>
              <a:cxn ang="0">
                <a:pos x="T0" y="T1"/>
              </a:cxn>
              <a:cxn ang="0">
                <a:pos x="T2" y="T3"/>
              </a:cxn>
              <a:cxn ang="0">
                <a:pos x="T4" y="T5"/>
              </a:cxn>
              <a:cxn ang="0">
                <a:pos x="T6" y="T7"/>
              </a:cxn>
              <a:cxn ang="0">
                <a:pos x="T8" y="T9"/>
              </a:cxn>
            </a:cxnLst>
            <a:rect l="0" t="0" r="r" b="b"/>
            <a:pathLst>
              <a:path w="103" h="785">
                <a:moveTo>
                  <a:pt x="102" y="784"/>
                </a:moveTo>
                <a:lnTo>
                  <a:pt x="0" y="784"/>
                </a:lnTo>
                <a:lnTo>
                  <a:pt x="0" y="0"/>
                </a:lnTo>
                <a:lnTo>
                  <a:pt x="102" y="0"/>
                </a:lnTo>
                <a:lnTo>
                  <a:pt x="102" y="784"/>
                </a:lnTo>
              </a:path>
            </a:pathLst>
          </a:custGeom>
          <a:solidFill>
            <a:schemeClr val="accent2"/>
          </a:solidFill>
          <a:ln>
            <a:noFill/>
          </a:ln>
          <a:effectLst/>
        </p:spPr>
        <p:txBody>
          <a:bodyPr wrap="none" anchor="ctr"/>
          <a:lstStyle/>
          <a:p>
            <a:endParaRPr lang="en-US">
              <a:latin typeface="Raleway ExtraLight" pitchFamily="2" charset="77"/>
            </a:endParaRPr>
          </a:p>
        </p:txBody>
      </p:sp>
      <p:sp>
        <p:nvSpPr>
          <p:cNvPr id="11" name="Freeform 10">
            <a:extLst>
              <a:ext uri="{FF2B5EF4-FFF2-40B4-BE49-F238E27FC236}">
                <a16:creationId xmlns:a16="http://schemas.microsoft.com/office/drawing/2014/main" id="{25107941-55FE-42C6-BA99-6D03C32095C9}"/>
              </a:ext>
            </a:extLst>
          </p:cNvPr>
          <p:cNvSpPr>
            <a:spLocks noChangeArrowheads="1"/>
          </p:cNvSpPr>
          <p:nvPr/>
        </p:nvSpPr>
        <p:spPr bwMode="auto">
          <a:xfrm>
            <a:off x="1245848" y="4474546"/>
            <a:ext cx="1160195" cy="1160195"/>
          </a:xfrm>
          <a:custGeom>
            <a:avLst/>
            <a:gdLst>
              <a:gd name="T0" fmla="*/ 984 w 1969"/>
              <a:gd name="T1" fmla="*/ 102 h 1969"/>
              <a:gd name="T2" fmla="*/ 984 w 1969"/>
              <a:gd name="T3" fmla="*/ 102 h 1969"/>
              <a:gd name="T4" fmla="*/ 102 w 1969"/>
              <a:gd name="T5" fmla="*/ 984 h 1969"/>
              <a:gd name="T6" fmla="*/ 102 w 1969"/>
              <a:gd name="T7" fmla="*/ 984 h 1969"/>
              <a:gd name="T8" fmla="*/ 984 w 1969"/>
              <a:gd name="T9" fmla="*/ 1866 h 1969"/>
              <a:gd name="T10" fmla="*/ 984 w 1969"/>
              <a:gd name="T11" fmla="*/ 1866 h 1969"/>
              <a:gd name="T12" fmla="*/ 1866 w 1969"/>
              <a:gd name="T13" fmla="*/ 984 h 1969"/>
              <a:gd name="T14" fmla="*/ 1866 w 1969"/>
              <a:gd name="T15" fmla="*/ 984 h 1969"/>
              <a:gd name="T16" fmla="*/ 984 w 1969"/>
              <a:gd name="T17" fmla="*/ 102 h 1969"/>
              <a:gd name="T18" fmla="*/ 984 w 1969"/>
              <a:gd name="T19" fmla="*/ 1968 h 1969"/>
              <a:gd name="T20" fmla="*/ 984 w 1969"/>
              <a:gd name="T21" fmla="*/ 1968 h 1969"/>
              <a:gd name="T22" fmla="*/ 0 w 1969"/>
              <a:gd name="T23" fmla="*/ 984 h 1969"/>
              <a:gd name="T24" fmla="*/ 0 w 1969"/>
              <a:gd name="T25" fmla="*/ 984 h 1969"/>
              <a:gd name="T26" fmla="*/ 984 w 1969"/>
              <a:gd name="T27" fmla="*/ 0 h 1969"/>
              <a:gd name="T28" fmla="*/ 984 w 1969"/>
              <a:gd name="T29" fmla="*/ 0 h 1969"/>
              <a:gd name="T30" fmla="*/ 1968 w 1969"/>
              <a:gd name="T31" fmla="*/ 984 h 1969"/>
              <a:gd name="T32" fmla="*/ 1968 w 1969"/>
              <a:gd name="T33" fmla="*/ 984 h 1969"/>
              <a:gd name="T34" fmla="*/ 984 w 1969"/>
              <a:gd name="T35" fmla="*/ 1968 h 1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9" h="1969">
                <a:moveTo>
                  <a:pt x="984" y="102"/>
                </a:moveTo>
                <a:lnTo>
                  <a:pt x="984" y="102"/>
                </a:lnTo>
                <a:cubicBezTo>
                  <a:pt x="498" y="102"/>
                  <a:pt x="102" y="497"/>
                  <a:pt x="102" y="984"/>
                </a:cubicBezTo>
                <a:lnTo>
                  <a:pt x="102" y="984"/>
                </a:lnTo>
                <a:cubicBezTo>
                  <a:pt x="102" y="1470"/>
                  <a:pt x="498" y="1866"/>
                  <a:pt x="984" y="1866"/>
                </a:cubicBezTo>
                <a:lnTo>
                  <a:pt x="984" y="1866"/>
                </a:lnTo>
                <a:cubicBezTo>
                  <a:pt x="1470" y="1866"/>
                  <a:pt x="1866" y="1470"/>
                  <a:pt x="1866" y="984"/>
                </a:cubicBezTo>
                <a:lnTo>
                  <a:pt x="1866" y="984"/>
                </a:lnTo>
                <a:cubicBezTo>
                  <a:pt x="1866" y="497"/>
                  <a:pt x="1470" y="102"/>
                  <a:pt x="984" y="102"/>
                </a:cubicBezTo>
                <a:close/>
                <a:moveTo>
                  <a:pt x="984" y="1968"/>
                </a:moveTo>
                <a:lnTo>
                  <a:pt x="984" y="1968"/>
                </a:lnTo>
                <a:cubicBezTo>
                  <a:pt x="442" y="1968"/>
                  <a:pt x="0" y="1526"/>
                  <a:pt x="0" y="984"/>
                </a:cubicBezTo>
                <a:lnTo>
                  <a:pt x="0" y="984"/>
                </a:lnTo>
                <a:cubicBezTo>
                  <a:pt x="0" y="441"/>
                  <a:pt x="442" y="0"/>
                  <a:pt x="984" y="0"/>
                </a:cubicBezTo>
                <a:lnTo>
                  <a:pt x="984" y="0"/>
                </a:lnTo>
                <a:cubicBezTo>
                  <a:pt x="1527" y="0"/>
                  <a:pt x="1968" y="441"/>
                  <a:pt x="1968" y="984"/>
                </a:cubicBezTo>
                <a:lnTo>
                  <a:pt x="1968" y="984"/>
                </a:lnTo>
                <a:cubicBezTo>
                  <a:pt x="1968" y="1526"/>
                  <a:pt x="1527" y="1968"/>
                  <a:pt x="984" y="1968"/>
                </a:cubicBezTo>
                <a:close/>
              </a:path>
            </a:pathLst>
          </a:custGeom>
          <a:solidFill>
            <a:schemeClr val="accent1"/>
          </a:solidFill>
          <a:ln>
            <a:noFill/>
          </a:ln>
          <a:effectLst/>
        </p:spPr>
        <p:txBody>
          <a:bodyPr wrap="none" anchor="ctr"/>
          <a:lstStyle/>
          <a:p>
            <a:endParaRPr lang="en-US">
              <a:latin typeface="Raleway ExtraLight" pitchFamily="2" charset="77"/>
            </a:endParaRPr>
          </a:p>
        </p:txBody>
      </p:sp>
      <p:sp>
        <p:nvSpPr>
          <p:cNvPr id="12" name="Freeform 11">
            <a:extLst>
              <a:ext uri="{FF2B5EF4-FFF2-40B4-BE49-F238E27FC236}">
                <a16:creationId xmlns:a16="http://schemas.microsoft.com/office/drawing/2014/main" id="{C77327DE-3665-4AD3-B97E-B68BECF5178C}"/>
              </a:ext>
            </a:extLst>
          </p:cNvPr>
          <p:cNvSpPr>
            <a:spLocks noChangeArrowheads="1"/>
          </p:cNvSpPr>
          <p:nvPr/>
        </p:nvSpPr>
        <p:spPr bwMode="auto">
          <a:xfrm>
            <a:off x="1793501" y="4041094"/>
            <a:ext cx="59698" cy="462002"/>
          </a:xfrm>
          <a:custGeom>
            <a:avLst/>
            <a:gdLst>
              <a:gd name="T0" fmla="*/ 102 w 103"/>
              <a:gd name="T1" fmla="*/ 785 h 786"/>
              <a:gd name="T2" fmla="*/ 0 w 103"/>
              <a:gd name="T3" fmla="*/ 785 h 786"/>
              <a:gd name="T4" fmla="*/ 0 w 103"/>
              <a:gd name="T5" fmla="*/ 0 h 786"/>
              <a:gd name="T6" fmla="*/ 102 w 103"/>
              <a:gd name="T7" fmla="*/ 0 h 786"/>
              <a:gd name="T8" fmla="*/ 102 w 103"/>
              <a:gd name="T9" fmla="*/ 785 h 786"/>
            </a:gdLst>
            <a:ahLst/>
            <a:cxnLst>
              <a:cxn ang="0">
                <a:pos x="T0" y="T1"/>
              </a:cxn>
              <a:cxn ang="0">
                <a:pos x="T2" y="T3"/>
              </a:cxn>
              <a:cxn ang="0">
                <a:pos x="T4" y="T5"/>
              </a:cxn>
              <a:cxn ang="0">
                <a:pos x="T6" y="T7"/>
              </a:cxn>
              <a:cxn ang="0">
                <a:pos x="T8" y="T9"/>
              </a:cxn>
            </a:cxnLst>
            <a:rect l="0" t="0" r="r" b="b"/>
            <a:pathLst>
              <a:path w="103" h="786">
                <a:moveTo>
                  <a:pt x="102" y="785"/>
                </a:moveTo>
                <a:lnTo>
                  <a:pt x="0" y="785"/>
                </a:lnTo>
                <a:lnTo>
                  <a:pt x="0" y="0"/>
                </a:lnTo>
                <a:lnTo>
                  <a:pt x="102" y="0"/>
                </a:lnTo>
                <a:lnTo>
                  <a:pt x="102" y="785"/>
                </a:lnTo>
              </a:path>
            </a:pathLst>
          </a:custGeom>
          <a:solidFill>
            <a:schemeClr val="accent1"/>
          </a:solidFill>
          <a:ln>
            <a:noFill/>
          </a:ln>
          <a:effectLst/>
        </p:spPr>
        <p:txBody>
          <a:bodyPr wrap="none" anchor="ctr"/>
          <a:lstStyle/>
          <a:p>
            <a:endParaRPr lang="en-US">
              <a:latin typeface="Raleway ExtraLight" pitchFamily="2" charset="77"/>
            </a:endParaRPr>
          </a:p>
        </p:txBody>
      </p:sp>
      <p:sp>
        <p:nvSpPr>
          <p:cNvPr id="79" name="Freeform 78">
            <a:extLst>
              <a:ext uri="{FF2B5EF4-FFF2-40B4-BE49-F238E27FC236}">
                <a16:creationId xmlns:a16="http://schemas.microsoft.com/office/drawing/2014/main" id="{03344675-A958-40F3-ADD1-51D7F6E7023D}"/>
              </a:ext>
            </a:extLst>
          </p:cNvPr>
          <p:cNvSpPr>
            <a:spLocks noChangeArrowheads="1"/>
          </p:cNvSpPr>
          <p:nvPr/>
        </p:nvSpPr>
        <p:spPr bwMode="auto">
          <a:xfrm>
            <a:off x="5525853" y="4819749"/>
            <a:ext cx="464598" cy="464598"/>
          </a:xfrm>
          <a:custGeom>
            <a:avLst/>
            <a:gdLst>
              <a:gd name="T0" fmla="*/ 287 w 790"/>
              <a:gd name="T1" fmla="*/ 592 h 790"/>
              <a:gd name="T2" fmla="*/ 221 w 790"/>
              <a:gd name="T3" fmla="*/ 651 h 790"/>
              <a:gd name="T4" fmla="*/ 215 w 790"/>
              <a:gd name="T5" fmla="*/ 663 h 790"/>
              <a:gd name="T6" fmla="*/ 234 w 790"/>
              <a:gd name="T7" fmla="*/ 682 h 790"/>
              <a:gd name="T8" fmla="*/ 246 w 790"/>
              <a:gd name="T9" fmla="*/ 676 h 790"/>
              <a:gd name="T10" fmla="*/ 300 w 790"/>
              <a:gd name="T11" fmla="*/ 622 h 790"/>
              <a:gd name="T12" fmla="*/ 305 w 790"/>
              <a:gd name="T13" fmla="*/ 609 h 790"/>
              <a:gd name="T14" fmla="*/ 448 w 790"/>
              <a:gd name="T15" fmla="*/ 725 h 790"/>
              <a:gd name="T16" fmla="*/ 717 w 790"/>
              <a:gd name="T17" fmla="*/ 96 h 790"/>
              <a:gd name="T18" fmla="*/ 64 w 790"/>
              <a:gd name="T19" fmla="*/ 340 h 790"/>
              <a:gd name="T20" fmla="*/ 319 w 790"/>
              <a:gd name="T21" fmla="*/ 445 h 790"/>
              <a:gd name="T22" fmla="*/ 789 w 790"/>
              <a:gd name="T23" fmla="*/ 17 h 790"/>
              <a:gd name="T24" fmla="*/ 771 w 790"/>
              <a:gd name="T25" fmla="*/ 0 h 790"/>
              <a:gd name="T26" fmla="*/ 763 w 790"/>
              <a:gd name="T27" fmla="*/ 2 h 790"/>
              <a:gd name="T28" fmla="*/ 11 w 790"/>
              <a:gd name="T29" fmla="*/ 324 h 790"/>
              <a:gd name="T30" fmla="*/ 11 w 790"/>
              <a:gd name="T31" fmla="*/ 324 h 790"/>
              <a:gd name="T32" fmla="*/ 10 w 790"/>
              <a:gd name="T33" fmla="*/ 325 h 790"/>
              <a:gd name="T34" fmla="*/ 0 w 790"/>
              <a:gd name="T35" fmla="*/ 340 h 790"/>
              <a:gd name="T36" fmla="*/ 13 w 790"/>
              <a:gd name="T37" fmla="*/ 357 h 790"/>
              <a:gd name="T38" fmla="*/ 309 w 790"/>
              <a:gd name="T39" fmla="*/ 480 h 790"/>
              <a:gd name="T40" fmla="*/ 431 w 790"/>
              <a:gd name="T41" fmla="*/ 776 h 790"/>
              <a:gd name="T42" fmla="*/ 448 w 790"/>
              <a:gd name="T43" fmla="*/ 789 h 790"/>
              <a:gd name="T44" fmla="*/ 464 w 790"/>
              <a:gd name="T45" fmla="*/ 779 h 790"/>
              <a:gd name="T46" fmla="*/ 464 w 790"/>
              <a:gd name="T47" fmla="*/ 778 h 790"/>
              <a:gd name="T48" fmla="*/ 464 w 790"/>
              <a:gd name="T49" fmla="*/ 778 h 790"/>
              <a:gd name="T50" fmla="*/ 787 w 790"/>
              <a:gd name="T51" fmla="*/ 25 h 790"/>
              <a:gd name="T52" fmla="*/ 789 w 790"/>
              <a:gd name="T53" fmla="*/ 17 h 790"/>
              <a:gd name="T54" fmla="*/ 192 w 790"/>
              <a:gd name="T55" fmla="*/ 515 h 790"/>
              <a:gd name="T56" fmla="*/ 198 w 790"/>
              <a:gd name="T57" fmla="*/ 502 h 790"/>
              <a:gd name="T58" fmla="*/ 180 w 790"/>
              <a:gd name="T59" fmla="*/ 484 h 790"/>
              <a:gd name="T60" fmla="*/ 167 w 790"/>
              <a:gd name="T61" fmla="*/ 490 h 790"/>
              <a:gd name="T62" fmla="*/ 149 w 790"/>
              <a:gd name="T63" fmla="*/ 507 h 790"/>
              <a:gd name="T64" fmla="*/ 144 w 790"/>
              <a:gd name="T65" fmla="*/ 520 h 790"/>
              <a:gd name="T66" fmla="*/ 161 w 790"/>
              <a:gd name="T67" fmla="*/ 538 h 790"/>
              <a:gd name="T68" fmla="*/ 287 w 790"/>
              <a:gd name="T69" fmla="*/ 520 h 790"/>
              <a:gd name="T70" fmla="*/ 269 w 790"/>
              <a:gd name="T71" fmla="*/ 502 h 790"/>
              <a:gd name="T72" fmla="*/ 257 w 790"/>
              <a:gd name="T73" fmla="*/ 507 h 790"/>
              <a:gd name="T74" fmla="*/ 77 w 790"/>
              <a:gd name="T75" fmla="*/ 687 h 790"/>
              <a:gd name="T76" fmla="*/ 72 w 790"/>
              <a:gd name="T77" fmla="*/ 699 h 790"/>
              <a:gd name="T78" fmla="*/ 90 w 790"/>
              <a:gd name="T79" fmla="*/ 717 h 790"/>
              <a:gd name="T80" fmla="*/ 282 w 790"/>
              <a:gd name="T81" fmla="*/ 532 h 790"/>
              <a:gd name="T82" fmla="*/ 287 w 790"/>
              <a:gd name="T83" fmla="*/ 52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90" h="790">
                <a:moveTo>
                  <a:pt x="287" y="592"/>
                </a:moveTo>
                <a:lnTo>
                  <a:pt x="287" y="592"/>
                </a:lnTo>
                <a:cubicBezTo>
                  <a:pt x="282" y="592"/>
                  <a:pt x="278" y="594"/>
                  <a:pt x="275" y="597"/>
                </a:cubicBezTo>
                <a:lnTo>
                  <a:pt x="221" y="651"/>
                </a:lnTo>
                <a:lnTo>
                  <a:pt x="221" y="651"/>
                </a:lnTo>
                <a:cubicBezTo>
                  <a:pt x="218" y="654"/>
                  <a:pt x="215" y="658"/>
                  <a:pt x="215" y="663"/>
                </a:cubicBezTo>
                <a:lnTo>
                  <a:pt x="215" y="663"/>
                </a:lnTo>
                <a:cubicBezTo>
                  <a:pt x="215" y="674"/>
                  <a:pt x="223" y="682"/>
                  <a:pt x="234" y="682"/>
                </a:cubicBezTo>
                <a:lnTo>
                  <a:pt x="234" y="682"/>
                </a:lnTo>
                <a:cubicBezTo>
                  <a:pt x="239" y="682"/>
                  <a:pt x="243" y="679"/>
                  <a:pt x="246" y="676"/>
                </a:cubicBezTo>
                <a:lnTo>
                  <a:pt x="300" y="622"/>
                </a:lnTo>
                <a:lnTo>
                  <a:pt x="300" y="622"/>
                </a:lnTo>
                <a:cubicBezTo>
                  <a:pt x="303" y="619"/>
                  <a:pt x="305" y="614"/>
                  <a:pt x="305" y="609"/>
                </a:cubicBezTo>
                <a:lnTo>
                  <a:pt x="305" y="609"/>
                </a:lnTo>
                <a:cubicBezTo>
                  <a:pt x="305" y="600"/>
                  <a:pt x="297" y="592"/>
                  <a:pt x="287" y="592"/>
                </a:cubicBezTo>
                <a:close/>
                <a:moveTo>
                  <a:pt x="448" y="725"/>
                </a:moveTo>
                <a:lnTo>
                  <a:pt x="344" y="471"/>
                </a:lnTo>
                <a:lnTo>
                  <a:pt x="717" y="96"/>
                </a:lnTo>
                <a:lnTo>
                  <a:pt x="448" y="725"/>
                </a:lnTo>
                <a:close/>
                <a:moveTo>
                  <a:pt x="64" y="340"/>
                </a:moveTo>
                <a:lnTo>
                  <a:pt x="692" y="71"/>
                </a:lnTo>
                <a:lnTo>
                  <a:pt x="319" y="445"/>
                </a:lnTo>
                <a:lnTo>
                  <a:pt x="64" y="340"/>
                </a:lnTo>
                <a:close/>
                <a:moveTo>
                  <a:pt x="789" y="17"/>
                </a:moveTo>
                <a:lnTo>
                  <a:pt x="789" y="17"/>
                </a:lnTo>
                <a:cubicBezTo>
                  <a:pt x="789" y="8"/>
                  <a:pt x="780" y="0"/>
                  <a:pt x="771" y="0"/>
                </a:cubicBezTo>
                <a:lnTo>
                  <a:pt x="771" y="0"/>
                </a:lnTo>
                <a:cubicBezTo>
                  <a:pt x="768" y="0"/>
                  <a:pt x="765" y="0"/>
                  <a:pt x="763" y="2"/>
                </a:cubicBezTo>
                <a:lnTo>
                  <a:pt x="763" y="2"/>
                </a:lnTo>
                <a:lnTo>
                  <a:pt x="11" y="324"/>
                </a:lnTo>
                <a:lnTo>
                  <a:pt x="11" y="324"/>
                </a:lnTo>
                <a:lnTo>
                  <a:pt x="11" y="324"/>
                </a:lnTo>
                <a:lnTo>
                  <a:pt x="10" y="325"/>
                </a:lnTo>
                <a:lnTo>
                  <a:pt x="10" y="325"/>
                </a:lnTo>
                <a:lnTo>
                  <a:pt x="10" y="325"/>
                </a:lnTo>
                <a:cubicBezTo>
                  <a:pt x="4" y="327"/>
                  <a:pt x="0" y="334"/>
                  <a:pt x="0" y="340"/>
                </a:cubicBezTo>
                <a:lnTo>
                  <a:pt x="0" y="340"/>
                </a:lnTo>
                <a:cubicBezTo>
                  <a:pt x="0" y="349"/>
                  <a:pt x="5" y="355"/>
                  <a:pt x="13" y="357"/>
                </a:cubicBezTo>
                <a:lnTo>
                  <a:pt x="13" y="357"/>
                </a:lnTo>
                <a:lnTo>
                  <a:pt x="309" y="480"/>
                </a:lnTo>
                <a:lnTo>
                  <a:pt x="431" y="776"/>
                </a:lnTo>
                <a:lnTo>
                  <a:pt x="431" y="776"/>
                </a:lnTo>
                <a:lnTo>
                  <a:pt x="431" y="776"/>
                </a:lnTo>
                <a:cubicBezTo>
                  <a:pt x="433" y="784"/>
                  <a:pt x="439" y="789"/>
                  <a:pt x="448" y="789"/>
                </a:cubicBezTo>
                <a:lnTo>
                  <a:pt x="448" y="789"/>
                </a:lnTo>
                <a:cubicBezTo>
                  <a:pt x="455" y="789"/>
                  <a:pt x="461" y="785"/>
                  <a:pt x="464" y="779"/>
                </a:cubicBezTo>
                <a:lnTo>
                  <a:pt x="464" y="779"/>
                </a:lnTo>
                <a:lnTo>
                  <a:pt x="464" y="778"/>
                </a:lnTo>
                <a:lnTo>
                  <a:pt x="464" y="778"/>
                </a:lnTo>
                <a:lnTo>
                  <a:pt x="464" y="778"/>
                </a:lnTo>
                <a:lnTo>
                  <a:pt x="787" y="26"/>
                </a:lnTo>
                <a:lnTo>
                  <a:pt x="787" y="25"/>
                </a:lnTo>
                <a:lnTo>
                  <a:pt x="787" y="25"/>
                </a:lnTo>
                <a:cubicBezTo>
                  <a:pt x="788" y="23"/>
                  <a:pt x="789" y="21"/>
                  <a:pt x="789" y="17"/>
                </a:cubicBezTo>
                <a:close/>
                <a:moveTo>
                  <a:pt x="174" y="532"/>
                </a:moveTo>
                <a:lnTo>
                  <a:pt x="192" y="515"/>
                </a:lnTo>
                <a:lnTo>
                  <a:pt x="192" y="515"/>
                </a:lnTo>
                <a:cubicBezTo>
                  <a:pt x="196" y="511"/>
                  <a:pt x="198" y="507"/>
                  <a:pt x="198" y="502"/>
                </a:cubicBezTo>
                <a:lnTo>
                  <a:pt x="198" y="502"/>
                </a:lnTo>
                <a:cubicBezTo>
                  <a:pt x="198" y="492"/>
                  <a:pt x="190" y="484"/>
                  <a:pt x="180" y="484"/>
                </a:cubicBezTo>
                <a:lnTo>
                  <a:pt x="180" y="484"/>
                </a:lnTo>
                <a:cubicBezTo>
                  <a:pt x="174" y="484"/>
                  <a:pt x="170" y="486"/>
                  <a:pt x="167" y="490"/>
                </a:cubicBezTo>
                <a:lnTo>
                  <a:pt x="149" y="507"/>
                </a:lnTo>
                <a:lnTo>
                  <a:pt x="149" y="507"/>
                </a:lnTo>
                <a:cubicBezTo>
                  <a:pt x="146" y="510"/>
                  <a:pt x="144" y="515"/>
                  <a:pt x="144" y="520"/>
                </a:cubicBezTo>
                <a:lnTo>
                  <a:pt x="144" y="520"/>
                </a:lnTo>
                <a:cubicBezTo>
                  <a:pt x="144" y="530"/>
                  <a:pt x="152" y="538"/>
                  <a:pt x="161" y="538"/>
                </a:cubicBezTo>
                <a:lnTo>
                  <a:pt x="161" y="538"/>
                </a:lnTo>
                <a:cubicBezTo>
                  <a:pt x="166" y="538"/>
                  <a:pt x="171" y="536"/>
                  <a:pt x="174" y="532"/>
                </a:cubicBezTo>
                <a:close/>
                <a:moveTo>
                  <a:pt x="287" y="520"/>
                </a:moveTo>
                <a:lnTo>
                  <a:pt x="287" y="520"/>
                </a:lnTo>
                <a:cubicBezTo>
                  <a:pt x="287" y="510"/>
                  <a:pt x="279" y="502"/>
                  <a:pt x="269" y="502"/>
                </a:cubicBezTo>
                <a:lnTo>
                  <a:pt x="269" y="502"/>
                </a:lnTo>
                <a:cubicBezTo>
                  <a:pt x="264" y="502"/>
                  <a:pt x="260" y="504"/>
                  <a:pt x="257" y="507"/>
                </a:cubicBezTo>
                <a:lnTo>
                  <a:pt x="77" y="687"/>
                </a:lnTo>
                <a:lnTo>
                  <a:pt x="77" y="687"/>
                </a:lnTo>
                <a:cubicBezTo>
                  <a:pt x="74" y="690"/>
                  <a:pt x="72" y="694"/>
                  <a:pt x="72" y="699"/>
                </a:cubicBezTo>
                <a:lnTo>
                  <a:pt x="72" y="699"/>
                </a:lnTo>
                <a:cubicBezTo>
                  <a:pt x="72" y="709"/>
                  <a:pt x="80" y="717"/>
                  <a:pt x="90" y="717"/>
                </a:cubicBezTo>
                <a:lnTo>
                  <a:pt x="90" y="717"/>
                </a:lnTo>
                <a:cubicBezTo>
                  <a:pt x="95" y="717"/>
                  <a:pt x="99" y="715"/>
                  <a:pt x="103" y="712"/>
                </a:cubicBezTo>
                <a:lnTo>
                  <a:pt x="282" y="532"/>
                </a:lnTo>
                <a:lnTo>
                  <a:pt x="282" y="532"/>
                </a:lnTo>
                <a:cubicBezTo>
                  <a:pt x="285" y="529"/>
                  <a:pt x="287" y="525"/>
                  <a:pt x="287" y="520"/>
                </a:cubicBezTo>
                <a:close/>
              </a:path>
            </a:pathLst>
          </a:custGeom>
          <a:solidFill>
            <a:schemeClr val="accent3"/>
          </a:solidFill>
          <a:ln>
            <a:noFill/>
          </a:ln>
          <a:effectLst/>
        </p:spPr>
        <p:txBody>
          <a:bodyPr wrap="none" anchor="ctr"/>
          <a:lstStyle/>
          <a:p>
            <a:endParaRPr lang="en-US">
              <a:latin typeface="Raleway ExtraLight" pitchFamily="2" charset="77"/>
            </a:endParaRPr>
          </a:p>
        </p:txBody>
      </p:sp>
      <p:sp>
        <p:nvSpPr>
          <p:cNvPr id="80" name="Freeform 79">
            <a:extLst>
              <a:ext uri="{FF2B5EF4-FFF2-40B4-BE49-F238E27FC236}">
                <a16:creationId xmlns:a16="http://schemas.microsoft.com/office/drawing/2014/main" id="{AC8D8DBD-8BF2-42E9-85CB-27397D06EA59}"/>
              </a:ext>
            </a:extLst>
          </p:cNvPr>
          <p:cNvSpPr>
            <a:spLocks noChangeArrowheads="1"/>
          </p:cNvSpPr>
          <p:nvPr/>
        </p:nvSpPr>
        <p:spPr bwMode="auto">
          <a:xfrm>
            <a:off x="9490504" y="4800073"/>
            <a:ext cx="464598" cy="462002"/>
          </a:xfrm>
          <a:custGeom>
            <a:avLst/>
            <a:gdLst>
              <a:gd name="T0" fmla="*/ 502 w 790"/>
              <a:gd name="T1" fmla="*/ 459 h 783"/>
              <a:gd name="T2" fmla="*/ 287 w 790"/>
              <a:gd name="T3" fmla="*/ 495 h 783"/>
              <a:gd name="T4" fmla="*/ 287 w 790"/>
              <a:gd name="T5" fmla="*/ 530 h 783"/>
              <a:gd name="T6" fmla="*/ 502 w 790"/>
              <a:gd name="T7" fmla="*/ 530 h 783"/>
              <a:gd name="T8" fmla="*/ 538 w 790"/>
              <a:gd name="T9" fmla="*/ 459 h 783"/>
              <a:gd name="T10" fmla="*/ 502 w 790"/>
              <a:gd name="T11" fmla="*/ 423 h 783"/>
              <a:gd name="T12" fmla="*/ 287 w 790"/>
              <a:gd name="T13" fmla="*/ 423 h 783"/>
              <a:gd name="T14" fmla="*/ 251 w 790"/>
              <a:gd name="T15" fmla="*/ 495 h 783"/>
              <a:gd name="T16" fmla="*/ 287 w 790"/>
              <a:gd name="T17" fmla="*/ 530 h 783"/>
              <a:gd name="T18" fmla="*/ 280 w 790"/>
              <a:gd name="T19" fmla="*/ 82 h 783"/>
              <a:gd name="T20" fmla="*/ 293 w 790"/>
              <a:gd name="T21" fmla="*/ 131 h 783"/>
              <a:gd name="T22" fmla="*/ 275 w 790"/>
              <a:gd name="T23" fmla="*/ 162 h 783"/>
              <a:gd name="T24" fmla="*/ 226 w 790"/>
              <a:gd name="T25" fmla="*/ 175 h 783"/>
              <a:gd name="T26" fmla="*/ 275 w 790"/>
              <a:gd name="T27" fmla="*/ 162 h 783"/>
              <a:gd name="T28" fmla="*/ 35 w 790"/>
              <a:gd name="T29" fmla="*/ 315 h 783"/>
              <a:gd name="T30" fmla="*/ 753 w 790"/>
              <a:gd name="T31" fmla="*/ 244 h 783"/>
              <a:gd name="T32" fmla="*/ 682 w 790"/>
              <a:gd name="T33" fmla="*/ 746 h 783"/>
              <a:gd name="T34" fmla="*/ 107 w 790"/>
              <a:gd name="T35" fmla="*/ 351 h 783"/>
              <a:gd name="T36" fmla="*/ 682 w 790"/>
              <a:gd name="T37" fmla="*/ 746 h 783"/>
              <a:gd name="T38" fmla="*/ 249 w 790"/>
              <a:gd name="T39" fmla="*/ 64 h 783"/>
              <a:gd name="T40" fmla="*/ 360 w 790"/>
              <a:gd name="T41" fmla="*/ 87 h 783"/>
              <a:gd name="T42" fmla="*/ 210 w 790"/>
              <a:gd name="T43" fmla="*/ 208 h 783"/>
              <a:gd name="T44" fmla="*/ 207 w 790"/>
              <a:gd name="T45" fmla="*/ 208 h 783"/>
              <a:gd name="T46" fmla="*/ 249 w 790"/>
              <a:gd name="T47" fmla="*/ 64 h 783"/>
              <a:gd name="T48" fmla="*/ 331 w 790"/>
              <a:gd name="T49" fmla="*/ 208 h 783"/>
              <a:gd name="T50" fmla="*/ 569 w 790"/>
              <a:gd name="T51" fmla="*/ 208 h 783"/>
              <a:gd name="T52" fmla="*/ 582 w 790"/>
              <a:gd name="T53" fmla="*/ 110 h 783"/>
              <a:gd name="T54" fmla="*/ 645 w 790"/>
              <a:gd name="T55" fmla="*/ 208 h 783"/>
              <a:gd name="T56" fmla="*/ 595 w 790"/>
              <a:gd name="T57" fmla="*/ 181 h 783"/>
              <a:gd name="T58" fmla="*/ 591 w 790"/>
              <a:gd name="T59" fmla="*/ 145 h 783"/>
              <a:gd name="T60" fmla="*/ 558 w 790"/>
              <a:gd name="T61" fmla="*/ 160 h 783"/>
              <a:gd name="T62" fmla="*/ 512 w 790"/>
              <a:gd name="T63" fmla="*/ 129 h 783"/>
              <a:gd name="T64" fmla="*/ 753 w 790"/>
              <a:gd name="T65" fmla="*/ 208 h 783"/>
              <a:gd name="T66" fmla="*/ 660 w 790"/>
              <a:gd name="T67" fmla="*/ 126 h 783"/>
              <a:gd name="T68" fmla="*/ 573 w 790"/>
              <a:gd name="T69" fmla="*/ 76 h 783"/>
              <a:gd name="T70" fmla="*/ 315 w 790"/>
              <a:gd name="T71" fmla="*/ 20 h 783"/>
              <a:gd name="T72" fmla="*/ 217 w 790"/>
              <a:gd name="T73" fmla="*/ 46 h 783"/>
              <a:gd name="T74" fmla="*/ 107 w 790"/>
              <a:gd name="T75" fmla="*/ 208 h 783"/>
              <a:gd name="T76" fmla="*/ 35 w 790"/>
              <a:gd name="T77" fmla="*/ 208 h 783"/>
              <a:gd name="T78" fmla="*/ 0 w 790"/>
              <a:gd name="T79" fmla="*/ 315 h 783"/>
              <a:gd name="T80" fmla="*/ 35 w 790"/>
              <a:gd name="T81" fmla="*/ 351 h 783"/>
              <a:gd name="T82" fmla="*/ 71 w 790"/>
              <a:gd name="T83" fmla="*/ 746 h 783"/>
              <a:gd name="T84" fmla="*/ 107 w 790"/>
              <a:gd name="T85" fmla="*/ 782 h 783"/>
              <a:gd name="T86" fmla="*/ 682 w 790"/>
              <a:gd name="T87" fmla="*/ 782 h 783"/>
              <a:gd name="T88" fmla="*/ 717 w 790"/>
              <a:gd name="T89" fmla="*/ 351 h 783"/>
              <a:gd name="T90" fmla="*/ 753 w 790"/>
              <a:gd name="T91" fmla="*/ 351 h 783"/>
              <a:gd name="T92" fmla="*/ 789 w 790"/>
              <a:gd name="T93" fmla="*/ 244 h 783"/>
              <a:gd name="T94" fmla="*/ 753 w 790"/>
              <a:gd name="T95" fmla="*/ 208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0" h="783">
                <a:moveTo>
                  <a:pt x="287" y="459"/>
                </a:moveTo>
                <a:lnTo>
                  <a:pt x="502" y="459"/>
                </a:lnTo>
                <a:lnTo>
                  <a:pt x="502" y="495"/>
                </a:lnTo>
                <a:lnTo>
                  <a:pt x="287" y="495"/>
                </a:lnTo>
                <a:lnTo>
                  <a:pt x="287" y="459"/>
                </a:lnTo>
                <a:close/>
                <a:moveTo>
                  <a:pt x="287" y="530"/>
                </a:moveTo>
                <a:lnTo>
                  <a:pt x="502" y="530"/>
                </a:lnTo>
                <a:lnTo>
                  <a:pt x="502" y="530"/>
                </a:lnTo>
                <a:cubicBezTo>
                  <a:pt x="522" y="530"/>
                  <a:pt x="538" y="514"/>
                  <a:pt x="538" y="495"/>
                </a:cubicBezTo>
                <a:lnTo>
                  <a:pt x="538" y="459"/>
                </a:lnTo>
                <a:lnTo>
                  <a:pt x="538" y="459"/>
                </a:lnTo>
                <a:cubicBezTo>
                  <a:pt x="538" y="439"/>
                  <a:pt x="522" y="423"/>
                  <a:pt x="502" y="423"/>
                </a:cubicBezTo>
                <a:lnTo>
                  <a:pt x="287" y="423"/>
                </a:lnTo>
                <a:lnTo>
                  <a:pt x="287" y="423"/>
                </a:lnTo>
                <a:cubicBezTo>
                  <a:pt x="267" y="423"/>
                  <a:pt x="251" y="439"/>
                  <a:pt x="251" y="459"/>
                </a:cubicBezTo>
                <a:lnTo>
                  <a:pt x="251" y="495"/>
                </a:lnTo>
                <a:lnTo>
                  <a:pt x="251" y="495"/>
                </a:lnTo>
                <a:cubicBezTo>
                  <a:pt x="251" y="514"/>
                  <a:pt x="267" y="530"/>
                  <a:pt x="287" y="530"/>
                </a:cubicBezTo>
                <a:close/>
                <a:moveTo>
                  <a:pt x="311" y="100"/>
                </a:moveTo>
                <a:lnTo>
                  <a:pt x="280" y="82"/>
                </a:lnTo>
                <a:lnTo>
                  <a:pt x="262" y="113"/>
                </a:lnTo>
                <a:lnTo>
                  <a:pt x="293" y="131"/>
                </a:lnTo>
                <a:lnTo>
                  <a:pt x="311" y="100"/>
                </a:lnTo>
                <a:close/>
                <a:moveTo>
                  <a:pt x="275" y="162"/>
                </a:moveTo>
                <a:lnTo>
                  <a:pt x="244" y="144"/>
                </a:lnTo>
                <a:lnTo>
                  <a:pt x="226" y="175"/>
                </a:lnTo>
                <a:lnTo>
                  <a:pt x="257" y="193"/>
                </a:lnTo>
                <a:lnTo>
                  <a:pt x="275" y="162"/>
                </a:lnTo>
                <a:close/>
                <a:moveTo>
                  <a:pt x="753" y="315"/>
                </a:moveTo>
                <a:lnTo>
                  <a:pt x="35" y="315"/>
                </a:lnTo>
                <a:lnTo>
                  <a:pt x="35" y="244"/>
                </a:lnTo>
                <a:lnTo>
                  <a:pt x="753" y="244"/>
                </a:lnTo>
                <a:lnTo>
                  <a:pt x="753" y="315"/>
                </a:lnTo>
                <a:close/>
                <a:moveTo>
                  <a:pt x="682" y="746"/>
                </a:moveTo>
                <a:lnTo>
                  <a:pt x="107" y="746"/>
                </a:lnTo>
                <a:lnTo>
                  <a:pt x="107" y="351"/>
                </a:lnTo>
                <a:lnTo>
                  <a:pt x="682" y="351"/>
                </a:lnTo>
                <a:lnTo>
                  <a:pt x="682" y="746"/>
                </a:lnTo>
                <a:close/>
                <a:moveTo>
                  <a:pt x="249" y="64"/>
                </a:moveTo>
                <a:lnTo>
                  <a:pt x="249" y="64"/>
                </a:lnTo>
                <a:cubicBezTo>
                  <a:pt x="259" y="47"/>
                  <a:pt x="280" y="41"/>
                  <a:pt x="298" y="51"/>
                </a:cubicBezTo>
                <a:lnTo>
                  <a:pt x="360" y="87"/>
                </a:lnTo>
                <a:lnTo>
                  <a:pt x="290" y="208"/>
                </a:lnTo>
                <a:lnTo>
                  <a:pt x="210" y="208"/>
                </a:lnTo>
                <a:lnTo>
                  <a:pt x="208" y="206"/>
                </a:lnTo>
                <a:lnTo>
                  <a:pt x="207" y="208"/>
                </a:lnTo>
                <a:lnTo>
                  <a:pt x="165" y="208"/>
                </a:lnTo>
                <a:lnTo>
                  <a:pt x="249" y="64"/>
                </a:lnTo>
                <a:close/>
                <a:moveTo>
                  <a:pt x="569" y="208"/>
                </a:moveTo>
                <a:lnTo>
                  <a:pt x="331" y="208"/>
                </a:lnTo>
                <a:lnTo>
                  <a:pt x="391" y="105"/>
                </a:lnTo>
                <a:lnTo>
                  <a:pt x="569" y="208"/>
                </a:lnTo>
                <a:close/>
                <a:moveTo>
                  <a:pt x="582" y="110"/>
                </a:moveTo>
                <a:lnTo>
                  <a:pt x="582" y="110"/>
                </a:lnTo>
                <a:cubicBezTo>
                  <a:pt x="601" y="105"/>
                  <a:pt x="621" y="116"/>
                  <a:pt x="626" y="135"/>
                </a:cubicBezTo>
                <a:lnTo>
                  <a:pt x="645" y="208"/>
                </a:lnTo>
                <a:lnTo>
                  <a:pt x="641" y="208"/>
                </a:lnTo>
                <a:lnTo>
                  <a:pt x="595" y="181"/>
                </a:lnTo>
                <a:lnTo>
                  <a:pt x="600" y="179"/>
                </a:lnTo>
                <a:lnTo>
                  <a:pt x="591" y="145"/>
                </a:lnTo>
                <a:lnTo>
                  <a:pt x="556" y="154"/>
                </a:lnTo>
                <a:lnTo>
                  <a:pt x="558" y="160"/>
                </a:lnTo>
                <a:lnTo>
                  <a:pt x="514" y="134"/>
                </a:lnTo>
                <a:lnTo>
                  <a:pt x="512" y="129"/>
                </a:lnTo>
                <a:lnTo>
                  <a:pt x="582" y="110"/>
                </a:lnTo>
                <a:close/>
                <a:moveTo>
                  <a:pt x="753" y="208"/>
                </a:moveTo>
                <a:lnTo>
                  <a:pt x="682" y="208"/>
                </a:lnTo>
                <a:lnTo>
                  <a:pt x="660" y="126"/>
                </a:lnTo>
                <a:lnTo>
                  <a:pt x="660" y="126"/>
                </a:lnTo>
                <a:cubicBezTo>
                  <a:pt x="651" y="88"/>
                  <a:pt x="611" y="65"/>
                  <a:pt x="573" y="76"/>
                </a:cubicBezTo>
                <a:lnTo>
                  <a:pt x="463" y="105"/>
                </a:lnTo>
                <a:lnTo>
                  <a:pt x="315" y="20"/>
                </a:lnTo>
                <a:lnTo>
                  <a:pt x="315" y="20"/>
                </a:lnTo>
                <a:cubicBezTo>
                  <a:pt x="281" y="0"/>
                  <a:pt x="237" y="12"/>
                  <a:pt x="217" y="46"/>
                </a:cubicBezTo>
                <a:lnTo>
                  <a:pt x="124" y="208"/>
                </a:lnTo>
                <a:lnTo>
                  <a:pt x="107" y="208"/>
                </a:lnTo>
                <a:lnTo>
                  <a:pt x="35" y="208"/>
                </a:lnTo>
                <a:lnTo>
                  <a:pt x="35" y="208"/>
                </a:lnTo>
                <a:cubicBezTo>
                  <a:pt x="16" y="208"/>
                  <a:pt x="0" y="223"/>
                  <a:pt x="0" y="244"/>
                </a:cubicBezTo>
                <a:lnTo>
                  <a:pt x="0" y="315"/>
                </a:lnTo>
                <a:lnTo>
                  <a:pt x="0" y="315"/>
                </a:lnTo>
                <a:cubicBezTo>
                  <a:pt x="0" y="335"/>
                  <a:pt x="16" y="351"/>
                  <a:pt x="35" y="351"/>
                </a:cubicBezTo>
                <a:lnTo>
                  <a:pt x="71" y="351"/>
                </a:lnTo>
                <a:lnTo>
                  <a:pt x="71" y="746"/>
                </a:lnTo>
                <a:lnTo>
                  <a:pt x="71" y="746"/>
                </a:lnTo>
                <a:cubicBezTo>
                  <a:pt x="71" y="766"/>
                  <a:pt x="87" y="782"/>
                  <a:pt x="107" y="782"/>
                </a:cubicBezTo>
                <a:lnTo>
                  <a:pt x="682" y="782"/>
                </a:lnTo>
                <a:lnTo>
                  <a:pt x="682" y="782"/>
                </a:lnTo>
                <a:cubicBezTo>
                  <a:pt x="701" y="782"/>
                  <a:pt x="717" y="766"/>
                  <a:pt x="717" y="746"/>
                </a:cubicBezTo>
                <a:lnTo>
                  <a:pt x="717" y="351"/>
                </a:lnTo>
                <a:lnTo>
                  <a:pt x="753" y="351"/>
                </a:lnTo>
                <a:lnTo>
                  <a:pt x="753" y="351"/>
                </a:lnTo>
                <a:cubicBezTo>
                  <a:pt x="773" y="351"/>
                  <a:pt x="789" y="335"/>
                  <a:pt x="789" y="315"/>
                </a:cubicBezTo>
                <a:lnTo>
                  <a:pt x="789" y="244"/>
                </a:lnTo>
                <a:lnTo>
                  <a:pt x="789" y="244"/>
                </a:lnTo>
                <a:cubicBezTo>
                  <a:pt x="789" y="223"/>
                  <a:pt x="773" y="208"/>
                  <a:pt x="753" y="208"/>
                </a:cubicBezTo>
                <a:close/>
              </a:path>
            </a:pathLst>
          </a:custGeom>
          <a:solidFill>
            <a:schemeClr val="accent4"/>
          </a:solidFill>
          <a:ln>
            <a:noFill/>
          </a:ln>
          <a:effectLst/>
        </p:spPr>
        <p:txBody>
          <a:bodyPr wrap="none" anchor="ctr"/>
          <a:lstStyle/>
          <a:p>
            <a:endParaRPr lang="en-US">
              <a:latin typeface="Raleway ExtraLight" pitchFamily="2" charset="77"/>
            </a:endParaRPr>
          </a:p>
        </p:txBody>
      </p:sp>
      <p:sp>
        <p:nvSpPr>
          <p:cNvPr id="81" name="Freeform 80">
            <a:extLst>
              <a:ext uri="{FF2B5EF4-FFF2-40B4-BE49-F238E27FC236}">
                <a16:creationId xmlns:a16="http://schemas.microsoft.com/office/drawing/2014/main" id="{127165EC-BFDD-4652-8954-98C9B509B9A1}"/>
              </a:ext>
            </a:extLst>
          </p:cNvPr>
          <p:cNvSpPr>
            <a:spLocks noChangeArrowheads="1"/>
          </p:cNvSpPr>
          <p:nvPr/>
        </p:nvSpPr>
        <p:spPr bwMode="auto">
          <a:xfrm>
            <a:off x="3632425" y="2378119"/>
            <a:ext cx="381540" cy="464598"/>
          </a:xfrm>
          <a:custGeom>
            <a:avLst/>
            <a:gdLst>
              <a:gd name="T0" fmla="*/ 323 w 647"/>
              <a:gd name="T1" fmla="*/ 218 h 791"/>
              <a:gd name="T2" fmla="*/ 323 w 647"/>
              <a:gd name="T3" fmla="*/ 323 h 791"/>
              <a:gd name="T4" fmla="*/ 431 w 647"/>
              <a:gd name="T5" fmla="*/ 718 h 791"/>
              <a:gd name="T6" fmla="*/ 72 w 647"/>
              <a:gd name="T7" fmla="*/ 754 h 791"/>
              <a:gd name="T8" fmla="*/ 36 w 647"/>
              <a:gd name="T9" fmla="*/ 718 h 791"/>
              <a:gd name="T10" fmla="*/ 36 w 647"/>
              <a:gd name="T11" fmla="*/ 251 h 791"/>
              <a:gd name="T12" fmla="*/ 287 w 647"/>
              <a:gd name="T13" fmla="*/ 216 h 791"/>
              <a:gd name="T14" fmla="*/ 287 w 647"/>
              <a:gd name="T15" fmla="*/ 323 h 791"/>
              <a:gd name="T16" fmla="*/ 431 w 647"/>
              <a:gd name="T17" fmla="*/ 359 h 791"/>
              <a:gd name="T18" fmla="*/ 72 w 647"/>
              <a:gd name="T19" fmla="*/ 180 h 791"/>
              <a:gd name="T20" fmla="*/ 0 w 647"/>
              <a:gd name="T21" fmla="*/ 251 h 791"/>
              <a:gd name="T22" fmla="*/ 0 w 647"/>
              <a:gd name="T23" fmla="*/ 718 h 791"/>
              <a:gd name="T24" fmla="*/ 395 w 647"/>
              <a:gd name="T25" fmla="*/ 790 h 791"/>
              <a:gd name="T26" fmla="*/ 467 w 647"/>
              <a:gd name="T27" fmla="*/ 718 h 791"/>
              <a:gd name="T28" fmla="*/ 341 w 647"/>
              <a:gd name="T29" fmla="*/ 180 h 791"/>
              <a:gd name="T30" fmla="*/ 503 w 647"/>
              <a:gd name="T31" fmla="*/ 143 h 791"/>
              <a:gd name="T32" fmla="*/ 596 w 647"/>
              <a:gd name="T33" fmla="*/ 143 h 791"/>
              <a:gd name="T34" fmla="*/ 521 w 647"/>
              <a:gd name="T35" fmla="*/ 0 h 791"/>
              <a:gd name="T36" fmla="*/ 251 w 647"/>
              <a:gd name="T37" fmla="*/ 0 h 791"/>
              <a:gd name="T38" fmla="*/ 179 w 647"/>
              <a:gd name="T39" fmla="*/ 126 h 791"/>
              <a:gd name="T40" fmla="*/ 198 w 647"/>
              <a:gd name="T41" fmla="*/ 143 h 791"/>
              <a:gd name="T42" fmla="*/ 216 w 647"/>
              <a:gd name="T43" fmla="*/ 126 h 791"/>
              <a:gd name="T44" fmla="*/ 216 w 647"/>
              <a:gd name="T45" fmla="*/ 72 h 791"/>
              <a:gd name="T46" fmla="*/ 467 w 647"/>
              <a:gd name="T47" fmla="*/ 36 h 791"/>
              <a:gd name="T48" fmla="*/ 467 w 647"/>
              <a:gd name="T49" fmla="*/ 143 h 791"/>
              <a:gd name="T50" fmla="*/ 611 w 647"/>
              <a:gd name="T51" fmla="*/ 180 h 791"/>
              <a:gd name="T52" fmla="*/ 611 w 647"/>
              <a:gd name="T53" fmla="*/ 539 h 791"/>
              <a:gd name="T54" fmla="*/ 521 w 647"/>
              <a:gd name="T55" fmla="*/ 574 h 791"/>
              <a:gd name="T56" fmla="*/ 503 w 647"/>
              <a:gd name="T57" fmla="*/ 592 h 791"/>
              <a:gd name="T58" fmla="*/ 521 w 647"/>
              <a:gd name="T59" fmla="*/ 610 h 791"/>
              <a:gd name="T60" fmla="*/ 574 w 647"/>
              <a:gd name="T61" fmla="*/ 610 h 791"/>
              <a:gd name="T62" fmla="*/ 646 w 647"/>
              <a:gd name="T63" fmla="*/ 143 h 791"/>
              <a:gd name="T64" fmla="*/ 108 w 647"/>
              <a:gd name="T65" fmla="*/ 448 h 791"/>
              <a:gd name="T66" fmla="*/ 125 w 647"/>
              <a:gd name="T67" fmla="*/ 467 h 791"/>
              <a:gd name="T68" fmla="*/ 341 w 647"/>
              <a:gd name="T69" fmla="*/ 467 h 791"/>
              <a:gd name="T70" fmla="*/ 359 w 647"/>
              <a:gd name="T71" fmla="*/ 448 h 791"/>
              <a:gd name="T72" fmla="*/ 125 w 647"/>
              <a:gd name="T73" fmla="*/ 431 h 791"/>
              <a:gd name="T74" fmla="*/ 108 w 647"/>
              <a:gd name="T75" fmla="*/ 448 h 791"/>
              <a:gd name="T76" fmla="*/ 198 w 647"/>
              <a:gd name="T77" fmla="*/ 359 h 791"/>
              <a:gd name="T78" fmla="*/ 216 w 647"/>
              <a:gd name="T79" fmla="*/ 341 h 791"/>
              <a:gd name="T80" fmla="*/ 198 w 647"/>
              <a:gd name="T81" fmla="*/ 323 h 791"/>
              <a:gd name="T82" fmla="*/ 125 w 647"/>
              <a:gd name="T83" fmla="*/ 323 h 791"/>
              <a:gd name="T84" fmla="*/ 108 w 647"/>
              <a:gd name="T85" fmla="*/ 341 h 791"/>
              <a:gd name="T86" fmla="*/ 341 w 647"/>
              <a:gd name="T87" fmla="*/ 539 h 791"/>
              <a:gd name="T88" fmla="*/ 125 w 647"/>
              <a:gd name="T89" fmla="*/ 539 h 791"/>
              <a:gd name="T90" fmla="*/ 108 w 647"/>
              <a:gd name="T91" fmla="*/ 556 h 791"/>
              <a:gd name="T92" fmla="*/ 341 w 647"/>
              <a:gd name="T93" fmla="*/ 574 h 791"/>
              <a:gd name="T94" fmla="*/ 359 w 647"/>
              <a:gd name="T95" fmla="*/ 556 h 791"/>
              <a:gd name="T96" fmla="*/ 341 w 647"/>
              <a:gd name="T97" fmla="*/ 539 h 791"/>
              <a:gd name="T98" fmla="*/ 125 w 647"/>
              <a:gd name="T99" fmla="*/ 646 h 791"/>
              <a:gd name="T100" fmla="*/ 108 w 647"/>
              <a:gd name="T101" fmla="*/ 664 h 791"/>
              <a:gd name="T102" fmla="*/ 125 w 647"/>
              <a:gd name="T103" fmla="*/ 682 h 791"/>
              <a:gd name="T104" fmla="*/ 269 w 647"/>
              <a:gd name="T105" fmla="*/ 682 h 791"/>
              <a:gd name="T106" fmla="*/ 287 w 647"/>
              <a:gd name="T107" fmla="*/ 664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7" h="791">
                <a:moveTo>
                  <a:pt x="323" y="323"/>
                </a:moveTo>
                <a:lnTo>
                  <a:pt x="323" y="218"/>
                </a:lnTo>
                <a:lnTo>
                  <a:pt x="417" y="323"/>
                </a:lnTo>
                <a:lnTo>
                  <a:pt x="323" y="323"/>
                </a:lnTo>
                <a:close/>
                <a:moveTo>
                  <a:pt x="431" y="718"/>
                </a:moveTo>
                <a:lnTo>
                  <a:pt x="431" y="718"/>
                </a:lnTo>
                <a:cubicBezTo>
                  <a:pt x="431" y="738"/>
                  <a:pt x="415" y="754"/>
                  <a:pt x="395" y="754"/>
                </a:cubicBezTo>
                <a:lnTo>
                  <a:pt x="72" y="754"/>
                </a:lnTo>
                <a:lnTo>
                  <a:pt x="72" y="754"/>
                </a:lnTo>
                <a:cubicBezTo>
                  <a:pt x="52" y="754"/>
                  <a:pt x="36" y="738"/>
                  <a:pt x="36" y="718"/>
                </a:cubicBezTo>
                <a:lnTo>
                  <a:pt x="36" y="251"/>
                </a:lnTo>
                <a:lnTo>
                  <a:pt x="36" y="251"/>
                </a:lnTo>
                <a:cubicBezTo>
                  <a:pt x="36" y="232"/>
                  <a:pt x="52" y="216"/>
                  <a:pt x="72" y="216"/>
                </a:cubicBezTo>
                <a:lnTo>
                  <a:pt x="287" y="216"/>
                </a:lnTo>
                <a:lnTo>
                  <a:pt x="287" y="323"/>
                </a:lnTo>
                <a:lnTo>
                  <a:pt x="287" y="323"/>
                </a:lnTo>
                <a:cubicBezTo>
                  <a:pt x="287" y="343"/>
                  <a:pt x="303" y="359"/>
                  <a:pt x="323" y="359"/>
                </a:cubicBezTo>
                <a:lnTo>
                  <a:pt x="431" y="359"/>
                </a:lnTo>
                <a:lnTo>
                  <a:pt x="431" y="718"/>
                </a:lnTo>
                <a:close/>
                <a:moveTo>
                  <a:pt x="72" y="180"/>
                </a:moveTo>
                <a:lnTo>
                  <a:pt x="72" y="180"/>
                </a:lnTo>
                <a:cubicBezTo>
                  <a:pt x="32" y="180"/>
                  <a:pt x="0" y="212"/>
                  <a:pt x="0" y="251"/>
                </a:cubicBezTo>
                <a:lnTo>
                  <a:pt x="0" y="718"/>
                </a:lnTo>
                <a:lnTo>
                  <a:pt x="0" y="718"/>
                </a:lnTo>
                <a:cubicBezTo>
                  <a:pt x="0" y="757"/>
                  <a:pt x="32" y="790"/>
                  <a:pt x="72" y="790"/>
                </a:cubicBezTo>
                <a:lnTo>
                  <a:pt x="395" y="790"/>
                </a:lnTo>
                <a:lnTo>
                  <a:pt x="395" y="790"/>
                </a:lnTo>
                <a:cubicBezTo>
                  <a:pt x="434" y="790"/>
                  <a:pt x="467" y="757"/>
                  <a:pt x="467" y="718"/>
                </a:cubicBezTo>
                <a:lnTo>
                  <a:pt x="467" y="323"/>
                </a:lnTo>
                <a:lnTo>
                  <a:pt x="341" y="180"/>
                </a:lnTo>
                <a:lnTo>
                  <a:pt x="72" y="180"/>
                </a:lnTo>
                <a:close/>
                <a:moveTo>
                  <a:pt x="503" y="143"/>
                </a:moveTo>
                <a:lnTo>
                  <a:pt x="503" y="39"/>
                </a:lnTo>
                <a:lnTo>
                  <a:pt x="596" y="143"/>
                </a:lnTo>
                <a:lnTo>
                  <a:pt x="503" y="143"/>
                </a:lnTo>
                <a:close/>
                <a:moveTo>
                  <a:pt x="521" y="0"/>
                </a:moveTo>
                <a:lnTo>
                  <a:pt x="251" y="0"/>
                </a:lnTo>
                <a:lnTo>
                  <a:pt x="251" y="0"/>
                </a:lnTo>
                <a:cubicBezTo>
                  <a:pt x="212" y="0"/>
                  <a:pt x="179" y="32"/>
                  <a:pt x="179" y="72"/>
                </a:cubicBezTo>
                <a:lnTo>
                  <a:pt x="179" y="126"/>
                </a:lnTo>
                <a:lnTo>
                  <a:pt x="179" y="126"/>
                </a:lnTo>
                <a:cubicBezTo>
                  <a:pt x="179" y="136"/>
                  <a:pt x="188" y="143"/>
                  <a:pt x="198" y="143"/>
                </a:cubicBezTo>
                <a:lnTo>
                  <a:pt x="198" y="143"/>
                </a:lnTo>
                <a:cubicBezTo>
                  <a:pt x="207" y="143"/>
                  <a:pt x="216" y="136"/>
                  <a:pt x="216" y="126"/>
                </a:cubicBezTo>
                <a:lnTo>
                  <a:pt x="216" y="72"/>
                </a:lnTo>
                <a:lnTo>
                  <a:pt x="216" y="72"/>
                </a:lnTo>
                <a:cubicBezTo>
                  <a:pt x="216" y="52"/>
                  <a:pt x="231" y="36"/>
                  <a:pt x="251" y="36"/>
                </a:cubicBezTo>
                <a:lnTo>
                  <a:pt x="467" y="36"/>
                </a:lnTo>
                <a:lnTo>
                  <a:pt x="467" y="143"/>
                </a:lnTo>
                <a:lnTo>
                  <a:pt x="467" y="143"/>
                </a:lnTo>
                <a:cubicBezTo>
                  <a:pt x="467" y="164"/>
                  <a:pt x="483" y="180"/>
                  <a:pt x="503" y="180"/>
                </a:cubicBezTo>
                <a:lnTo>
                  <a:pt x="611" y="180"/>
                </a:lnTo>
                <a:lnTo>
                  <a:pt x="611" y="539"/>
                </a:lnTo>
                <a:lnTo>
                  <a:pt x="611" y="539"/>
                </a:lnTo>
                <a:cubicBezTo>
                  <a:pt x="611" y="558"/>
                  <a:pt x="594" y="574"/>
                  <a:pt x="574" y="574"/>
                </a:cubicBezTo>
                <a:lnTo>
                  <a:pt x="521" y="574"/>
                </a:lnTo>
                <a:lnTo>
                  <a:pt x="521" y="574"/>
                </a:lnTo>
                <a:cubicBezTo>
                  <a:pt x="511" y="574"/>
                  <a:pt x="503" y="583"/>
                  <a:pt x="503" y="592"/>
                </a:cubicBezTo>
                <a:lnTo>
                  <a:pt x="503" y="592"/>
                </a:lnTo>
                <a:cubicBezTo>
                  <a:pt x="503" y="602"/>
                  <a:pt x="511" y="610"/>
                  <a:pt x="521" y="610"/>
                </a:cubicBezTo>
                <a:lnTo>
                  <a:pt x="574" y="610"/>
                </a:lnTo>
                <a:lnTo>
                  <a:pt x="574" y="610"/>
                </a:lnTo>
                <a:cubicBezTo>
                  <a:pt x="614" y="610"/>
                  <a:pt x="646" y="578"/>
                  <a:pt x="646" y="539"/>
                </a:cubicBezTo>
                <a:lnTo>
                  <a:pt x="646" y="143"/>
                </a:lnTo>
                <a:lnTo>
                  <a:pt x="521" y="0"/>
                </a:lnTo>
                <a:close/>
                <a:moveTo>
                  <a:pt x="108" y="448"/>
                </a:moveTo>
                <a:lnTo>
                  <a:pt x="108" y="448"/>
                </a:lnTo>
                <a:cubicBezTo>
                  <a:pt x="108" y="458"/>
                  <a:pt x="116" y="467"/>
                  <a:pt x="125" y="467"/>
                </a:cubicBezTo>
                <a:lnTo>
                  <a:pt x="341" y="467"/>
                </a:lnTo>
                <a:lnTo>
                  <a:pt x="341" y="467"/>
                </a:lnTo>
                <a:cubicBezTo>
                  <a:pt x="351" y="467"/>
                  <a:pt x="359" y="458"/>
                  <a:pt x="359" y="448"/>
                </a:cubicBezTo>
                <a:lnTo>
                  <a:pt x="359" y="448"/>
                </a:lnTo>
                <a:cubicBezTo>
                  <a:pt x="359" y="439"/>
                  <a:pt x="351" y="431"/>
                  <a:pt x="341" y="431"/>
                </a:cubicBezTo>
                <a:lnTo>
                  <a:pt x="125" y="431"/>
                </a:lnTo>
                <a:lnTo>
                  <a:pt x="125" y="431"/>
                </a:lnTo>
                <a:cubicBezTo>
                  <a:pt x="116" y="431"/>
                  <a:pt x="108" y="439"/>
                  <a:pt x="108" y="448"/>
                </a:cubicBezTo>
                <a:close/>
                <a:moveTo>
                  <a:pt x="125" y="359"/>
                </a:moveTo>
                <a:lnTo>
                  <a:pt x="198" y="359"/>
                </a:lnTo>
                <a:lnTo>
                  <a:pt x="198" y="359"/>
                </a:lnTo>
                <a:cubicBezTo>
                  <a:pt x="207" y="359"/>
                  <a:pt x="216" y="351"/>
                  <a:pt x="216" y="341"/>
                </a:cubicBezTo>
                <a:lnTo>
                  <a:pt x="216" y="341"/>
                </a:lnTo>
                <a:cubicBezTo>
                  <a:pt x="216" y="331"/>
                  <a:pt x="207" y="323"/>
                  <a:pt x="198" y="323"/>
                </a:cubicBezTo>
                <a:lnTo>
                  <a:pt x="125" y="323"/>
                </a:lnTo>
                <a:lnTo>
                  <a:pt x="125" y="323"/>
                </a:lnTo>
                <a:cubicBezTo>
                  <a:pt x="116" y="323"/>
                  <a:pt x="108" y="331"/>
                  <a:pt x="108" y="341"/>
                </a:cubicBezTo>
                <a:lnTo>
                  <a:pt x="108" y="341"/>
                </a:lnTo>
                <a:cubicBezTo>
                  <a:pt x="108" y="351"/>
                  <a:pt x="116" y="359"/>
                  <a:pt x="125" y="359"/>
                </a:cubicBezTo>
                <a:close/>
                <a:moveTo>
                  <a:pt x="341" y="539"/>
                </a:moveTo>
                <a:lnTo>
                  <a:pt x="125" y="539"/>
                </a:lnTo>
                <a:lnTo>
                  <a:pt x="125" y="539"/>
                </a:lnTo>
                <a:cubicBezTo>
                  <a:pt x="116" y="539"/>
                  <a:pt x="108" y="546"/>
                  <a:pt x="108" y="556"/>
                </a:cubicBezTo>
                <a:lnTo>
                  <a:pt x="108" y="556"/>
                </a:lnTo>
                <a:cubicBezTo>
                  <a:pt x="108" y="566"/>
                  <a:pt x="116" y="574"/>
                  <a:pt x="125" y="574"/>
                </a:cubicBezTo>
                <a:lnTo>
                  <a:pt x="341" y="574"/>
                </a:lnTo>
                <a:lnTo>
                  <a:pt x="341" y="574"/>
                </a:lnTo>
                <a:cubicBezTo>
                  <a:pt x="351" y="574"/>
                  <a:pt x="359" y="566"/>
                  <a:pt x="359" y="556"/>
                </a:cubicBezTo>
                <a:lnTo>
                  <a:pt x="359" y="556"/>
                </a:lnTo>
                <a:cubicBezTo>
                  <a:pt x="359" y="546"/>
                  <a:pt x="351" y="539"/>
                  <a:pt x="341" y="539"/>
                </a:cubicBezTo>
                <a:close/>
                <a:moveTo>
                  <a:pt x="269" y="646"/>
                </a:moveTo>
                <a:lnTo>
                  <a:pt x="125" y="646"/>
                </a:lnTo>
                <a:lnTo>
                  <a:pt x="125" y="646"/>
                </a:lnTo>
                <a:cubicBezTo>
                  <a:pt x="116" y="646"/>
                  <a:pt x="108" y="654"/>
                  <a:pt x="108" y="664"/>
                </a:cubicBezTo>
                <a:lnTo>
                  <a:pt x="108" y="664"/>
                </a:lnTo>
                <a:cubicBezTo>
                  <a:pt x="108" y="674"/>
                  <a:pt x="116" y="682"/>
                  <a:pt x="125" y="682"/>
                </a:cubicBezTo>
                <a:lnTo>
                  <a:pt x="269" y="682"/>
                </a:lnTo>
                <a:lnTo>
                  <a:pt x="269" y="682"/>
                </a:lnTo>
                <a:cubicBezTo>
                  <a:pt x="279" y="682"/>
                  <a:pt x="287" y="674"/>
                  <a:pt x="287" y="664"/>
                </a:cubicBezTo>
                <a:lnTo>
                  <a:pt x="287" y="664"/>
                </a:lnTo>
                <a:cubicBezTo>
                  <a:pt x="287" y="654"/>
                  <a:pt x="279" y="646"/>
                  <a:pt x="269" y="646"/>
                </a:cubicBezTo>
                <a:close/>
              </a:path>
            </a:pathLst>
          </a:custGeom>
          <a:solidFill>
            <a:schemeClr val="accent1"/>
          </a:solidFill>
          <a:ln>
            <a:noFill/>
          </a:ln>
          <a:effectLst/>
        </p:spPr>
        <p:txBody>
          <a:bodyPr wrap="none" anchor="ctr"/>
          <a:lstStyle/>
          <a:p>
            <a:endParaRPr lang="en-US">
              <a:latin typeface="Raleway ExtraLight" pitchFamily="2" charset="77"/>
            </a:endParaRPr>
          </a:p>
        </p:txBody>
      </p:sp>
      <p:sp>
        <p:nvSpPr>
          <p:cNvPr id="82" name="Freeform 81">
            <a:extLst>
              <a:ext uri="{FF2B5EF4-FFF2-40B4-BE49-F238E27FC236}">
                <a16:creationId xmlns:a16="http://schemas.microsoft.com/office/drawing/2014/main" id="{5A77BE23-878E-4DA6-81C6-3B90143659B4}"/>
              </a:ext>
            </a:extLst>
          </p:cNvPr>
          <p:cNvSpPr>
            <a:spLocks noChangeArrowheads="1"/>
          </p:cNvSpPr>
          <p:nvPr/>
        </p:nvSpPr>
        <p:spPr bwMode="auto">
          <a:xfrm>
            <a:off x="1597233" y="4824959"/>
            <a:ext cx="464598" cy="464598"/>
          </a:xfrm>
          <a:custGeom>
            <a:avLst/>
            <a:gdLst>
              <a:gd name="T0" fmla="*/ 647 w 791"/>
              <a:gd name="T1" fmla="*/ 304 h 790"/>
              <a:gd name="T2" fmla="*/ 612 w 791"/>
              <a:gd name="T3" fmla="*/ 254 h 790"/>
              <a:gd name="T4" fmla="*/ 475 w 791"/>
              <a:gd name="T5" fmla="*/ 311 h 790"/>
              <a:gd name="T6" fmla="*/ 367 w 791"/>
              <a:gd name="T7" fmla="*/ 393 h 790"/>
              <a:gd name="T8" fmla="*/ 278 w 791"/>
              <a:gd name="T9" fmla="*/ 494 h 790"/>
              <a:gd name="T10" fmla="*/ 304 w 791"/>
              <a:gd name="T11" fmla="*/ 646 h 790"/>
              <a:gd name="T12" fmla="*/ 267 w 791"/>
              <a:gd name="T13" fmla="*/ 753 h 790"/>
              <a:gd name="T14" fmla="*/ 36 w 791"/>
              <a:gd name="T15" fmla="*/ 413 h 790"/>
              <a:gd name="T16" fmla="*/ 107 w 791"/>
              <a:gd name="T17" fmla="*/ 348 h 790"/>
              <a:gd name="T18" fmla="*/ 223 w 791"/>
              <a:gd name="T19" fmla="*/ 334 h 790"/>
              <a:gd name="T20" fmla="*/ 335 w 791"/>
              <a:gd name="T21" fmla="*/ 260 h 790"/>
              <a:gd name="T22" fmla="*/ 315 w 791"/>
              <a:gd name="T23" fmla="*/ 189 h 790"/>
              <a:gd name="T24" fmla="*/ 413 w 791"/>
              <a:gd name="T25" fmla="*/ 70 h 790"/>
              <a:gd name="T26" fmla="*/ 754 w 791"/>
              <a:gd name="T27" fmla="*/ 71 h 790"/>
              <a:gd name="T28" fmla="*/ 647 w 791"/>
              <a:gd name="T29" fmla="*/ 430 h 790"/>
              <a:gd name="T30" fmla="*/ 461 w 791"/>
              <a:gd name="T31" fmla="*/ 753 h 790"/>
              <a:gd name="T32" fmla="*/ 322 w 791"/>
              <a:gd name="T33" fmla="*/ 678 h 790"/>
              <a:gd name="T34" fmla="*/ 351 w 791"/>
              <a:gd name="T35" fmla="*/ 567 h 790"/>
              <a:gd name="T36" fmla="*/ 313 w 791"/>
              <a:gd name="T37" fmla="*/ 505 h 790"/>
              <a:gd name="T38" fmla="*/ 430 w 791"/>
              <a:gd name="T39" fmla="*/ 429 h 790"/>
              <a:gd name="T40" fmla="*/ 512 w 791"/>
              <a:gd name="T41" fmla="*/ 349 h 790"/>
              <a:gd name="T42" fmla="*/ 615 w 791"/>
              <a:gd name="T43" fmla="*/ 322 h 790"/>
              <a:gd name="T44" fmla="*/ 647 w 791"/>
              <a:gd name="T45" fmla="*/ 340 h 790"/>
              <a:gd name="T46" fmla="*/ 754 w 791"/>
              <a:gd name="T47" fmla="*/ 346 h 790"/>
              <a:gd name="T48" fmla="*/ 699 w 791"/>
              <a:gd name="T49" fmla="*/ 597 h 790"/>
              <a:gd name="T50" fmla="*/ 499 w 791"/>
              <a:gd name="T51" fmla="*/ 543 h 790"/>
              <a:gd name="T52" fmla="*/ 754 w 791"/>
              <a:gd name="T53" fmla="*/ 503 h 790"/>
              <a:gd name="T54" fmla="*/ 718 w 791"/>
              <a:gd name="T55" fmla="*/ 753 h 790"/>
              <a:gd name="T56" fmla="*/ 718 w 791"/>
              <a:gd name="T57" fmla="*/ 646 h 790"/>
              <a:gd name="T58" fmla="*/ 754 w 791"/>
              <a:gd name="T59" fmla="*/ 718 h 790"/>
              <a:gd name="T60" fmla="*/ 647 w 791"/>
              <a:gd name="T61" fmla="*/ 610 h 790"/>
              <a:gd name="T62" fmla="*/ 647 w 791"/>
              <a:gd name="T63" fmla="*/ 682 h 790"/>
              <a:gd name="T64" fmla="*/ 504 w 791"/>
              <a:gd name="T65" fmla="*/ 753 h 790"/>
              <a:gd name="T66" fmla="*/ 577 w 791"/>
              <a:gd name="T67" fmla="*/ 628 h 790"/>
              <a:gd name="T68" fmla="*/ 628 w 791"/>
              <a:gd name="T69" fmla="*/ 715 h 790"/>
              <a:gd name="T70" fmla="*/ 197 w 791"/>
              <a:gd name="T71" fmla="*/ 36 h 790"/>
              <a:gd name="T72" fmla="*/ 377 w 791"/>
              <a:gd name="T73" fmla="*/ 62 h 790"/>
              <a:gd name="T74" fmla="*/ 314 w 791"/>
              <a:gd name="T75" fmla="*/ 97 h 790"/>
              <a:gd name="T76" fmla="*/ 304 w 791"/>
              <a:gd name="T77" fmla="*/ 240 h 790"/>
              <a:gd name="T78" fmla="*/ 208 w 791"/>
              <a:gd name="T79" fmla="*/ 283 h 790"/>
              <a:gd name="T80" fmla="*/ 172 w 791"/>
              <a:gd name="T81" fmla="*/ 283 h 790"/>
              <a:gd name="T82" fmla="*/ 72 w 791"/>
              <a:gd name="T83" fmla="*/ 339 h 790"/>
              <a:gd name="T84" fmla="*/ 36 w 791"/>
              <a:gd name="T85" fmla="*/ 196 h 790"/>
              <a:gd name="T86" fmla="*/ 161 w 791"/>
              <a:gd name="T87" fmla="*/ 36 h 790"/>
              <a:gd name="T88" fmla="*/ 718 w 791"/>
              <a:gd name="T89" fmla="*/ 0 h 790"/>
              <a:gd name="T90" fmla="*/ 0 w 791"/>
              <a:gd name="T91" fmla="*/ 718 h 790"/>
              <a:gd name="T92" fmla="*/ 718 w 791"/>
              <a:gd name="T93" fmla="*/ 789 h 790"/>
              <a:gd name="T94" fmla="*/ 718 w 791"/>
              <a:gd name="T95"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1" h="790">
                <a:moveTo>
                  <a:pt x="754" y="296"/>
                </a:moveTo>
                <a:lnTo>
                  <a:pt x="735" y="316"/>
                </a:lnTo>
                <a:lnTo>
                  <a:pt x="735" y="316"/>
                </a:lnTo>
                <a:cubicBezTo>
                  <a:pt x="706" y="308"/>
                  <a:pt x="676" y="304"/>
                  <a:pt x="647" y="304"/>
                </a:cubicBezTo>
                <a:lnTo>
                  <a:pt x="627" y="270"/>
                </a:lnTo>
                <a:lnTo>
                  <a:pt x="627" y="270"/>
                </a:lnTo>
                <a:cubicBezTo>
                  <a:pt x="624" y="264"/>
                  <a:pt x="619" y="257"/>
                  <a:pt x="612" y="254"/>
                </a:cubicBezTo>
                <a:lnTo>
                  <a:pt x="612" y="254"/>
                </a:lnTo>
                <a:cubicBezTo>
                  <a:pt x="608" y="251"/>
                  <a:pt x="601" y="249"/>
                  <a:pt x="595" y="251"/>
                </a:cubicBezTo>
                <a:lnTo>
                  <a:pt x="493" y="278"/>
                </a:lnTo>
                <a:lnTo>
                  <a:pt x="493" y="278"/>
                </a:lnTo>
                <a:cubicBezTo>
                  <a:pt x="480" y="282"/>
                  <a:pt x="475" y="297"/>
                  <a:pt x="475" y="311"/>
                </a:cubicBezTo>
                <a:lnTo>
                  <a:pt x="475" y="350"/>
                </a:lnTo>
                <a:lnTo>
                  <a:pt x="475" y="350"/>
                </a:lnTo>
                <a:cubicBezTo>
                  <a:pt x="450" y="364"/>
                  <a:pt x="426" y="383"/>
                  <a:pt x="404" y="404"/>
                </a:cubicBezTo>
                <a:lnTo>
                  <a:pt x="367" y="393"/>
                </a:lnTo>
                <a:lnTo>
                  <a:pt x="367" y="393"/>
                </a:lnTo>
                <a:cubicBezTo>
                  <a:pt x="354" y="389"/>
                  <a:pt x="339" y="391"/>
                  <a:pt x="331" y="403"/>
                </a:cubicBezTo>
                <a:lnTo>
                  <a:pt x="278" y="494"/>
                </a:lnTo>
                <a:lnTo>
                  <a:pt x="278" y="494"/>
                </a:lnTo>
                <a:cubicBezTo>
                  <a:pt x="271" y="507"/>
                  <a:pt x="278" y="520"/>
                  <a:pt x="288" y="530"/>
                </a:cubicBezTo>
                <a:lnTo>
                  <a:pt x="316" y="557"/>
                </a:lnTo>
                <a:lnTo>
                  <a:pt x="316" y="557"/>
                </a:lnTo>
                <a:cubicBezTo>
                  <a:pt x="308" y="586"/>
                  <a:pt x="304" y="616"/>
                  <a:pt x="304" y="646"/>
                </a:cubicBezTo>
                <a:lnTo>
                  <a:pt x="270" y="665"/>
                </a:lnTo>
                <a:lnTo>
                  <a:pt x="270" y="665"/>
                </a:lnTo>
                <a:cubicBezTo>
                  <a:pt x="258" y="671"/>
                  <a:pt x="248" y="683"/>
                  <a:pt x="252" y="697"/>
                </a:cubicBezTo>
                <a:lnTo>
                  <a:pt x="267" y="753"/>
                </a:lnTo>
                <a:lnTo>
                  <a:pt x="72" y="753"/>
                </a:lnTo>
                <a:lnTo>
                  <a:pt x="72" y="753"/>
                </a:lnTo>
                <a:cubicBezTo>
                  <a:pt x="52" y="753"/>
                  <a:pt x="36" y="737"/>
                  <a:pt x="36" y="718"/>
                </a:cubicBezTo>
                <a:lnTo>
                  <a:pt x="36" y="413"/>
                </a:lnTo>
                <a:lnTo>
                  <a:pt x="71" y="413"/>
                </a:lnTo>
                <a:lnTo>
                  <a:pt x="71" y="413"/>
                </a:lnTo>
                <a:cubicBezTo>
                  <a:pt x="86" y="413"/>
                  <a:pt x="93" y="399"/>
                  <a:pt x="98" y="386"/>
                </a:cubicBezTo>
                <a:lnTo>
                  <a:pt x="107" y="348"/>
                </a:lnTo>
                <a:lnTo>
                  <a:pt x="107" y="348"/>
                </a:lnTo>
                <a:cubicBezTo>
                  <a:pt x="136" y="340"/>
                  <a:pt x="163" y="329"/>
                  <a:pt x="189" y="314"/>
                </a:cubicBezTo>
                <a:lnTo>
                  <a:pt x="223" y="334"/>
                </a:lnTo>
                <a:lnTo>
                  <a:pt x="223" y="334"/>
                </a:lnTo>
                <a:cubicBezTo>
                  <a:pt x="230" y="337"/>
                  <a:pt x="237" y="340"/>
                  <a:pt x="245" y="340"/>
                </a:cubicBezTo>
                <a:lnTo>
                  <a:pt x="245" y="340"/>
                </a:lnTo>
                <a:cubicBezTo>
                  <a:pt x="250" y="340"/>
                  <a:pt x="256" y="339"/>
                  <a:pt x="260" y="334"/>
                </a:cubicBezTo>
                <a:lnTo>
                  <a:pt x="335" y="260"/>
                </a:lnTo>
                <a:lnTo>
                  <a:pt x="335" y="260"/>
                </a:lnTo>
                <a:cubicBezTo>
                  <a:pt x="345" y="249"/>
                  <a:pt x="341" y="234"/>
                  <a:pt x="335" y="222"/>
                </a:cubicBezTo>
                <a:lnTo>
                  <a:pt x="315" y="189"/>
                </a:lnTo>
                <a:lnTo>
                  <a:pt x="315" y="189"/>
                </a:lnTo>
                <a:cubicBezTo>
                  <a:pt x="329" y="163"/>
                  <a:pt x="341" y="136"/>
                  <a:pt x="349" y="106"/>
                </a:cubicBezTo>
                <a:lnTo>
                  <a:pt x="387" y="97"/>
                </a:lnTo>
                <a:lnTo>
                  <a:pt x="387" y="97"/>
                </a:lnTo>
                <a:cubicBezTo>
                  <a:pt x="399" y="93"/>
                  <a:pt x="413" y="85"/>
                  <a:pt x="413" y="70"/>
                </a:cubicBezTo>
                <a:lnTo>
                  <a:pt x="413" y="36"/>
                </a:lnTo>
                <a:lnTo>
                  <a:pt x="718" y="36"/>
                </a:lnTo>
                <a:lnTo>
                  <a:pt x="718" y="36"/>
                </a:lnTo>
                <a:cubicBezTo>
                  <a:pt x="738" y="36"/>
                  <a:pt x="754" y="52"/>
                  <a:pt x="754" y="71"/>
                </a:cubicBezTo>
                <a:lnTo>
                  <a:pt x="754" y="296"/>
                </a:lnTo>
                <a:close/>
                <a:moveTo>
                  <a:pt x="754" y="460"/>
                </a:moveTo>
                <a:lnTo>
                  <a:pt x="754" y="460"/>
                </a:lnTo>
                <a:cubicBezTo>
                  <a:pt x="723" y="442"/>
                  <a:pt x="686" y="430"/>
                  <a:pt x="647" y="430"/>
                </a:cubicBezTo>
                <a:lnTo>
                  <a:pt x="647" y="430"/>
                </a:lnTo>
                <a:cubicBezTo>
                  <a:pt x="527" y="430"/>
                  <a:pt x="431" y="527"/>
                  <a:pt x="431" y="646"/>
                </a:cubicBezTo>
                <a:lnTo>
                  <a:pt x="431" y="646"/>
                </a:lnTo>
                <a:cubicBezTo>
                  <a:pt x="431" y="685"/>
                  <a:pt x="442" y="722"/>
                  <a:pt x="461" y="753"/>
                </a:cubicBezTo>
                <a:lnTo>
                  <a:pt x="304" y="753"/>
                </a:lnTo>
                <a:lnTo>
                  <a:pt x="288" y="696"/>
                </a:lnTo>
                <a:lnTo>
                  <a:pt x="322" y="678"/>
                </a:lnTo>
                <a:lnTo>
                  <a:pt x="322" y="678"/>
                </a:lnTo>
                <a:cubicBezTo>
                  <a:pt x="334" y="671"/>
                  <a:pt x="340" y="659"/>
                  <a:pt x="340" y="646"/>
                </a:cubicBezTo>
                <a:lnTo>
                  <a:pt x="340" y="646"/>
                </a:lnTo>
                <a:cubicBezTo>
                  <a:pt x="340" y="619"/>
                  <a:pt x="344" y="592"/>
                  <a:pt x="351" y="567"/>
                </a:cubicBezTo>
                <a:lnTo>
                  <a:pt x="351" y="567"/>
                </a:lnTo>
                <a:cubicBezTo>
                  <a:pt x="354" y="554"/>
                  <a:pt x="350" y="541"/>
                  <a:pt x="341" y="531"/>
                </a:cubicBezTo>
                <a:lnTo>
                  <a:pt x="314" y="505"/>
                </a:lnTo>
                <a:lnTo>
                  <a:pt x="314" y="505"/>
                </a:lnTo>
                <a:lnTo>
                  <a:pt x="313" y="505"/>
                </a:lnTo>
                <a:lnTo>
                  <a:pt x="358" y="428"/>
                </a:lnTo>
                <a:lnTo>
                  <a:pt x="395" y="438"/>
                </a:lnTo>
                <a:lnTo>
                  <a:pt x="395" y="438"/>
                </a:lnTo>
                <a:cubicBezTo>
                  <a:pt x="407" y="442"/>
                  <a:pt x="420" y="439"/>
                  <a:pt x="430" y="429"/>
                </a:cubicBezTo>
                <a:lnTo>
                  <a:pt x="430" y="429"/>
                </a:lnTo>
                <a:cubicBezTo>
                  <a:pt x="449" y="411"/>
                  <a:pt x="470" y="394"/>
                  <a:pt x="493" y="381"/>
                </a:cubicBezTo>
                <a:lnTo>
                  <a:pt x="493" y="381"/>
                </a:lnTo>
                <a:cubicBezTo>
                  <a:pt x="505" y="374"/>
                  <a:pt x="512" y="362"/>
                  <a:pt x="512" y="349"/>
                </a:cubicBezTo>
                <a:lnTo>
                  <a:pt x="511" y="311"/>
                </a:lnTo>
                <a:lnTo>
                  <a:pt x="511" y="311"/>
                </a:lnTo>
                <a:lnTo>
                  <a:pt x="597" y="288"/>
                </a:lnTo>
                <a:lnTo>
                  <a:pt x="615" y="322"/>
                </a:lnTo>
                <a:lnTo>
                  <a:pt x="615" y="322"/>
                </a:lnTo>
                <a:cubicBezTo>
                  <a:pt x="619" y="327"/>
                  <a:pt x="623" y="332"/>
                  <a:pt x="628" y="335"/>
                </a:cubicBezTo>
                <a:lnTo>
                  <a:pt x="628" y="335"/>
                </a:lnTo>
                <a:cubicBezTo>
                  <a:pt x="634" y="338"/>
                  <a:pt x="640" y="340"/>
                  <a:pt x="647" y="340"/>
                </a:cubicBezTo>
                <a:lnTo>
                  <a:pt x="647" y="340"/>
                </a:lnTo>
                <a:cubicBezTo>
                  <a:pt x="673" y="340"/>
                  <a:pt x="700" y="344"/>
                  <a:pt x="725" y="350"/>
                </a:cubicBezTo>
                <a:lnTo>
                  <a:pt x="725" y="350"/>
                </a:lnTo>
                <a:cubicBezTo>
                  <a:pt x="735" y="353"/>
                  <a:pt x="746" y="351"/>
                  <a:pt x="754" y="346"/>
                </a:cubicBezTo>
                <a:lnTo>
                  <a:pt x="754" y="460"/>
                </a:lnTo>
                <a:close/>
                <a:moveTo>
                  <a:pt x="754" y="565"/>
                </a:moveTo>
                <a:lnTo>
                  <a:pt x="699" y="597"/>
                </a:lnTo>
                <a:lnTo>
                  <a:pt x="699" y="597"/>
                </a:lnTo>
                <a:cubicBezTo>
                  <a:pt x="685" y="583"/>
                  <a:pt x="667" y="574"/>
                  <a:pt x="647" y="574"/>
                </a:cubicBezTo>
                <a:lnTo>
                  <a:pt x="647" y="574"/>
                </a:lnTo>
                <a:cubicBezTo>
                  <a:pt x="626" y="574"/>
                  <a:pt x="608" y="583"/>
                  <a:pt x="595" y="597"/>
                </a:cubicBezTo>
                <a:lnTo>
                  <a:pt x="499" y="543"/>
                </a:lnTo>
                <a:lnTo>
                  <a:pt x="499" y="543"/>
                </a:lnTo>
                <a:cubicBezTo>
                  <a:pt x="532" y="497"/>
                  <a:pt x="586" y="466"/>
                  <a:pt x="647" y="466"/>
                </a:cubicBezTo>
                <a:lnTo>
                  <a:pt x="647" y="466"/>
                </a:lnTo>
                <a:cubicBezTo>
                  <a:pt x="687" y="466"/>
                  <a:pt x="724" y="480"/>
                  <a:pt x="754" y="503"/>
                </a:cubicBezTo>
                <a:lnTo>
                  <a:pt x="754" y="565"/>
                </a:lnTo>
                <a:close/>
                <a:moveTo>
                  <a:pt x="754" y="718"/>
                </a:moveTo>
                <a:lnTo>
                  <a:pt x="754" y="718"/>
                </a:lnTo>
                <a:cubicBezTo>
                  <a:pt x="754" y="737"/>
                  <a:pt x="738" y="753"/>
                  <a:pt x="718" y="753"/>
                </a:cubicBezTo>
                <a:lnTo>
                  <a:pt x="664" y="753"/>
                </a:lnTo>
                <a:lnTo>
                  <a:pt x="664" y="715"/>
                </a:lnTo>
                <a:lnTo>
                  <a:pt x="664" y="715"/>
                </a:lnTo>
                <a:cubicBezTo>
                  <a:pt x="696" y="707"/>
                  <a:pt x="718" y="679"/>
                  <a:pt x="718" y="646"/>
                </a:cubicBezTo>
                <a:lnTo>
                  <a:pt x="718" y="646"/>
                </a:lnTo>
                <a:cubicBezTo>
                  <a:pt x="718" y="639"/>
                  <a:pt x="717" y="633"/>
                  <a:pt x="716" y="628"/>
                </a:cubicBezTo>
                <a:lnTo>
                  <a:pt x="754" y="606"/>
                </a:lnTo>
                <a:lnTo>
                  <a:pt x="754" y="718"/>
                </a:lnTo>
                <a:close/>
                <a:moveTo>
                  <a:pt x="610" y="646"/>
                </a:moveTo>
                <a:lnTo>
                  <a:pt x="610" y="646"/>
                </a:lnTo>
                <a:cubicBezTo>
                  <a:pt x="610" y="626"/>
                  <a:pt x="626" y="610"/>
                  <a:pt x="647" y="610"/>
                </a:cubicBezTo>
                <a:lnTo>
                  <a:pt x="647" y="610"/>
                </a:lnTo>
                <a:cubicBezTo>
                  <a:pt x="666" y="610"/>
                  <a:pt x="682" y="626"/>
                  <a:pt x="682" y="646"/>
                </a:cubicBezTo>
                <a:lnTo>
                  <a:pt x="682" y="646"/>
                </a:lnTo>
                <a:cubicBezTo>
                  <a:pt x="682" y="666"/>
                  <a:pt x="666" y="682"/>
                  <a:pt x="647" y="682"/>
                </a:cubicBezTo>
                <a:lnTo>
                  <a:pt x="647" y="682"/>
                </a:lnTo>
                <a:cubicBezTo>
                  <a:pt x="626" y="682"/>
                  <a:pt x="610" y="666"/>
                  <a:pt x="610" y="646"/>
                </a:cubicBezTo>
                <a:close/>
                <a:moveTo>
                  <a:pt x="628" y="753"/>
                </a:moveTo>
                <a:lnTo>
                  <a:pt x="504" y="753"/>
                </a:lnTo>
                <a:lnTo>
                  <a:pt x="504" y="753"/>
                </a:lnTo>
                <a:cubicBezTo>
                  <a:pt x="481" y="723"/>
                  <a:pt x="467" y="686"/>
                  <a:pt x="467" y="646"/>
                </a:cubicBezTo>
                <a:lnTo>
                  <a:pt x="467" y="646"/>
                </a:lnTo>
                <a:cubicBezTo>
                  <a:pt x="467" y="621"/>
                  <a:pt x="472" y="597"/>
                  <a:pt x="482" y="575"/>
                </a:cubicBezTo>
                <a:lnTo>
                  <a:pt x="577" y="628"/>
                </a:lnTo>
                <a:lnTo>
                  <a:pt x="577" y="628"/>
                </a:lnTo>
                <a:cubicBezTo>
                  <a:pt x="576" y="633"/>
                  <a:pt x="575" y="639"/>
                  <a:pt x="575" y="646"/>
                </a:cubicBezTo>
                <a:lnTo>
                  <a:pt x="575" y="646"/>
                </a:lnTo>
                <a:cubicBezTo>
                  <a:pt x="575" y="679"/>
                  <a:pt x="598" y="707"/>
                  <a:pt x="628" y="715"/>
                </a:cubicBezTo>
                <a:lnTo>
                  <a:pt x="628" y="753"/>
                </a:lnTo>
                <a:close/>
                <a:moveTo>
                  <a:pt x="36" y="196"/>
                </a:moveTo>
                <a:lnTo>
                  <a:pt x="36" y="196"/>
                </a:lnTo>
                <a:cubicBezTo>
                  <a:pt x="121" y="188"/>
                  <a:pt x="189" y="120"/>
                  <a:pt x="197" y="36"/>
                </a:cubicBezTo>
                <a:lnTo>
                  <a:pt x="378" y="36"/>
                </a:lnTo>
                <a:lnTo>
                  <a:pt x="378" y="62"/>
                </a:lnTo>
                <a:lnTo>
                  <a:pt x="378" y="62"/>
                </a:lnTo>
                <a:cubicBezTo>
                  <a:pt x="377" y="62"/>
                  <a:pt x="377" y="62"/>
                  <a:pt x="377" y="62"/>
                </a:cubicBezTo>
                <a:lnTo>
                  <a:pt x="340" y="71"/>
                </a:lnTo>
                <a:lnTo>
                  <a:pt x="340" y="71"/>
                </a:lnTo>
                <a:cubicBezTo>
                  <a:pt x="327" y="75"/>
                  <a:pt x="318" y="84"/>
                  <a:pt x="314" y="97"/>
                </a:cubicBezTo>
                <a:lnTo>
                  <a:pt x="314" y="97"/>
                </a:lnTo>
                <a:cubicBezTo>
                  <a:pt x="307" y="123"/>
                  <a:pt x="297" y="148"/>
                  <a:pt x="283" y="171"/>
                </a:cubicBezTo>
                <a:lnTo>
                  <a:pt x="283" y="171"/>
                </a:lnTo>
                <a:cubicBezTo>
                  <a:pt x="277" y="182"/>
                  <a:pt x="277" y="196"/>
                  <a:pt x="284" y="207"/>
                </a:cubicBezTo>
                <a:lnTo>
                  <a:pt x="304" y="240"/>
                </a:lnTo>
                <a:lnTo>
                  <a:pt x="241" y="303"/>
                </a:lnTo>
                <a:lnTo>
                  <a:pt x="241" y="303"/>
                </a:lnTo>
                <a:lnTo>
                  <a:pt x="241" y="303"/>
                </a:lnTo>
                <a:lnTo>
                  <a:pt x="208" y="283"/>
                </a:lnTo>
                <a:lnTo>
                  <a:pt x="208" y="283"/>
                </a:lnTo>
                <a:cubicBezTo>
                  <a:pt x="202" y="280"/>
                  <a:pt x="195" y="278"/>
                  <a:pt x="189" y="278"/>
                </a:cubicBezTo>
                <a:lnTo>
                  <a:pt x="189" y="278"/>
                </a:lnTo>
                <a:cubicBezTo>
                  <a:pt x="183" y="278"/>
                  <a:pt x="177" y="279"/>
                  <a:pt x="172" y="283"/>
                </a:cubicBezTo>
                <a:lnTo>
                  <a:pt x="172" y="283"/>
                </a:lnTo>
                <a:cubicBezTo>
                  <a:pt x="148" y="296"/>
                  <a:pt x="123" y="306"/>
                  <a:pt x="98" y="313"/>
                </a:cubicBezTo>
                <a:lnTo>
                  <a:pt x="98" y="313"/>
                </a:lnTo>
                <a:cubicBezTo>
                  <a:pt x="85" y="317"/>
                  <a:pt x="75" y="326"/>
                  <a:pt x="72" y="339"/>
                </a:cubicBezTo>
                <a:lnTo>
                  <a:pt x="63" y="376"/>
                </a:lnTo>
                <a:lnTo>
                  <a:pt x="63" y="376"/>
                </a:lnTo>
                <a:lnTo>
                  <a:pt x="36" y="376"/>
                </a:lnTo>
                <a:lnTo>
                  <a:pt x="36" y="196"/>
                </a:lnTo>
                <a:close/>
                <a:moveTo>
                  <a:pt x="36" y="71"/>
                </a:moveTo>
                <a:lnTo>
                  <a:pt x="36" y="71"/>
                </a:lnTo>
                <a:cubicBezTo>
                  <a:pt x="36" y="52"/>
                  <a:pt x="52" y="36"/>
                  <a:pt x="72" y="36"/>
                </a:cubicBezTo>
                <a:lnTo>
                  <a:pt x="161" y="36"/>
                </a:lnTo>
                <a:lnTo>
                  <a:pt x="161" y="36"/>
                </a:lnTo>
                <a:cubicBezTo>
                  <a:pt x="152" y="101"/>
                  <a:pt x="101" y="152"/>
                  <a:pt x="36" y="160"/>
                </a:cubicBezTo>
                <a:lnTo>
                  <a:pt x="36" y="71"/>
                </a:lnTo>
                <a:close/>
                <a:moveTo>
                  <a:pt x="718" y="0"/>
                </a:moveTo>
                <a:lnTo>
                  <a:pt x="72" y="0"/>
                </a:lnTo>
                <a:lnTo>
                  <a:pt x="72" y="0"/>
                </a:lnTo>
                <a:cubicBezTo>
                  <a:pt x="33" y="0"/>
                  <a:pt x="0" y="32"/>
                  <a:pt x="0" y="71"/>
                </a:cubicBezTo>
                <a:lnTo>
                  <a:pt x="0" y="718"/>
                </a:lnTo>
                <a:lnTo>
                  <a:pt x="0" y="718"/>
                </a:lnTo>
                <a:cubicBezTo>
                  <a:pt x="0" y="758"/>
                  <a:pt x="33" y="789"/>
                  <a:pt x="72" y="789"/>
                </a:cubicBezTo>
                <a:lnTo>
                  <a:pt x="718" y="789"/>
                </a:lnTo>
                <a:lnTo>
                  <a:pt x="718" y="789"/>
                </a:lnTo>
                <a:cubicBezTo>
                  <a:pt x="758" y="789"/>
                  <a:pt x="790" y="758"/>
                  <a:pt x="790" y="718"/>
                </a:cubicBezTo>
                <a:lnTo>
                  <a:pt x="790" y="71"/>
                </a:lnTo>
                <a:lnTo>
                  <a:pt x="790" y="71"/>
                </a:lnTo>
                <a:cubicBezTo>
                  <a:pt x="790" y="32"/>
                  <a:pt x="758" y="0"/>
                  <a:pt x="718" y="0"/>
                </a:cubicBezTo>
                <a:close/>
              </a:path>
            </a:pathLst>
          </a:custGeom>
          <a:solidFill>
            <a:schemeClr val="accent2"/>
          </a:solidFill>
          <a:ln>
            <a:noFill/>
          </a:ln>
          <a:effectLst/>
        </p:spPr>
        <p:txBody>
          <a:bodyPr wrap="none" anchor="ctr"/>
          <a:lstStyle/>
          <a:p>
            <a:endParaRPr lang="en-US">
              <a:latin typeface="Raleway ExtraLight" pitchFamily="2" charset="77"/>
            </a:endParaRPr>
          </a:p>
        </p:txBody>
      </p:sp>
      <p:sp>
        <p:nvSpPr>
          <p:cNvPr id="155" name="Freeform 154">
            <a:extLst>
              <a:ext uri="{FF2B5EF4-FFF2-40B4-BE49-F238E27FC236}">
                <a16:creationId xmlns:a16="http://schemas.microsoft.com/office/drawing/2014/main" id="{E4FE7EFC-0DE0-4999-B60A-2C1F2C1D3D2C}"/>
              </a:ext>
            </a:extLst>
          </p:cNvPr>
          <p:cNvSpPr>
            <a:spLocks noChangeArrowheads="1"/>
          </p:cNvSpPr>
          <p:nvPr/>
        </p:nvSpPr>
        <p:spPr bwMode="auto">
          <a:xfrm>
            <a:off x="2675977" y="3638790"/>
            <a:ext cx="2234740" cy="404900"/>
          </a:xfrm>
          <a:custGeom>
            <a:avLst/>
            <a:gdLst>
              <a:gd name="T0" fmla="*/ 3343 w 3795"/>
              <a:gd name="T1" fmla="*/ 0 h 687"/>
              <a:gd name="T2" fmla="*/ 3331 w 3795"/>
              <a:gd name="T3" fmla="*/ 0 h 687"/>
              <a:gd name="T4" fmla="*/ 2253 w 3795"/>
              <a:gd name="T5" fmla="*/ 0 h 687"/>
              <a:gd name="T6" fmla="*/ 2253 w 3795"/>
              <a:gd name="T7" fmla="*/ 0 h 687"/>
              <a:gd name="T8" fmla="*/ 1897 w 3795"/>
              <a:gd name="T9" fmla="*/ 357 h 687"/>
              <a:gd name="T10" fmla="*/ 1897 w 3795"/>
              <a:gd name="T11" fmla="*/ 357 h 687"/>
              <a:gd name="T12" fmla="*/ 1540 w 3795"/>
              <a:gd name="T13" fmla="*/ 0 h 687"/>
              <a:gd name="T14" fmla="*/ 0 w 3795"/>
              <a:gd name="T15" fmla="*/ 0 h 687"/>
              <a:gd name="T16" fmla="*/ 451 w 3795"/>
              <a:gd name="T17" fmla="*/ 343 h 687"/>
              <a:gd name="T18" fmla="*/ 0 w 3795"/>
              <a:gd name="T19" fmla="*/ 686 h 687"/>
              <a:gd name="T20" fmla="*/ 3331 w 3795"/>
              <a:gd name="T21" fmla="*/ 686 h 687"/>
              <a:gd name="T22" fmla="*/ 3343 w 3795"/>
              <a:gd name="T23" fmla="*/ 686 h 687"/>
              <a:gd name="T24" fmla="*/ 3794 w 3795"/>
              <a:gd name="T25" fmla="*/ 343 h 687"/>
              <a:gd name="T26" fmla="*/ 3343 w 3795"/>
              <a:gd name="T27" fmla="*/ 0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95" h="687">
                <a:moveTo>
                  <a:pt x="3343" y="0"/>
                </a:moveTo>
                <a:lnTo>
                  <a:pt x="3331" y="0"/>
                </a:lnTo>
                <a:lnTo>
                  <a:pt x="2253" y="0"/>
                </a:lnTo>
                <a:lnTo>
                  <a:pt x="2253" y="0"/>
                </a:lnTo>
                <a:cubicBezTo>
                  <a:pt x="2253" y="197"/>
                  <a:pt x="2094" y="357"/>
                  <a:pt x="1897" y="357"/>
                </a:cubicBezTo>
                <a:lnTo>
                  <a:pt x="1897" y="357"/>
                </a:lnTo>
                <a:cubicBezTo>
                  <a:pt x="1701" y="357"/>
                  <a:pt x="1540" y="197"/>
                  <a:pt x="1540" y="0"/>
                </a:cubicBezTo>
                <a:lnTo>
                  <a:pt x="0" y="0"/>
                </a:lnTo>
                <a:lnTo>
                  <a:pt x="451" y="343"/>
                </a:lnTo>
                <a:lnTo>
                  <a:pt x="0" y="686"/>
                </a:lnTo>
                <a:lnTo>
                  <a:pt x="3331" y="686"/>
                </a:lnTo>
                <a:lnTo>
                  <a:pt x="3343" y="686"/>
                </a:lnTo>
                <a:lnTo>
                  <a:pt x="3794" y="343"/>
                </a:lnTo>
                <a:lnTo>
                  <a:pt x="3343" y="0"/>
                </a:lnTo>
              </a:path>
            </a:pathLst>
          </a:custGeom>
          <a:solidFill>
            <a:schemeClr val="accent2"/>
          </a:solidFill>
          <a:ln>
            <a:noFill/>
          </a:ln>
          <a:effectLst/>
        </p:spPr>
        <p:txBody>
          <a:bodyPr wrap="none" anchor="ctr"/>
          <a:lstStyle/>
          <a:p>
            <a:endParaRPr lang="en-US">
              <a:latin typeface="Raleway ExtraLight" pitchFamily="2" charset="77"/>
            </a:endParaRPr>
          </a:p>
        </p:txBody>
      </p:sp>
      <p:sp>
        <p:nvSpPr>
          <p:cNvPr id="156" name="Freeform 155">
            <a:extLst>
              <a:ext uri="{FF2B5EF4-FFF2-40B4-BE49-F238E27FC236}">
                <a16:creationId xmlns:a16="http://schemas.microsoft.com/office/drawing/2014/main" id="{D278B82D-284D-403A-96D5-C0E427AF9632}"/>
              </a:ext>
            </a:extLst>
          </p:cNvPr>
          <p:cNvSpPr>
            <a:spLocks noChangeArrowheads="1"/>
          </p:cNvSpPr>
          <p:nvPr/>
        </p:nvSpPr>
        <p:spPr bwMode="auto">
          <a:xfrm>
            <a:off x="3612959" y="3457103"/>
            <a:ext cx="360776" cy="360776"/>
          </a:xfrm>
          <a:custGeom>
            <a:avLst/>
            <a:gdLst>
              <a:gd name="T0" fmla="*/ 305 w 612"/>
              <a:gd name="T1" fmla="*/ 0 h 612"/>
              <a:gd name="T2" fmla="*/ 305 w 612"/>
              <a:gd name="T3" fmla="*/ 0 h 612"/>
              <a:gd name="T4" fmla="*/ 0 w 612"/>
              <a:gd name="T5" fmla="*/ 305 h 612"/>
              <a:gd name="T6" fmla="*/ 0 w 612"/>
              <a:gd name="T7" fmla="*/ 305 h 612"/>
              <a:gd name="T8" fmla="*/ 305 w 612"/>
              <a:gd name="T9" fmla="*/ 611 h 612"/>
              <a:gd name="T10" fmla="*/ 305 w 612"/>
              <a:gd name="T11" fmla="*/ 611 h 612"/>
              <a:gd name="T12" fmla="*/ 611 w 612"/>
              <a:gd name="T13" fmla="*/ 305 h 612"/>
              <a:gd name="T14" fmla="*/ 611 w 612"/>
              <a:gd name="T15" fmla="*/ 305 h 612"/>
              <a:gd name="T16" fmla="*/ 305 w 612"/>
              <a:gd name="T17"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2" h="612">
                <a:moveTo>
                  <a:pt x="305" y="0"/>
                </a:moveTo>
                <a:lnTo>
                  <a:pt x="305" y="0"/>
                </a:lnTo>
                <a:cubicBezTo>
                  <a:pt x="136" y="0"/>
                  <a:pt x="0" y="136"/>
                  <a:pt x="0" y="305"/>
                </a:cubicBezTo>
                <a:lnTo>
                  <a:pt x="0" y="305"/>
                </a:lnTo>
                <a:cubicBezTo>
                  <a:pt x="0" y="474"/>
                  <a:pt x="136" y="611"/>
                  <a:pt x="305" y="611"/>
                </a:cubicBezTo>
                <a:lnTo>
                  <a:pt x="305" y="611"/>
                </a:lnTo>
                <a:cubicBezTo>
                  <a:pt x="474" y="611"/>
                  <a:pt x="611" y="474"/>
                  <a:pt x="611" y="305"/>
                </a:cubicBezTo>
                <a:lnTo>
                  <a:pt x="611" y="305"/>
                </a:lnTo>
                <a:cubicBezTo>
                  <a:pt x="611" y="136"/>
                  <a:pt x="474" y="0"/>
                  <a:pt x="305" y="0"/>
                </a:cubicBezTo>
              </a:path>
            </a:pathLst>
          </a:custGeom>
          <a:solidFill>
            <a:schemeClr val="accent2"/>
          </a:solidFill>
          <a:ln>
            <a:noFill/>
          </a:ln>
          <a:effectLst/>
        </p:spPr>
        <p:txBody>
          <a:bodyPr wrap="none" anchor="ctr"/>
          <a:lstStyle/>
          <a:p>
            <a:endParaRPr lang="en-US">
              <a:latin typeface="Raleway ExtraLight" pitchFamily="2" charset="77"/>
            </a:endParaRPr>
          </a:p>
        </p:txBody>
      </p:sp>
      <p:sp>
        <p:nvSpPr>
          <p:cNvPr id="158" name="Freeform 157">
            <a:extLst>
              <a:ext uri="{FF2B5EF4-FFF2-40B4-BE49-F238E27FC236}">
                <a16:creationId xmlns:a16="http://schemas.microsoft.com/office/drawing/2014/main" id="{9A9E7F65-CC80-45BF-88D9-6E4327F33E0C}"/>
              </a:ext>
            </a:extLst>
          </p:cNvPr>
          <p:cNvSpPr>
            <a:spLocks noChangeArrowheads="1"/>
          </p:cNvSpPr>
          <p:nvPr/>
        </p:nvSpPr>
        <p:spPr bwMode="auto">
          <a:xfrm>
            <a:off x="708576" y="3638790"/>
            <a:ext cx="2234740" cy="404900"/>
          </a:xfrm>
          <a:custGeom>
            <a:avLst/>
            <a:gdLst>
              <a:gd name="T0" fmla="*/ 3343 w 3795"/>
              <a:gd name="T1" fmla="*/ 686 h 687"/>
              <a:gd name="T2" fmla="*/ 3331 w 3795"/>
              <a:gd name="T3" fmla="*/ 686 h 687"/>
              <a:gd name="T4" fmla="*/ 2254 w 3795"/>
              <a:gd name="T5" fmla="*/ 686 h 687"/>
              <a:gd name="T6" fmla="*/ 2254 w 3795"/>
              <a:gd name="T7" fmla="*/ 686 h 687"/>
              <a:gd name="T8" fmla="*/ 1897 w 3795"/>
              <a:gd name="T9" fmla="*/ 329 h 687"/>
              <a:gd name="T10" fmla="*/ 1897 w 3795"/>
              <a:gd name="T11" fmla="*/ 329 h 687"/>
              <a:gd name="T12" fmla="*/ 1540 w 3795"/>
              <a:gd name="T13" fmla="*/ 686 h 687"/>
              <a:gd name="T14" fmla="*/ 0 w 3795"/>
              <a:gd name="T15" fmla="*/ 686 h 687"/>
              <a:gd name="T16" fmla="*/ 0 w 3795"/>
              <a:gd name="T17" fmla="*/ 343 h 687"/>
              <a:gd name="T18" fmla="*/ 0 w 3795"/>
              <a:gd name="T19" fmla="*/ 0 h 687"/>
              <a:gd name="T20" fmla="*/ 3331 w 3795"/>
              <a:gd name="T21" fmla="*/ 0 h 687"/>
              <a:gd name="T22" fmla="*/ 3343 w 3795"/>
              <a:gd name="T23" fmla="*/ 0 h 687"/>
              <a:gd name="T24" fmla="*/ 3794 w 3795"/>
              <a:gd name="T25" fmla="*/ 343 h 687"/>
              <a:gd name="T26" fmla="*/ 3343 w 3795"/>
              <a:gd name="T27" fmla="*/ 686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95" h="687">
                <a:moveTo>
                  <a:pt x="3343" y="686"/>
                </a:moveTo>
                <a:lnTo>
                  <a:pt x="3331" y="686"/>
                </a:lnTo>
                <a:lnTo>
                  <a:pt x="2254" y="686"/>
                </a:lnTo>
                <a:lnTo>
                  <a:pt x="2254" y="686"/>
                </a:lnTo>
                <a:cubicBezTo>
                  <a:pt x="2254" y="490"/>
                  <a:pt x="2094" y="329"/>
                  <a:pt x="1897" y="329"/>
                </a:cubicBezTo>
                <a:lnTo>
                  <a:pt x="1897" y="329"/>
                </a:lnTo>
                <a:cubicBezTo>
                  <a:pt x="1701" y="329"/>
                  <a:pt x="1540" y="490"/>
                  <a:pt x="1540" y="686"/>
                </a:cubicBezTo>
                <a:lnTo>
                  <a:pt x="0" y="686"/>
                </a:lnTo>
                <a:lnTo>
                  <a:pt x="0" y="343"/>
                </a:lnTo>
                <a:lnTo>
                  <a:pt x="0" y="0"/>
                </a:lnTo>
                <a:lnTo>
                  <a:pt x="3331" y="0"/>
                </a:lnTo>
                <a:lnTo>
                  <a:pt x="3343" y="0"/>
                </a:lnTo>
                <a:lnTo>
                  <a:pt x="3794" y="343"/>
                </a:lnTo>
                <a:lnTo>
                  <a:pt x="3343" y="686"/>
                </a:lnTo>
              </a:path>
            </a:pathLst>
          </a:custGeom>
          <a:solidFill>
            <a:schemeClr val="accent1"/>
          </a:solidFill>
          <a:ln>
            <a:noFill/>
          </a:ln>
          <a:effectLst/>
        </p:spPr>
        <p:txBody>
          <a:bodyPr wrap="none" anchor="ctr"/>
          <a:lstStyle/>
          <a:p>
            <a:endParaRPr lang="en-US">
              <a:latin typeface="Raleway ExtraLight" pitchFamily="2" charset="77"/>
            </a:endParaRPr>
          </a:p>
        </p:txBody>
      </p:sp>
      <p:sp>
        <p:nvSpPr>
          <p:cNvPr id="159" name="Freeform 158">
            <a:extLst>
              <a:ext uri="{FF2B5EF4-FFF2-40B4-BE49-F238E27FC236}">
                <a16:creationId xmlns:a16="http://schemas.microsoft.com/office/drawing/2014/main" id="{7C94D0CD-0034-4A16-A1C9-BDCA2483B2F5}"/>
              </a:ext>
            </a:extLst>
          </p:cNvPr>
          <p:cNvSpPr>
            <a:spLocks noChangeArrowheads="1"/>
          </p:cNvSpPr>
          <p:nvPr/>
        </p:nvSpPr>
        <p:spPr bwMode="auto">
          <a:xfrm>
            <a:off x="1645557" y="3862004"/>
            <a:ext cx="360776" cy="360776"/>
          </a:xfrm>
          <a:custGeom>
            <a:avLst/>
            <a:gdLst>
              <a:gd name="T0" fmla="*/ 305 w 612"/>
              <a:gd name="T1" fmla="*/ 611 h 612"/>
              <a:gd name="T2" fmla="*/ 305 w 612"/>
              <a:gd name="T3" fmla="*/ 611 h 612"/>
              <a:gd name="T4" fmla="*/ 0 w 612"/>
              <a:gd name="T5" fmla="*/ 305 h 612"/>
              <a:gd name="T6" fmla="*/ 0 w 612"/>
              <a:gd name="T7" fmla="*/ 305 h 612"/>
              <a:gd name="T8" fmla="*/ 305 w 612"/>
              <a:gd name="T9" fmla="*/ 0 h 612"/>
              <a:gd name="T10" fmla="*/ 305 w 612"/>
              <a:gd name="T11" fmla="*/ 0 h 612"/>
              <a:gd name="T12" fmla="*/ 611 w 612"/>
              <a:gd name="T13" fmla="*/ 305 h 612"/>
              <a:gd name="T14" fmla="*/ 611 w 612"/>
              <a:gd name="T15" fmla="*/ 305 h 612"/>
              <a:gd name="T16" fmla="*/ 305 w 612"/>
              <a:gd name="T17" fmla="*/ 611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2" h="612">
                <a:moveTo>
                  <a:pt x="305" y="611"/>
                </a:moveTo>
                <a:lnTo>
                  <a:pt x="305" y="611"/>
                </a:lnTo>
                <a:cubicBezTo>
                  <a:pt x="136" y="611"/>
                  <a:pt x="0" y="474"/>
                  <a:pt x="0" y="305"/>
                </a:cubicBezTo>
                <a:lnTo>
                  <a:pt x="0" y="305"/>
                </a:lnTo>
                <a:cubicBezTo>
                  <a:pt x="0" y="136"/>
                  <a:pt x="136" y="0"/>
                  <a:pt x="305" y="0"/>
                </a:cubicBezTo>
                <a:lnTo>
                  <a:pt x="305" y="0"/>
                </a:lnTo>
                <a:cubicBezTo>
                  <a:pt x="474" y="0"/>
                  <a:pt x="611" y="136"/>
                  <a:pt x="611" y="305"/>
                </a:cubicBezTo>
                <a:lnTo>
                  <a:pt x="611" y="305"/>
                </a:lnTo>
                <a:cubicBezTo>
                  <a:pt x="611" y="474"/>
                  <a:pt x="474" y="611"/>
                  <a:pt x="305" y="611"/>
                </a:cubicBezTo>
              </a:path>
            </a:pathLst>
          </a:custGeom>
          <a:solidFill>
            <a:schemeClr val="accent1"/>
          </a:solidFill>
          <a:ln>
            <a:noFill/>
          </a:ln>
          <a:effectLst/>
        </p:spPr>
        <p:txBody>
          <a:bodyPr wrap="none" anchor="ctr"/>
          <a:lstStyle/>
          <a:p>
            <a:endParaRPr lang="en-US">
              <a:latin typeface="Raleway ExtraLight" pitchFamily="2" charset="77"/>
            </a:endParaRPr>
          </a:p>
        </p:txBody>
      </p:sp>
      <p:sp>
        <p:nvSpPr>
          <p:cNvPr id="161" name="Freeform 160">
            <a:extLst>
              <a:ext uri="{FF2B5EF4-FFF2-40B4-BE49-F238E27FC236}">
                <a16:creationId xmlns:a16="http://schemas.microsoft.com/office/drawing/2014/main" id="{F763B5E1-D523-4D28-9700-CFB7218F82E6}"/>
              </a:ext>
            </a:extLst>
          </p:cNvPr>
          <p:cNvSpPr>
            <a:spLocks noChangeArrowheads="1"/>
          </p:cNvSpPr>
          <p:nvPr/>
        </p:nvSpPr>
        <p:spPr bwMode="auto">
          <a:xfrm>
            <a:off x="4643378" y="3638790"/>
            <a:ext cx="2232144" cy="404900"/>
          </a:xfrm>
          <a:custGeom>
            <a:avLst/>
            <a:gdLst>
              <a:gd name="T0" fmla="*/ 3342 w 3793"/>
              <a:gd name="T1" fmla="*/ 686 h 687"/>
              <a:gd name="T2" fmla="*/ 3329 w 3793"/>
              <a:gd name="T3" fmla="*/ 686 h 687"/>
              <a:gd name="T4" fmla="*/ 2252 w 3793"/>
              <a:gd name="T5" fmla="*/ 686 h 687"/>
              <a:gd name="T6" fmla="*/ 2252 w 3793"/>
              <a:gd name="T7" fmla="*/ 686 h 687"/>
              <a:gd name="T8" fmla="*/ 1897 w 3793"/>
              <a:gd name="T9" fmla="*/ 329 h 687"/>
              <a:gd name="T10" fmla="*/ 1897 w 3793"/>
              <a:gd name="T11" fmla="*/ 329 h 687"/>
              <a:gd name="T12" fmla="*/ 1540 w 3793"/>
              <a:gd name="T13" fmla="*/ 686 h 687"/>
              <a:gd name="T14" fmla="*/ 0 w 3793"/>
              <a:gd name="T15" fmla="*/ 686 h 687"/>
              <a:gd name="T16" fmla="*/ 451 w 3793"/>
              <a:gd name="T17" fmla="*/ 343 h 687"/>
              <a:gd name="T18" fmla="*/ 0 w 3793"/>
              <a:gd name="T19" fmla="*/ 0 h 687"/>
              <a:gd name="T20" fmla="*/ 3329 w 3793"/>
              <a:gd name="T21" fmla="*/ 0 h 687"/>
              <a:gd name="T22" fmla="*/ 3342 w 3793"/>
              <a:gd name="T23" fmla="*/ 0 h 687"/>
              <a:gd name="T24" fmla="*/ 3792 w 3793"/>
              <a:gd name="T25" fmla="*/ 343 h 687"/>
              <a:gd name="T26" fmla="*/ 3342 w 3793"/>
              <a:gd name="T27" fmla="*/ 686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93" h="687">
                <a:moveTo>
                  <a:pt x="3342" y="686"/>
                </a:moveTo>
                <a:lnTo>
                  <a:pt x="3329" y="686"/>
                </a:lnTo>
                <a:lnTo>
                  <a:pt x="2252" y="686"/>
                </a:lnTo>
                <a:lnTo>
                  <a:pt x="2252" y="686"/>
                </a:lnTo>
                <a:cubicBezTo>
                  <a:pt x="2252" y="490"/>
                  <a:pt x="2092" y="329"/>
                  <a:pt x="1897" y="329"/>
                </a:cubicBezTo>
                <a:lnTo>
                  <a:pt x="1897" y="329"/>
                </a:lnTo>
                <a:cubicBezTo>
                  <a:pt x="1700" y="329"/>
                  <a:pt x="1540" y="490"/>
                  <a:pt x="1540" y="686"/>
                </a:cubicBezTo>
                <a:lnTo>
                  <a:pt x="0" y="686"/>
                </a:lnTo>
                <a:lnTo>
                  <a:pt x="451" y="343"/>
                </a:lnTo>
                <a:lnTo>
                  <a:pt x="0" y="0"/>
                </a:lnTo>
                <a:lnTo>
                  <a:pt x="3329" y="0"/>
                </a:lnTo>
                <a:lnTo>
                  <a:pt x="3342" y="0"/>
                </a:lnTo>
                <a:lnTo>
                  <a:pt x="3792" y="343"/>
                </a:lnTo>
                <a:lnTo>
                  <a:pt x="3342" y="686"/>
                </a:lnTo>
              </a:path>
            </a:pathLst>
          </a:custGeom>
          <a:solidFill>
            <a:schemeClr val="accent3"/>
          </a:solidFill>
          <a:ln>
            <a:noFill/>
          </a:ln>
          <a:effectLst/>
        </p:spPr>
        <p:txBody>
          <a:bodyPr wrap="none" anchor="ctr"/>
          <a:lstStyle/>
          <a:p>
            <a:endParaRPr lang="en-US">
              <a:latin typeface="Raleway ExtraLight" pitchFamily="2" charset="77"/>
            </a:endParaRPr>
          </a:p>
        </p:txBody>
      </p:sp>
      <p:sp>
        <p:nvSpPr>
          <p:cNvPr id="162" name="Freeform 161">
            <a:extLst>
              <a:ext uri="{FF2B5EF4-FFF2-40B4-BE49-F238E27FC236}">
                <a16:creationId xmlns:a16="http://schemas.microsoft.com/office/drawing/2014/main" id="{6F3D2C71-1A60-453D-9952-EE8B94421538}"/>
              </a:ext>
            </a:extLst>
          </p:cNvPr>
          <p:cNvSpPr>
            <a:spLocks noChangeArrowheads="1"/>
          </p:cNvSpPr>
          <p:nvPr/>
        </p:nvSpPr>
        <p:spPr bwMode="auto">
          <a:xfrm>
            <a:off x="5580360" y="3862004"/>
            <a:ext cx="360776" cy="360776"/>
          </a:xfrm>
          <a:custGeom>
            <a:avLst/>
            <a:gdLst>
              <a:gd name="T0" fmla="*/ 306 w 611"/>
              <a:gd name="T1" fmla="*/ 611 h 612"/>
              <a:gd name="T2" fmla="*/ 306 w 611"/>
              <a:gd name="T3" fmla="*/ 611 h 612"/>
              <a:gd name="T4" fmla="*/ 0 w 611"/>
              <a:gd name="T5" fmla="*/ 305 h 612"/>
              <a:gd name="T6" fmla="*/ 0 w 611"/>
              <a:gd name="T7" fmla="*/ 305 h 612"/>
              <a:gd name="T8" fmla="*/ 306 w 611"/>
              <a:gd name="T9" fmla="*/ 0 h 612"/>
              <a:gd name="T10" fmla="*/ 306 w 611"/>
              <a:gd name="T11" fmla="*/ 0 h 612"/>
              <a:gd name="T12" fmla="*/ 610 w 611"/>
              <a:gd name="T13" fmla="*/ 305 h 612"/>
              <a:gd name="T14" fmla="*/ 610 w 611"/>
              <a:gd name="T15" fmla="*/ 305 h 612"/>
              <a:gd name="T16" fmla="*/ 306 w 611"/>
              <a:gd name="T17" fmla="*/ 611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2">
                <a:moveTo>
                  <a:pt x="306" y="611"/>
                </a:moveTo>
                <a:lnTo>
                  <a:pt x="306" y="611"/>
                </a:lnTo>
                <a:cubicBezTo>
                  <a:pt x="137" y="611"/>
                  <a:pt x="0" y="474"/>
                  <a:pt x="0" y="305"/>
                </a:cubicBezTo>
                <a:lnTo>
                  <a:pt x="0" y="305"/>
                </a:lnTo>
                <a:cubicBezTo>
                  <a:pt x="0" y="136"/>
                  <a:pt x="137" y="0"/>
                  <a:pt x="306" y="0"/>
                </a:cubicBezTo>
                <a:lnTo>
                  <a:pt x="306" y="0"/>
                </a:lnTo>
                <a:cubicBezTo>
                  <a:pt x="473" y="0"/>
                  <a:pt x="610" y="136"/>
                  <a:pt x="610" y="305"/>
                </a:cubicBezTo>
                <a:lnTo>
                  <a:pt x="610" y="305"/>
                </a:lnTo>
                <a:cubicBezTo>
                  <a:pt x="610" y="474"/>
                  <a:pt x="473" y="611"/>
                  <a:pt x="306" y="611"/>
                </a:cubicBezTo>
              </a:path>
            </a:pathLst>
          </a:custGeom>
          <a:solidFill>
            <a:schemeClr val="accent3"/>
          </a:solidFill>
          <a:ln>
            <a:noFill/>
          </a:ln>
          <a:effectLst/>
        </p:spPr>
        <p:txBody>
          <a:bodyPr wrap="none" anchor="ctr"/>
          <a:lstStyle/>
          <a:p>
            <a:endParaRPr lang="en-US">
              <a:latin typeface="Raleway ExtraLight" pitchFamily="2" charset="77"/>
            </a:endParaRPr>
          </a:p>
        </p:txBody>
      </p:sp>
      <p:sp>
        <p:nvSpPr>
          <p:cNvPr id="164" name="Freeform 163">
            <a:extLst>
              <a:ext uri="{FF2B5EF4-FFF2-40B4-BE49-F238E27FC236}">
                <a16:creationId xmlns:a16="http://schemas.microsoft.com/office/drawing/2014/main" id="{0424A733-A1D6-4B57-9A78-59C05921EB0D}"/>
              </a:ext>
            </a:extLst>
          </p:cNvPr>
          <p:cNvSpPr>
            <a:spLocks noChangeArrowheads="1"/>
          </p:cNvSpPr>
          <p:nvPr/>
        </p:nvSpPr>
        <p:spPr bwMode="auto">
          <a:xfrm>
            <a:off x="6610779" y="3638790"/>
            <a:ext cx="2232144" cy="404900"/>
          </a:xfrm>
          <a:custGeom>
            <a:avLst/>
            <a:gdLst>
              <a:gd name="T0" fmla="*/ 3342 w 3794"/>
              <a:gd name="T1" fmla="*/ 0 h 687"/>
              <a:gd name="T2" fmla="*/ 3330 w 3794"/>
              <a:gd name="T3" fmla="*/ 0 h 687"/>
              <a:gd name="T4" fmla="*/ 2253 w 3794"/>
              <a:gd name="T5" fmla="*/ 0 h 687"/>
              <a:gd name="T6" fmla="*/ 2253 w 3794"/>
              <a:gd name="T7" fmla="*/ 0 h 687"/>
              <a:gd name="T8" fmla="*/ 1896 w 3794"/>
              <a:gd name="T9" fmla="*/ 357 h 687"/>
              <a:gd name="T10" fmla="*/ 1896 w 3794"/>
              <a:gd name="T11" fmla="*/ 357 h 687"/>
              <a:gd name="T12" fmla="*/ 1540 w 3794"/>
              <a:gd name="T13" fmla="*/ 0 h 687"/>
              <a:gd name="T14" fmla="*/ 0 w 3794"/>
              <a:gd name="T15" fmla="*/ 0 h 687"/>
              <a:gd name="T16" fmla="*/ 450 w 3794"/>
              <a:gd name="T17" fmla="*/ 343 h 687"/>
              <a:gd name="T18" fmla="*/ 0 w 3794"/>
              <a:gd name="T19" fmla="*/ 686 h 687"/>
              <a:gd name="T20" fmla="*/ 3330 w 3794"/>
              <a:gd name="T21" fmla="*/ 686 h 687"/>
              <a:gd name="T22" fmla="*/ 3342 w 3794"/>
              <a:gd name="T23" fmla="*/ 686 h 687"/>
              <a:gd name="T24" fmla="*/ 3793 w 3794"/>
              <a:gd name="T25" fmla="*/ 343 h 687"/>
              <a:gd name="T26" fmla="*/ 3342 w 3794"/>
              <a:gd name="T27" fmla="*/ 0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94" h="687">
                <a:moveTo>
                  <a:pt x="3342" y="0"/>
                </a:moveTo>
                <a:lnTo>
                  <a:pt x="3330" y="0"/>
                </a:lnTo>
                <a:lnTo>
                  <a:pt x="2253" y="0"/>
                </a:lnTo>
                <a:lnTo>
                  <a:pt x="2253" y="0"/>
                </a:lnTo>
                <a:cubicBezTo>
                  <a:pt x="2253" y="197"/>
                  <a:pt x="2093" y="357"/>
                  <a:pt x="1896" y="357"/>
                </a:cubicBezTo>
                <a:lnTo>
                  <a:pt x="1896" y="357"/>
                </a:lnTo>
                <a:cubicBezTo>
                  <a:pt x="1700" y="357"/>
                  <a:pt x="1540" y="197"/>
                  <a:pt x="1540" y="0"/>
                </a:cubicBezTo>
                <a:lnTo>
                  <a:pt x="0" y="0"/>
                </a:lnTo>
                <a:lnTo>
                  <a:pt x="450" y="343"/>
                </a:lnTo>
                <a:lnTo>
                  <a:pt x="0" y="686"/>
                </a:lnTo>
                <a:lnTo>
                  <a:pt x="3330" y="686"/>
                </a:lnTo>
                <a:lnTo>
                  <a:pt x="3342" y="686"/>
                </a:lnTo>
                <a:lnTo>
                  <a:pt x="3793" y="343"/>
                </a:lnTo>
                <a:lnTo>
                  <a:pt x="3342" y="0"/>
                </a:lnTo>
              </a:path>
            </a:pathLst>
          </a:custGeom>
          <a:solidFill>
            <a:schemeClr val="accent4"/>
          </a:solidFill>
          <a:ln>
            <a:noFill/>
          </a:ln>
          <a:effectLst/>
        </p:spPr>
        <p:txBody>
          <a:bodyPr wrap="none" anchor="ctr"/>
          <a:lstStyle/>
          <a:p>
            <a:endParaRPr lang="en-US">
              <a:latin typeface="Raleway ExtraLight" pitchFamily="2" charset="77"/>
            </a:endParaRPr>
          </a:p>
        </p:txBody>
      </p:sp>
      <p:sp>
        <p:nvSpPr>
          <p:cNvPr id="165" name="Freeform 164">
            <a:extLst>
              <a:ext uri="{FF2B5EF4-FFF2-40B4-BE49-F238E27FC236}">
                <a16:creationId xmlns:a16="http://schemas.microsoft.com/office/drawing/2014/main" id="{A60322CD-B9B2-47A8-8CC6-7784E250C645}"/>
              </a:ext>
            </a:extLst>
          </p:cNvPr>
          <p:cNvSpPr>
            <a:spLocks noChangeArrowheads="1"/>
          </p:cNvSpPr>
          <p:nvPr/>
        </p:nvSpPr>
        <p:spPr bwMode="auto">
          <a:xfrm>
            <a:off x="7547761" y="3457103"/>
            <a:ext cx="360776" cy="360776"/>
          </a:xfrm>
          <a:custGeom>
            <a:avLst/>
            <a:gdLst>
              <a:gd name="T0" fmla="*/ 305 w 612"/>
              <a:gd name="T1" fmla="*/ 0 h 612"/>
              <a:gd name="T2" fmla="*/ 305 w 612"/>
              <a:gd name="T3" fmla="*/ 0 h 612"/>
              <a:gd name="T4" fmla="*/ 0 w 612"/>
              <a:gd name="T5" fmla="*/ 305 h 612"/>
              <a:gd name="T6" fmla="*/ 0 w 612"/>
              <a:gd name="T7" fmla="*/ 305 h 612"/>
              <a:gd name="T8" fmla="*/ 305 w 612"/>
              <a:gd name="T9" fmla="*/ 611 h 612"/>
              <a:gd name="T10" fmla="*/ 305 w 612"/>
              <a:gd name="T11" fmla="*/ 611 h 612"/>
              <a:gd name="T12" fmla="*/ 611 w 612"/>
              <a:gd name="T13" fmla="*/ 305 h 612"/>
              <a:gd name="T14" fmla="*/ 611 w 612"/>
              <a:gd name="T15" fmla="*/ 305 h 612"/>
              <a:gd name="T16" fmla="*/ 305 w 612"/>
              <a:gd name="T17"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2" h="612">
                <a:moveTo>
                  <a:pt x="305" y="0"/>
                </a:moveTo>
                <a:lnTo>
                  <a:pt x="305" y="0"/>
                </a:lnTo>
                <a:cubicBezTo>
                  <a:pt x="137" y="0"/>
                  <a:pt x="0" y="136"/>
                  <a:pt x="0" y="305"/>
                </a:cubicBezTo>
                <a:lnTo>
                  <a:pt x="0" y="305"/>
                </a:lnTo>
                <a:cubicBezTo>
                  <a:pt x="0" y="474"/>
                  <a:pt x="137" y="611"/>
                  <a:pt x="305" y="611"/>
                </a:cubicBezTo>
                <a:lnTo>
                  <a:pt x="305" y="611"/>
                </a:lnTo>
                <a:cubicBezTo>
                  <a:pt x="474" y="611"/>
                  <a:pt x="611" y="474"/>
                  <a:pt x="611" y="305"/>
                </a:cubicBezTo>
                <a:lnTo>
                  <a:pt x="611" y="305"/>
                </a:lnTo>
                <a:cubicBezTo>
                  <a:pt x="611" y="136"/>
                  <a:pt x="474" y="0"/>
                  <a:pt x="305" y="0"/>
                </a:cubicBezTo>
              </a:path>
            </a:pathLst>
          </a:custGeom>
          <a:solidFill>
            <a:schemeClr val="accent4"/>
          </a:solidFill>
          <a:ln>
            <a:noFill/>
          </a:ln>
          <a:effectLst/>
        </p:spPr>
        <p:txBody>
          <a:bodyPr wrap="none" anchor="ctr"/>
          <a:lstStyle/>
          <a:p>
            <a:endParaRPr lang="en-US">
              <a:latin typeface="Raleway ExtraLight" pitchFamily="2" charset="77"/>
            </a:endParaRPr>
          </a:p>
        </p:txBody>
      </p:sp>
      <p:sp>
        <p:nvSpPr>
          <p:cNvPr id="167" name="Freeform 166">
            <a:extLst>
              <a:ext uri="{FF2B5EF4-FFF2-40B4-BE49-F238E27FC236}">
                <a16:creationId xmlns:a16="http://schemas.microsoft.com/office/drawing/2014/main" id="{F6F91323-09F0-42EE-9585-17C83CECE12B}"/>
              </a:ext>
            </a:extLst>
          </p:cNvPr>
          <p:cNvSpPr>
            <a:spLocks noChangeArrowheads="1"/>
          </p:cNvSpPr>
          <p:nvPr/>
        </p:nvSpPr>
        <p:spPr bwMode="auto">
          <a:xfrm>
            <a:off x="8578180" y="3638790"/>
            <a:ext cx="2234740" cy="404900"/>
          </a:xfrm>
          <a:custGeom>
            <a:avLst/>
            <a:gdLst>
              <a:gd name="T0" fmla="*/ 3342 w 3795"/>
              <a:gd name="T1" fmla="*/ 686 h 687"/>
              <a:gd name="T2" fmla="*/ 3331 w 3795"/>
              <a:gd name="T3" fmla="*/ 686 h 687"/>
              <a:gd name="T4" fmla="*/ 2253 w 3795"/>
              <a:gd name="T5" fmla="*/ 686 h 687"/>
              <a:gd name="T6" fmla="*/ 2253 w 3795"/>
              <a:gd name="T7" fmla="*/ 686 h 687"/>
              <a:gd name="T8" fmla="*/ 1897 w 3795"/>
              <a:gd name="T9" fmla="*/ 329 h 687"/>
              <a:gd name="T10" fmla="*/ 1897 w 3795"/>
              <a:gd name="T11" fmla="*/ 329 h 687"/>
              <a:gd name="T12" fmla="*/ 1540 w 3795"/>
              <a:gd name="T13" fmla="*/ 686 h 687"/>
              <a:gd name="T14" fmla="*/ 0 w 3795"/>
              <a:gd name="T15" fmla="*/ 686 h 687"/>
              <a:gd name="T16" fmla="*/ 451 w 3795"/>
              <a:gd name="T17" fmla="*/ 343 h 687"/>
              <a:gd name="T18" fmla="*/ 0 w 3795"/>
              <a:gd name="T19" fmla="*/ 0 h 687"/>
              <a:gd name="T20" fmla="*/ 3331 w 3795"/>
              <a:gd name="T21" fmla="*/ 0 h 687"/>
              <a:gd name="T22" fmla="*/ 3342 w 3795"/>
              <a:gd name="T23" fmla="*/ 0 h 687"/>
              <a:gd name="T24" fmla="*/ 3794 w 3795"/>
              <a:gd name="T25" fmla="*/ 343 h 687"/>
              <a:gd name="T26" fmla="*/ 3342 w 3795"/>
              <a:gd name="T27" fmla="*/ 686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95" h="687">
                <a:moveTo>
                  <a:pt x="3342" y="686"/>
                </a:moveTo>
                <a:lnTo>
                  <a:pt x="3331" y="686"/>
                </a:lnTo>
                <a:lnTo>
                  <a:pt x="2253" y="686"/>
                </a:lnTo>
                <a:lnTo>
                  <a:pt x="2253" y="686"/>
                </a:lnTo>
                <a:cubicBezTo>
                  <a:pt x="2253" y="490"/>
                  <a:pt x="2094" y="329"/>
                  <a:pt x="1897" y="329"/>
                </a:cubicBezTo>
                <a:lnTo>
                  <a:pt x="1897" y="329"/>
                </a:lnTo>
                <a:cubicBezTo>
                  <a:pt x="1700" y="329"/>
                  <a:pt x="1540" y="490"/>
                  <a:pt x="1540" y="686"/>
                </a:cubicBezTo>
                <a:lnTo>
                  <a:pt x="0" y="686"/>
                </a:lnTo>
                <a:lnTo>
                  <a:pt x="451" y="343"/>
                </a:lnTo>
                <a:lnTo>
                  <a:pt x="0" y="0"/>
                </a:lnTo>
                <a:lnTo>
                  <a:pt x="3331" y="0"/>
                </a:lnTo>
                <a:lnTo>
                  <a:pt x="3342" y="0"/>
                </a:lnTo>
                <a:lnTo>
                  <a:pt x="3794" y="343"/>
                </a:lnTo>
                <a:lnTo>
                  <a:pt x="3342" y="686"/>
                </a:lnTo>
              </a:path>
            </a:pathLst>
          </a:custGeom>
          <a:solidFill>
            <a:schemeClr val="accent5"/>
          </a:solidFill>
          <a:ln>
            <a:noFill/>
          </a:ln>
          <a:effectLst/>
        </p:spPr>
        <p:txBody>
          <a:bodyPr wrap="none" anchor="ctr"/>
          <a:lstStyle/>
          <a:p>
            <a:endParaRPr lang="en-US">
              <a:latin typeface="Raleway ExtraLight" pitchFamily="2" charset="77"/>
            </a:endParaRPr>
          </a:p>
        </p:txBody>
      </p:sp>
      <p:sp>
        <p:nvSpPr>
          <p:cNvPr id="168" name="Freeform 167">
            <a:extLst>
              <a:ext uri="{FF2B5EF4-FFF2-40B4-BE49-F238E27FC236}">
                <a16:creationId xmlns:a16="http://schemas.microsoft.com/office/drawing/2014/main" id="{ADEEB9DE-FEBB-438C-B666-3A6D05EBBBA4}"/>
              </a:ext>
            </a:extLst>
          </p:cNvPr>
          <p:cNvSpPr>
            <a:spLocks noChangeArrowheads="1"/>
          </p:cNvSpPr>
          <p:nvPr/>
        </p:nvSpPr>
        <p:spPr bwMode="auto">
          <a:xfrm>
            <a:off x="9515162" y="3862004"/>
            <a:ext cx="360776" cy="360776"/>
          </a:xfrm>
          <a:custGeom>
            <a:avLst/>
            <a:gdLst>
              <a:gd name="T0" fmla="*/ 305 w 612"/>
              <a:gd name="T1" fmla="*/ 611 h 612"/>
              <a:gd name="T2" fmla="*/ 305 w 612"/>
              <a:gd name="T3" fmla="*/ 611 h 612"/>
              <a:gd name="T4" fmla="*/ 0 w 612"/>
              <a:gd name="T5" fmla="*/ 305 h 612"/>
              <a:gd name="T6" fmla="*/ 0 w 612"/>
              <a:gd name="T7" fmla="*/ 305 h 612"/>
              <a:gd name="T8" fmla="*/ 305 w 612"/>
              <a:gd name="T9" fmla="*/ 0 h 612"/>
              <a:gd name="T10" fmla="*/ 305 w 612"/>
              <a:gd name="T11" fmla="*/ 0 h 612"/>
              <a:gd name="T12" fmla="*/ 611 w 612"/>
              <a:gd name="T13" fmla="*/ 305 h 612"/>
              <a:gd name="T14" fmla="*/ 611 w 612"/>
              <a:gd name="T15" fmla="*/ 305 h 612"/>
              <a:gd name="T16" fmla="*/ 305 w 612"/>
              <a:gd name="T17" fmla="*/ 611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2" h="612">
                <a:moveTo>
                  <a:pt x="305" y="611"/>
                </a:moveTo>
                <a:lnTo>
                  <a:pt x="305" y="611"/>
                </a:lnTo>
                <a:cubicBezTo>
                  <a:pt x="136" y="611"/>
                  <a:pt x="0" y="474"/>
                  <a:pt x="0" y="305"/>
                </a:cubicBezTo>
                <a:lnTo>
                  <a:pt x="0" y="305"/>
                </a:lnTo>
                <a:cubicBezTo>
                  <a:pt x="0" y="136"/>
                  <a:pt x="136" y="0"/>
                  <a:pt x="305" y="0"/>
                </a:cubicBezTo>
                <a:lnTo>
                  <a:pt x="305" y="0"/>
                </a:lnTo>
                <a:cubicBezTo>
                  <a:pt x="474" y="0"/>
                  <a:pt x="611" y="136"/>
                  <a:pt x="611" y="305"/>
                </a:cubicBezTo>
                <a:lnTo>
                  <a:pt x="611" y="305"/>
                </a:lnTo>
                <a:cubicBezTo>
                  <a:pt x="611" y="474"/>
                  <a:pt x="474" y="611"/>
                  <a:pt x="305" y="611"/>
                </a:cubicBezTo>
              </a:path>
            </a:pathLst>
          </a:custGeom>
          <a:solidFill>
            <a:schemeClr val="accent5"/>
          </a:solidFill>
          <a:ln>
            <a:noFill/>
          </a:ln>
          <a:effectLst/>
        </p:spPr>
        <p:txBody>
          <a:bodyPr wrap="none" anchor="ctr"/>
          <a:lstStyle/>
          <a:p>
            <a:endParaRPr lang="en-US">
              <a:latin typeface="Raleway ExtraLight" pitchFamily="2" charset="77"/>
            </a:endParaRPr>
          </a:p>
        </p:txBody>
      </p:sp>
      <p:sp>
        <p:nvSpPr>
          <p:cNvPr id="460" name="Freeform 459">
            <a:extLst>
              <a:ext uri="{FF2B5EF4-FFF2-40B4-BE49-F238E27FC236}">
                <a16:creationId xmlns:a16="http://schemas.microsoft.com/office/drawing/2014/main" id="{7A47CF52-E290-414B-A0F1-DA359562B1BE}"/>
              </a:ext>
            </a:extLst>
          </p:cNvPr>
          <p:cNvSpPr>
            <a:spLocks noChangeArrowheads="1"/>
          </p:cNvSpPr>
          <p:nvPr/>
        </p:nvSpPr>
        <p:spPr bwMode="auto">
          <a:xfrm>
            <a:off x="7495850" y="2399389"/>
            <a:ext cx="464598" cy="464598"/>
          </a:xfrm>
          <a:custGeom>
            <a:avLst/>
            <a:gdLst>
              <a:gd name="T0" fmla="*/ 758 w 790"/>
              <a:gd name="T1" fmla="*/ 244 h 791"/>
              <a:gd name="T2" fmla="*/ 732 w 790"/>
              <a:gd name="T3" fmla="*/ 244 h 791"/>
              <a:gd name="T4" fmla="*/ 727 w 790"/>
              <a:gd name="T5" fmla="*/ 262 h 791"/>
              <a:gd name="T6" fmla="*/ 753 w 790"/>
              <a:gd name="T7" fmla="*/ 395 h 791"/>
              <a:gd name="T8" fmla="*/ 394 w 790"/>
              <a:gd name="T9" fmla="*/ 754 h 791"/>
              <a:gd name="T10" fmla="*/ 35 w 790"/>
              <a:gd name="T11" fmla="*/ 395 h 791"/>
              <a:gd name="T12" fmla="*/ 394 w 790"/>
              <a:gd name="T13" fmla="*/ 36 h 791"/>
              <a:gd name="T14" fmla="*/ 652 w 790"/>
              <a:gd name="T15" fmla="*/ 146 h 791"/>
              <a:gd name="T16" fmla="*/ 653 w 790"/>
              <a:gd name="T17" fmla="*/ 146 h 791"/>
              <a:gd name="T18" fmla="*/ 677 w 790"/>
              <a:gd name="T19" fmla="*/ 145 h 791"/>
              <a:gd name="T20" fmla="*/ 677 w 790"/>
              <a:gd name="T21" fmla="*/ 120 h 791"/>
              <a:gd name="T22" fmla="*/ 675 w 790"/>
              <a:gd name="T23" fmla="*/ 118 h 791"/>
              <a:gd name="T24" fmla="*/ 394 w 790"/>
              <a:gd name="T25" fmla="*/ 0 h 791"/>
              <a:gd name="T26" fmla="*/ 0 w 790"/>
              <a:gd name="T27" fmla="*/ 395 h 791"/>
              <a:gd name="T28" fmla="*/ 394 w 790"/>
              <a:gd name="T29" fmla="*/ 790 h 791"/>
              <a:gd name="T30" fmla="*/ 789 w 790"/>
              <a:gd name="T31" fmla="*/ 395 h 791"/>
              <a:gd name="T32" fmla="*/ 762 w 790"/>
              <a:gd name="T33" fmla="*/ 251 h 791"/>
              <a:gd name="T34" fmla="*/ 394 w 790"/>
              <a:gd name="T35" fmla="*/ 495 h 791"/>
              <a:gd name="T36" fmla="*/ 228 w 790"/>
              <a:gd name="T37" fmla="*/ 328 h 791"/>
              <a:gd name="T38" fmla="*/ 215 w 790"/>
              <a:gd name="T39" fmla="*/ 323 h 791"/>
              <a:gd name="T40" fmla="*/ 197 w 790"/>
              <a:gd name="T41" fmla="*/ 341 h 791"/>
              <a:gd name="T42" fmla="*/ 382 w 790"/>
              <a:gd name="T43" fmla="*/ 533 h 791"/>
              <a:gd name="T44" fmla="*/ 394 w 790"/>
              <a:gd name="T45" fmla="*/ 539 h 791"/>
              <a:gd name="T46" fmla="*/ 407 w 790"/>
              <a:gd name="T47" fmla="*/ 533 h 791"/>
              <a:gd name="T48" fmla="*/ 707 w 790"/>
              <a:gd name="T49" fmla="*/ 219 h 791"/>
              <a:gd name="T50" fmla="*/ 707 w 790"/>
              <a:gd name="T51" fmla="*/ 219 h 791"/>
              <a:gd name="T52" fmla="*/ 732 w 790"/>
              <a:gd name="T53" fmla="*/ 193 h 791"/>
              <a:gd name="T54" fmla="*/ 784 w 790"/>
              <a:gd name="T55" fmla="*/ 138 h 791"/>
              <a:gd name="T56" fmla="*/ 784 w 790"/>
              <a:gd name="T57" fmla="*/ 138 h 791"/>
              <a:gd name="T58" fmla="*/ 789 w 790"/>
              <a:gd name="T59" fmla="*/ 126 h 791"/>
              <a:gd name="T60" fmla="*/ 771 w 790"/>
              <a:gd name="T61" fmla="*/ 108 h 791"/>
              <a:gd name="T62" fmla="*/ 758 w 790"/>
              <a:gd name="T63" fmla="*/ 114 h 791"/>
              <a:gd name="T64" fmla="*/ 712 w 790"/>
              <a:gd name="T65" fmla="*/ 162 h 791"/>
              <a:gd name="T66" fmla="*/ 687 w 790"/>
              <a:gd name="T67" fmla="*/ 188 h 791"/>
              <a:gd name="T68" fmla="*/ 687 w 790"/>
              <a:gd name="T69" fmla="*/ 188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0" h="791">
                <a:moveTo>
                  <a:pt x="758" y="244"/>
                </a:moveTo>
                <a:lnTo>
                  <a:pt x="758" y="244"/>
                </a:lnTo>
                <a:cubicBezTo>
                  <a:pt x="750" y="236"/>
                  <a:pt x="739" y="237"/>
                  <a:pt x="732" y="244"/>
                </a:cubicBezTo>
                <a:lnTo>
                  <a:pt x="732" y="244"/>
                </a:lnTo>
                <a:cubicBezTo>
                  <a:pt x="727" y="249"/>
                  <a:pt x="726" y="256"/>
                  <a:pt x="728" y="262"/>
                </a:cubicBezTo>
                <a:lnTo>
                  <a:pt x="727" y="262"/>
                </a:lnTo>
                <a:lnTo>
                  <a:pt x="727" y="262"/>
                </a:lnTo>
                <a:cubicBezTo>
                  <a:pt x="744" y="304"/>
                  <a:pt x="753" y="348"/>
                  <a:pt x="753" y="395"/>
                </a:cubicBezTo>
                <a:lnTo>
                  <a:pt x="753" y="395"/>
                </a:lnTo>
                <a:cubicBezTo>
                  <a:pt x="753" y="593"/>
                  <a:pt x="592" y="754"/>
                  <a:pt x="394" y="754"/>
                </a:cubicBezTo>
                <a:lnTo>
                  <a:pt x="394" y="754"/>
                </a:lnTo>
                <a:cubicBezTo>
                  <a:pt x="196" y="754"/>
                  <a:pt x="35" y="593"/>
                  <a:pt x="35" y="395"/>
                </a:cubicBezTo>
                <a:lnTo>
                  <a:pt x="35" y="395"/>
                </a:lnTo>
                <a:cubicBezTo>
                  <a:pt x="35" y="197"/>
                  <a:pt x="196" y="36"/>
                  <a:pt x="394" y="36"/>
                </a:cubicBezTo>
                <a:lnTo>
                  <a:pt x="394" y="36"/>
                </a:lnTo>
                <a:cubicBezTo>
                  <a:pt x="496" y="36"/>
                  <a:pt x="587" y="78"/>
                  <a:pt x="652" y="146"/>
                </a:cubicBezTo>
                <a:lnTo>
                  <a:pt x="653" y="146"/>
                </a:lnTo>
                <a:lnTo>
                  <a:pt x="653" y="146"/>
                </a:lnTo>
                <a:cubicBezTo>
                  <a:pt x="660" y="152"/>
                  <a:pt x="671" y="152"/>
                  <a:pt x="677" y="145"/>
                </a:cubicBezTo>
                <a:lnTo>
                  <a:pt x="677" y="145"/>
                </a:lnTo>
                <a:cubicBezTo>
                  <a:pt x="685" y="138"/>
                  <a:pt x="684" y="126"/>
                  <a:pt x="677" y="120"/>
                </a:cubicBezTo>
                <a:lnTo>
                  <a:pt x="677" y="120"/>
                </a:lnTo>
                <a:cubicBezTo>
                  <a:pt x="677" y="119"/>
                  <a:pt x="675" y="119"/>
                  <a:pt x="675" y="118"/>
                </a:cubicBezTo>
                <a:lnTo>
                  <a:pt x="675" y="118"/>
                </a:lnTo>
                <a:cubicBezTo>
                  <a:pt x="603" y="46"/>
                  <a:pt x="504" y="0"/>
                  <a:pt x="394" y="0"/>
                </a:cubicBezTo>
                <a:lnTo>
                  <a:pt x="394" y="0"/>
                </a:lnTo>
                <a:cubicBezTo>
                  <a:pt x="176" y="0"/>
                  <a:pt x="0" y="177"/>
                  <a:pt x="0" y="395"/>
                </a:cubicBezTo>
                <a:lnTo>
                  <a:pt x="0" y="395"/>
                </a:lnTo>
                <a:cubicBezTo>
                  <a:pt x="0" y="613"/>
                  <a:pt x="176" y="790"/>
                  <a:pt x="394" y="790"/>
                </a:cubicBezTo>
                <a:lnTo>
                  <a:pt x="394" y="790"/>
                </a:lnTo>
                <a:cubicBezTo>
                  <a:pt x="612" y="790"/>
                  <a:pt x="789" y="613"/>
                  <a:pt x="789" y="395"/>
                </a:cubicBezTo>
                <a:lnTo>
                  <a:pt x="789" y="395"/>
                </a:lnTo>
                <a:cubicBezTo>
                  <a:pt x="789" y="344"/>
                  <a:pt x="779" y="296"/>
                  <a:pt x="762" y="251"/>
                </a:cubicBezTo>
                <a:lnTo>
                  <a:pt x="762" y="251"/>
                </a:lnTo>
                <a:cubicBezTo>
                  <a:pt x="761" y="249"/>
                  <a:pt x="760" y="246"/>
                  <a:pt x="758" y="244"/>
                </a:cubicBezTo>
                <a:close/>
                <a:moveTo>
                  <a:pt x="394" y="495"/>
                </a:moveTo>
                <a:lnTo>
                  <a:pt x="228" y="328"/>
                </a:lnTo>
                <a:lnTo>
                  <a:pt x="228" y="328"/>
                </a:lnTo>
                <a:cubicBezTo>
                  <a:pt x="224" y="325"/>
                  <a:pt x="220" y="323"/>
                  <a:pt x="215" y="323"/>
                </a:cubicBezTo>
                <a:lnTo>
                  <a:pt x="215" y="323"/>
                </a:lnTo>
                <a:cubicBezTo>
                  <a:pt x="205" y="323"/>
                  <a:pt x="197" y="331"/>
                  <a:pt x="197" y="341"/>
                </a:cubicBezTo>
                <a:lnTo>
                  <a:pt x="197" y="341"/>
                </a:lnTo>
                <a:cubicBezTo>
                  <a:pt x="197" y="346"/>
                  <a:pt x="199" y="351"/>
                  <a:pt x="202" y="354"/>
                </a:cubicBezTo>
                <a:lnTo>
                  <a:pt x="382" y="533"/>
                </a:lnTo>
                <a:lnTo>
                  <a:pt x="382" y="533"/>
                </a:lnTo>
                <a:cubicBezTo>
                  <a:pt x="385" y="537"/>
                  <a:pt x="389" y="539"/>
                  <a:pt x="394" y="539"/>
                </a:cubicBezTo>
                <a:lnTo>
                  <a:pt x="394" y="539"/>
                </a:lnTo>
                <a:cubicBezTo>
                  <a:pt x="400" y="539"/>
                  <a:pt x="404" y="536"/>
                  <a:pt x="407" y="533"/>
                </a:cubicBezTo>
                <a:lnTo>
                  <a:pt x="407" y="533"/>
                </a:lnTo>
                <a:lnTo>
                  <a:pt x="707" y="219"/>
                </a:lnTo>
                <a:lnTo>
                  <a:pt x="707" y="219"/>
                </a:lnTo>
                <a:lnTo>
                  <a:pt x="707" y="219"/>
                </a:lnTo>
                <a:lnTo>
                  <a:pt x="732" y="193"/>
                </a:lnTo>
                <a:lnTo>
                  <a:pt x="732" y="193"/>
                </a:lnTo>
                <a:lnTo>
                  <a:pt x="732" y="193"/>
                </a:lnTo>
                <a:lnTo>
                  <a:pt x="784" y="138"/>
                </a:lnTo>
                <a:lnTo>
                  <a:pt x="784" y="138"/>
                </a:lnTo>
                <a:lnTo>
                  <a:pt x="784" y="138"/>
                </a:lnTo>
                <a:cubicBezTo>
                  <a:pt x="787" y="135"/>
                  <a:pt x="789" y="131"/>
                  <a:pt x="789" y="126"/>
                </a:cubicBezTo>
                <a:lnTo>
                  <a:pt x="789" y="126"/>
                </a:lnTo>
                <a:cubicBezTo>
                  <a:pt x="789" y="116"/>
                  <a:pt x="781" y="108"/>
                  <a:pt x="771" y="108"/>
                </a:cubicBezTo>
                <a:lnTo>
                  <a:pt x="771" y="108"/>
                </a:lnTo>
                <a:cubicBezTo>
                  <a:pt x="766" y="108"/>
                  <a:pt x="762" y="110"/>
                  <a:pt x="758" y="114"/>
                </a:cubicBezTo>
                <a:lnTo>
                  <a:pt x="758" y="114"/>
                </a:lnTo>
                <a:lnTo>
                  <a:pt x="712" y="162"/>
                </a:lnTo>
                <a:lnTo>
                  <a:pt x="712" y="162"/>
                </a:lnTo>
                <a:lnTo>
                  <a:pt x="712" y="162"/>
                </a:lnTo>
                <a:lnTo>
                  <a:pt x="687" y="188"/>
                </a:lnTo>
                <a:lnTo>
                  <a:pt x="687" y="188"/>
                </a:lnTo>
                <a:lnTo>
                  <a:pt x="687" y="188"/>
                </a:lnTo>
                <a:lnTo>
                  <a:pt x="394" y="495"/>
                </a:lnTo>
                <a:close/>
              </a:path>
            </a:pathLst>
          </a:custGeom>
          <a:solidFill>
            <a:schemeClr val="accent5"/>
          </a:solidFill>
          <a:ln>
            <a:noFill/>
          </a:ln>
          <a:effectLst/>
        </p:spPr>
        <p:txBody>
          <a:bodyPr wrap="none" anchor="ctr"/>
          <a:lstStyle/>
          <a:p>
            <a:endParaRPr lang="en-US">
              <a:latin typeface="Raleway ExtraLight" pitchFamily="2" charset="77"/>
            </a:endParaRPr>
          </a:p>
        </p:txBody>
      </p:sp>
      <p:sp>
        <p:nvSpPr>
          <p:cNvPr id="465" name="TextBox 464">
            <a:extLst>
              <a:ext uri="{FF2B5EF4-FFF2-40B4-BE49-F238E27FC236}">
                <a16:creationId xmlns:a16="http://schemas.microsoft.com/office/drawing/2014/main" id="{CFE57F28-906C-45FA-B68F-9538D46DEBB6}"/>
              </a:ext>
            </a:extLst>
          </p:cNvPr>
          <p:cNvSpPr txBox="1"/>
          <p:nvPr/>
        </p:nvSpPr>
        <p:spPr>
          <a:xfrm>
            <a:off x="2465595" y="4349671"/>
            <a:ext cx="2686361" cy="1846944"/>
          </a:xfrm>
          <a:prstGeom prst="rect">
            <a:avLst/>
          </a:prstGeom>
          <a:noFill/>
        </p:spPr>
        <p:txBody>
          <a:bodyPr wrap="square" lIns="43207" tIns="21604" rIns="43207" bIns="21604" rtlCol="0" anchor="b">
            <a:spAutoFit/>
          </a:bodyPr>
          <a:lstStyle>
            <a:defPPr>
              <a:defRPr lang="en-US"/>
            </a:defPPr>
            <a:lvl1pPr algn="ctr">
              <a:lnSpc>
                <a:spcPct val="140000"/>
              </a:lnSpc>
              <a:spcBef>
                <a:spcPts val="1200"/>
              </a:spcBef>
              <a:spcAft>
                <a:spcPts val="0"/>
              </a:spcAft>
              <a:defRPr sz="3100" b="1">
                <a:solidFill>
                  <a:schemeClr val="tx2"/>
                </a:solidFill>
                <a:latin typeface="Montserrat" pitchFamily="2" charset="77"/>
              </a:defRPr>
            </a:lvl1pPr>
          </a:lstStyle>
          <a:p>
            <a:pPr>
              <a:lnSpc>
                <a:spcPct val="100000"/>
              </a:lnSpc>
            </a:pPr>
            <a:r>
              <a:rPr lang="lv-LV" sz="1890" dirty="0">
                <a:latin typeface="Raleway"/>
              </a:rPr>
              <a:t>2d. Sociālās komponentes izmēģinājumprojekti – </a:t>
            </a:r>
            <a:r>
              <a:rPr lang="lv-LV" sz="1512" dirty="0">
                <a:latin typeface="Raleway"/>
              </a:rPr>
              <a:t>atelpas brīdis, īslaicīgā aprūpe institūcijā, psihosociālais atbalsts stacionārā</a:t>
            </a:r>
            <a:endParaRPr lang="en-US" sz="1701" dirty="0">
              <a:latin typeface="Raleway"/>
            </a:endParaRPr>
          </a:p>
        </p:txBody>
      </p:sp>
      <p:sp>
        <p:nvSpPr>
          <p:cNvPr id="467" name="TextBox 466">
            <a:extLst>
              <a:ext uri="{FF2B5EF4-FFF2-40B4-BE49-F238E27FC236}">
                <a16:creationId xmlns:a16="http://schemas.microsoft.com/office/drawing/2014/main" id="{AE5BFF02-ED89-42AC-BE14-687AFB114820}"/>
              </a:ext>
            </a:extLst>
          </p:cNvPr>
          <p:cNvSpPr txBox="1"/>
          <p:nvPr/>
        </p:nvSpPr>
        <p:spPr>
          <a:xfrm>
            <a:off x="4643378" y="1981815"/>
            <a:ext cx="2108263" cy="1381560"/>
          </a:xfrm>
          <a:prstGeom prst="rect">
            <a:avLst/>
          </a:prstGeom>
          <a:noFill/>
        </p:spPr>
        <p:txBody>
          <a:bodyPr wrap="square" lIns="43207" tIns="21604" rIns="43207" bIns="21604" rtlCol="0" anchor="b">
            <a:spAutoFit/>
          </a:bodyPr>
          <a:lstStyle>
            <a:defPPr>
              <a:defRPr lang="en-US"/>
            </a:defPPr>
            <a:lvl1pPr algn="ctr">
              <a:lnSpc>
                <a:spcPct val="140000"/>
              </a:lnSpc>
              <a:spcBef>
                <a:spcPts val="1200"/>
              </a:spcBef>
              <a:spcAft>
                <a:spcPts val="0"/>
              </a:spcAft>
              <a:defRPr sz="3100" b="1">
                <a:solidFill>
                  <a:schemeClr val="tx2"/>
                </a:solidFill>
                <a:latin typeface="Montserrat" pitchFamily="2" charset="77"/>
              </a:defRPr>
            </a:lvl1pPr>
          </a:lstStyle>
          <a:p>
            <a:pPr>
              <a:lnSpc>
                <a:spcPct val="100000"/>
              </a:lnSpc>
            </a:pPr>
            <a:r>
              <a:rPr lang="lv-LV" sz="1890">
                <a:latin typeface="Raleway"/>
              </a:rPr>
              <a:t>3d.Psihosociālais atbalsts dzīvesvietā – </a:t>
            </a:r>
            <a:r>
              <a:rPr lang="lv-LV" sz="1512">
                <a:latin typeface="Raleway"/>
              </a:rPr>
              <a:t>atbalsta grupas un līdzinieku grupas</a:t>
            </a:r>
            <a:endParaRPr lang="en-US" sz="1512">
              <a:latin typeface="Raleway"/>
            </a:endParaRPr>
          </a:p>
        </p:txBody>
      </p:sp>
      <p:sp>
        <p:nvSpPr>
          <p:cNvPr id="469" name="TextBox 468">
            <a:extLst>
              <a:ext uri="{FF2B5EF4-FFF2-40B4-BE49-F238E27FC236}">
                <a16:creationId xmlns:a16="http://schemas.microsoft.com/office/drawing/2014/main" id="{24E02CF4-8554-4289-A840-FA41F7050B7E}"/>
              </a:ext>
            </a:extLst>
          </p:cNvPr>
          <p:cNvSpPr txBox="1"/>
          <p:nvPr/>
        </p:nvSpPr>
        <p:spPr>
          <a:xfrm>
            <a:off x="8578181" y="2106459"/>
            <a:ext cx="2734076" cy="1070065"/>
          </a:xfrm>
          <a:prstGeom prst="rect">
            <a:avLst/>
          </a:prstGeom>
          <a:noFill/>
        </p:spPr>
        <p:txBody>
          <a:bodyPr wrap="square" lIns="43207" tIns="21604" rIns="43207" bIns="21604" rtlCol="0" anchor="b">
            <a:spAutoFit/>
          </a:bodyPr>
          <a:lstStyle>
            <a:defPPr>
              <a:defRPr lang="en-US"/>
            </a:defPPr>
            <a:lvl1pPr algn="ctr">
              <a:lnSpc>
                <a:spcPct val="140000"/>
              </a:lnSpc>
              <a:spcBef>
                <a:spcPts val="1200"/>
              </a:spcBef>
              <a:spcAft>
                <a:spcPts val="0"/>
              </a:spcAft>
              <a:defRPr sz="3100" b="1">
                <a:solidFill>
                  <a:schemeClr val="tx2"/>
                </a:solidFill>
                <a:latin typeface="Montserrat" pitchFamily="2" charset="77"/>
              </a:defRPr>
            </a:lvl1pPr>
          </a:lstStyle>
          <a:p>
            <a:pPr>
              <a:lnSpc>
                <a:spcPct val="100000"/>
              </a:lnSpc>
            </a:pPr>
            <a:r>
              <a:rPr lang="lv-LV" sz="1890" dirty="0">
                <a:solidFill>
                  <a:srgbClr val="002060"/>
                </a:solidFill>
                <a:latin typeface="Raleway"/>
              </a:rPr>
              <a:t>5d. Komunikāciju un vizuālā identitāte</a:t>
            </a:r>
            <a:endParaRPr lang="en-US" sz="1890" dirty="0">
              <a:solidFill>
                <a:srgbClr val="002060"/>
              </a:solidFill>
            </a:endParaRPr>
          </a:p>
          <a:p>
            <a:pPr>
              <a:lnSpc>
                <a:spcPct val="100000"/>
              </a:lnSpc>
            </a:pPr>
            <a:r>
              <a:rPr lang="lv-LV" sz="1890" dirty="0">
                <a:solidFill>
                  <a:srgbClr val="002060"/>
                </a:solidFill>
                <a:latin typeface="Raleway"/>
              </a:rPr>
              <a:t>6d. Projekta vadība</a:t>
            </a:r>
            <a:endParaRPr lang="lv-LV" sz="1890" dirty="0">
              <a:solidFill>
                <a:srgbClr val="002060"/>
              </a:solidFill>
            </a:endParaRPr>
          </a:p>
        </p:txBody>
      </p:sp>
      <p:sp>
        <p:nvSpPr>
          <p:cNvPr id="471" name="TextBox 470">
            <a:extLst>
              <a:ext uri="{FF2B5EF4-FFF2-40B4-BE49-F238E27FC236}">
                <a16:creationId xmlns:a16="http://schemas.microsoft.com/office/drawing/2014/main" id="{EA605A84-1B41-40B1-8DB8-1FEAEF1F535C}"/>
              </a:ext>
            </a:extLst>
          </p:cNvPr>
          <p:cNvSpPr txBox="1"/>
          <p:nvPr/>
        </p:nvSpPr>
        <p:spPr>
          <a:xfrm>
            <a:off x="206643" y="222153"/>
            <a:ext cx="2968431" cy="3317988"/>
          </a:xfrm>
          <a:prstGeom prst="rect">
            <a:avLst/>
          </a:prstGeom>
          <a:noFill/>
        </p:spPr>
        <p:txBody>
          <a:bodyPr wrap="square" lIns="43207" tIns="21604" rIns="43207" bIns="21604" rtlCol="0" anchor="b">
            <a:spAutoFit/>
          </a:bodyPr>
          <a:lstStyle>
            <a:defPPr>
              <a:defRPr lang="en-US"/>
            </a:defPPr>
            <a:lvl1pPr algn="ctr">
              <a:lnSpc>
                <a:spcPct val="140000"/>
              </a:lnSpc>
              <a:spcBef>
                <a:spcPts val="1200"/>
              </a:spcBef>
              <a:spcAft>
                <a:spcPts val="0"/>
              </a:spcAft>
              <a:defRPr sz="3100" b="1">
                <a:solidFill>
                  <a:schemeClr val="tx2"/>
                </a:solidFill>
                <a:latin typeface="Montserrat" pitchFamily="2" charset="77"/>
              </a:defRPr>
            </a:lvl1pPr>
          </a:lstStyle>
          <a:p>
            <a:pPr>
              <a:lnSpc>
                <a:spcPct val="100000"/>
              </a:lnSpc>
            </a:pPr>
            <a:endParaRPr lang="lv-LV" sz="1890" dirty="0">
              <a:solidFill>
                <a:schemeClr val="accent2">
                  <a:lumMod val="49000"/>
                </a:schemeClr>
              </a:solidFill>
              <a:latin typeface="Raleway" pitchFamily="2" charset="-70"/>
              <a:cs typeface="Times New Roman"/>
            </a:endParaRPr>
          </a:p>
          <a:p>
            <a:pPr>
              <a:lnSpc>
                <a:spcPct val="100000"/>
              </a:lnSpc>
            </a:pPr>
            <a:r>
              <a:rPr lang="lv-LV" sz="1890" dirty="0">
                <a:solidFill>
                  <a:srgbClr val="002060"/>
                </a:solidFill>
                <a:latin typeface="Raleway"/>
                <a:cs typeface="Times New Roman"/>
              </a:rPr>
              <a:t>1d. Profesionālās pilnveides un veiktspējas stiprināšanas pasākumi par paliatīvās aprūpes principiem</a:t>
            </a:r>
            <a:r>
              <a:rPr lang="lv-LV" sz="1890" b="0" dirty="0">
                <a:solidFill>
                  <a:srgbClr val="002060"/>
                </a:solidFill>
                <a:latin typeface="Raleway"/>
                <a:cs typeface="Times New Roman"/>
              </a:rPr>
              <a:t> </a:t>
            </a:r>
            <a:endParaRPr lang="en-US" sz="1890" dirty="0">
              <a:solidFill>
                <a:srgbClr val="002060"/>
              </a:solidFill>
              <a:latin typeface="Raleway"/>
            </a:endParaRPr>
          </a:p>
          <a:p>
            <a:pPr>
              <a:lnSpc>
                <a:spcPct val="100000"/>
              </a:lnSpc>
            </a:pPr>
            <a:r>
              <a:rPr lang="lv-LV" sz="1323" dirty="0">
                <a:latin typeface="Raleway"/>
              </a:rPr>
              <a:t> vadlīnijas, </a:t>
            </a:r>
            <a:r>
              <a:rPr lang="lv-LV" sz="1323" dirty="0" err="1">
                <a:latin typeface="Raleway"/>
              </a:rPr>
              <a:t>domnīcas</a:t>
            </a:r>
            <a:r>
              <a:rPr lang="lv-LV" sz="1323" dirty="0">
                <a:latin typeface="Raleway"/>
              </a:rPr>
              <a:t>, atbalsta (vasaras) skolas, reģionālās konferences,  semināri reģionos, pieredzes apmaiņas, lekcijas, apmācību nodrošināšana atbalsta sniedzējiem</a:t>
            </a:r>
            <a:endParaRPr lang="lv-LV" sz="1465" dirty="0"/>
          </a:p>
        </p:txBody>
      </p:sp>
      <p:sp>
        <p:nvSpPr>
          <p:cNvPr id="473" name="TextBox 472">
            <a:extLst>
              <a:ext uri="{FF2B5EF4-FFF2-40B4-BE49-F238E27FC236}">
                <a16:creationId xmlns:a16="http://schemas.microsoft.com/office/drawing/2014/main" id="{88EE416E-C2E0-47B2-990D-B3C2DD76B05C}"/>
              </a:ext>
            </a:extLst>
          </p:cNvPr>
          <p:cNvSpPr txBox="1"/>
          <p:nvPr/>
        </p:nvSpPr>
        <p:spPr>
          <a:xfrm>
            <a:off x="6382638" y="4349671"/>
            <a:ext cx="2697251" cy="1148869"/>
          </a:xfrm>
          <a:prstGeom prst="rect">
            <a:avLst/>
          </a:prstGeom>
          <a:noFill/>
        </p:spPr>
        <p:txBody>
          <a:bodyPr wrap="square" lIns="43207" tIns="21604" rIns="43207" bIns="21604" rtlCol="0" anchor="b">
            <a:spAutoFit/>
          </a:bodyPr>
          <a:lstStyle>
            <a:defPPr>
              <a:defRPr lang="en-US"/>
            </a:defPPr>
            <a:lvl1pPr algn="ctr">
              <a:lnSpc>
                <a:spcPct val="140000"/>
              </a:lnSpc>
              <a:spcBef>
                <a:spcPts val="1200"/>
              </a:spcBef>
              <a:spcAft>
                <a:spcPts val="0"/>
              </a:spcAft>
              <a:defRPr sz="3100" b="1">
                <a:solidFill>
                  <a:schemeClr val="tx2"/>
                </a:solidFill>
                <a:latin typeface="Montserrat" pitchFamily="2" charset="77"/>
              </a:defRPr>
            </a:lvl1pPr>
          </a:lstStyle>
          <a:p>
            <a:pPr>
              <a:lnSpc>
                <a:spcPct val="100000"/>
              </a:lnSpc>
            </a:pPr>
            <a:r>
              <a:rPr lang="lv-LV" sz="1890" dirty="0">
                <a:latin typeface="Raleway"/>
              </a:rPr>
              <a:t>4d. Sabiedrības izpratnes veicināšanas pasākumi </a:t>
            </a:r>
            <a:r>
              <a:rPr lang="lv-LV" sz="1512" dirty="0">
                <a:latin typeface="Raleway"/>
              </a:rPr>
              <a:t>- kampaņas, konferences, ceļa kartes</a:t>
            </a:r>
            <a:endParaRPr lang="en-US" sz="1512" dirty="0">
              <a:latin typeface="Raleway" pitchFamily="2" charset="77"/>
            </a:endParaRPr>
          </a:p>
        </p:txBody>
      </p:sp>
      <p:sp>
        <p:nvSpPr>
          <p:cNvPr id="474" name="TextBox 473">
            <a:extLst>
              <a:ext uri="{FF2B5EF4-FFF2-40B4-BE49-F238E27FC236}">
                <a16:creationId xmlns:a16="http://schemas.microsoft.com/office/drawing/2014/main" id="{882DAAF1-7BE4-45FE-B49B-F6DD5DCF4A36}"/>
              </a:ext>
            </a:extLst>
          </p:cNvPr>
          <p:cNvSpPr txBox="1"/>
          <p:nvPr/>
        </p:nvSpPr>
        <p:spPr>
          <a:xfrm>
            <a:off x="1645364" y="3846822"/>
            <a:ext cx="368336" cy="412292"/>
          </a:xfrm>
          <a:prstGeom prst="rect">
            <a:avLst/>
          </a:prstGeom>
          <a:noFill/>
        </p:spPr>
        <p:txBody>
          <a:bodyPr wrap="square" rtlCol="0" anchor="ctr">
            <a:spAutoFit/>
          </a:bodyPr>
          <a:lstStyle/>
          <a:p>
            <a:pPr algn="ctr"/>
            <a:r>
              <a:rPr lang="en-US" sz="2079" b="1" spc="-14">
                <a:solidFill>
                  <a:schemeClr val="bg1"/>
                </a:solidFill>
                <a:latin typeface="Raleway" pitchFamily="2" charset="77"/>
              </a:rPr>
              <a:t>A</a:t>
            </a:r>
          </a:p>
        </p:txBody>
      </p:sp>
      <p:sp>
        <p:nvSpPr>
          <p:cNvPr id="475" name="TextBox 474">
            <a:extLst>
              <a:ext uri="{FF2B5EF4-FFF2-40B4-BE49-F238E27FC236}">
                <a16:creationId xmlns:a16="http://schemas.microsoft.com/office/drawing/2014/main" id="{49DC6BDC-B90C-4BCA-A697-58DB4D3832B2}"/>
              </a:ext>
            </a:extLst>
          </p:cNvPr>
          <p:cNvSpPr txBox="1"/>
          <p:nvPr/>
        </p:nvSpPr>
        <p:spPr>
          <a:xfrm>
            <a:off x="5579447" y="3841421"/>
            <a:ext cx="359093" cy="412292"/>
          </a:xfrm>
          <a:prstGeom prst="rect">
            <a:avLst/>
          </a:prstGeom>
          <a:noFill/>
        </p:spPr>
        <p:txBody>
          <a:bodyPr wrap="square" rtlCol="0" anchor="ctr">
            <a:spAutoFit/>
          </a:bodyPr>
          <a:lstStyle/>
          <a:p>
            <a:pPr algn="ctr"/>
            <a:r>
              <a:rPr lang="en-US" sz="2079" b="1" spc="-14">
                <a:solidFill>
                  <a:schemeClr val="bg1"/>
                </a:solidFill>
                <a:latin typeface="Raleway" pitchFamily="2" charset="77"/>
              </a:rPr>
              <a:t>C</a:t>
            </a:r>
          </a:p>
        </p:txBody>
      </p:sp>
      <p:sp>
        <p:nvSpPr>
          <p:cNvPr id="476" name="TextBox 475">
            <a:extLst>
              <a:ext uri="{FF2B5EF4-FFF2-40B4-BE49-F238E27FC236}">
                <a16:creationId xmlns:a16="http://schemas.microsoft.com/office/drawing/2014/main" id="{1C72EB98-FF52-4B3A-974F-19A0119253C5}"/>
              </a:ext>
            </a:extLst>
          </p:cNvPr>
          <p:cNvSpPr txBox="1"/>
          <p:nvPr/>
        </p:nvSpPr>
        <p:spPr>
          <a:xfrm>
            <a:off x="9528405" y="3841421"/>
            <a:ext cx="330208" cy="412292"/>
          </a:xfrm>
          <a:prstGeom prst="rect">
            <a:avLst/>
          </a:prstGeom>
          <a:noFill/>
        </p:spPr>
        <p:txBody>
          <a:bodyPr wrap="square" rtlCol="0" anchor="ctr">
            <a:spAutoFit/>
          </a:bodyPr>
          <a:lstStyle/>
          <a:p>
            <a:pPr algn="ctr"/>
            <a:r>
              <a:rPr lang="en-US" sz="2079" b="1" spc="-14">
                <a:solidFill>
                  <a:schemeClr val="bg1"/>
                </a:solidFill>
                <a:latin typeface="Raleway" pitchFamily="2" charset="77"/>
              </a:rPr>
              <a:t>E</a:t>
            </a:r>
          </a:p>
        </p:txBody>
      </p:sp>
      <p:sp>
        <p:nvSpPr>
          <p:cNvPr id="477" name="TextBox 476">
            <a:extLst>
              <a:ext uri="{FF2B5EF4-FFF2-40B4-BE49-F238E27FC236}">
                <a16:creationId xmlns:a16="http://schemas.microsoft.com/office/drawing/2014/main" id="{471D8B29-0A2C-4431-8742-D506A7775EF9}"/>
              </a:ext>
            </a:extLst>
          </p:cNvPr>
          <p:cNvSpPr txBox="1"/>
          <p:nvPr/>
        </p:nvSpPr>
        <p:spPr>
          <a:xfrm>
            <a:off x="7540308" y="3445460"/>
            <a:ext cx="368336" cy="412292"/>
          </a:xfrm>
          <a:prstGeom prst="rect">
            <a:avLst/>
          </a:prstGeom>
          <a:noFill/>
        </p:spPr>
        <p:txBody>
          <a:bodyPr wrap="square" rtlCol="0" anchor="ctr">
            <a:spAutoFit/>
          </a:bodyPr>
          <a:lstStyle/>
          <a:p>
            <a:pPr algn="ctr"/>
            <a:r>
              <a:rPr lang="en-US" sz="2079" b="1" spc="-14">
                <a:solidFill>
                  <a:schemeClr val="bg1"/>
                </a:solidFill>
                <a:latin typeface="Raleway" pitchFamily="2" charset="77"/>
              </a:rPr>
              <a:t>D</a:t>
            </a:r>
          </a:p>
        </p:txBody>
      </p:sp>
      <p:sp>
        <p:nvSpPr>
          <p:cNvPr id="478" name="TextBox 477">
            <a:extLst>
              <a:ext uri="{FF2B5EF4-FFF2-40B4-BE49-F238E27FC236}">
                <a16:creationId xmlns:a16="http://schemas.microsoft.com/office/drawing/2014/main" id="{6C1609CC-D5CF-46D0-A88E-A5B74663155E}"/>
              </a:ext>
            </a:extLst>
          </p:cNvPr>
          <p:cNvSpPr txBox="1"/>
          <p:nvPr/>
        </p:nvSpPr>
        <p:spPr>
          <a:xfrm>
            <a:off x="3615495" y="3445460"/>
            <a:ext cx="356782" cy="412292"/>
          </a:xfrm>
          <a:prstGeom prst="rect">
            <a:avLst/>
          </a:prstGeom>
          <a:noFill/>
        </p:spPr>
        <p:txBody>
          <a:bodyPr wrap="square" rtlCol="0" anchor="ctr">
            <a:spAutoFit/>
          </a:bodyPr>
          <a:lstStyle/>
          <a:p>
            <a:pPr algn="ctr"/>
            <a:r>
              <a:rPr lang="en-US" sz="2079" b="1" spc="-14">
                <a:solidFill>
                  <a:schemeClr val="bg1"/>
                </a:solidFill>
                <a:latin typeface="Raleway" pitchFamily="2" charset="77"/>
              </a:rPr>
              <a:t>B</a:t>
            </a:r>
          </a:p>
        </p:txBody>
      </p:sp>
      <p:sp>
        <p:nvSpPr>
          <p:cNvPr id="14" name="TextBox 13">
            <a:extLst>
              <a:ext uri="{FF2B5EF4-FFF2-40B4-BE49-F238E27FC236}">
                <a16:creationId xmlns:a16="http://schemas.microsoft.com/office/drawing/2014/main" id="{199FCF30-5942-3AF2-72F3-CBC95D90B87C}"/>
              </a:ext>
            </a:extLst>
          </p:cNvPr>
          <p:cNvSpPr txBox="1"/>
          <p:nvPr/>
        </p:nvSpPr>
        <p:spPr>
          <a:xfrm>
            <a:off x="4011728" y="458627"/>
            <a:ext cx="6640238" cy="528606"/>
          </a:xfrm>
          <a:prstGeom prst="rect">
            <a:avLst/>
          </a:prstGeom>
          <a:noFill/>
        </p:spPr>
        <p:txBody>
          <a:bodyPr wrap="square" rtlCol="0" anchor="b">
            <a:spAutoFit/>
          </a:bodyPr>
          <a:lstStyle>
            <a:defPPr>
              <a:defRPr lang="en-US"/>
            </a:defPPr>
            <a:lvl1pPr>
              <a:defRPr sz="7700" b="1">
                <a:solidFill>
                  <a:schemeClr val="tx2"/>
                </a:solidFill>
                <a:latin typeface="Raleway" pitchFamily="2" charset="77"/>
                <a:ea typeface="Arimo" panose="020B0604020202020204" pitchFamily="34" charset="0"/>
                <a:cs typeface="Space Grotesk" pitchFamily="2" charset="77"/>
              </a:defRPr>
            </a:lvl1pPr>
          </a:lstStyle>
          <a:p>
            <a:pPr algn="ctr"/>
            <a:r>
              <a:rPr lang="lv-LV" sz="2800" dirty="0">
                <a:latin typeface="Arial" panose="020B0604020202020204" pitchFamily="34" charset="0"/>
                <a:cs typeface="Arial" panose="020B0604020202020204" pitchFamily="34" charset="0"/>
              </a:rPr>
              <a:t>Projekta darbības</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0888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13AF4-2B79-4ECE-4A96-1222E20988AA}"/>
            </a:ext>
          </a:extLst>
        </p:cNvPr>
        <p:cNvGrpSpPr/>
        <p:nvPr/>
      </p:nvGrpSpPr>
      <p:grpSpPr>
        <a:xfrm>
          <a:off x="0" y="0"/>
          <a:ext cx="0" cy="0"/>
          <a:chOff x="0" y="0"/>
          <a:chExt cx="0" cy="0"/>
        </a:xfrm>
      </p:grpSpPr>
      <p:grpSp>
        <p:nvGrpSpPr>
          <p:cNvPr id="14" name="Grupo 13">
            <a:extLst>
              <a:ext uri="{FF2B5EF4-FFF2-40B4-BE49-F238E27FC236}">
                <a16:creationId xmlns:a16="http://schemas.microsoft.com/office/drawing/2014/main" id="{2F2E96D4-E621-FA30-6152-3E74D0D3F57E}"/>
              </a:ext>
            </a:extLst>
          </p:cNvPr>
          <p:cNvGrpSpPr/>
          <p:nvPr/>
        </p:nvGrpSpPr>
        <p:grpSpPr>
          <a:xfrm>
            <a:off x="-1431" y="1141"/>
            <a:ext cx="2014911" cy="6481069"/>
            <a:chOff x="-3028" y="0"/>
            <a:chExt cx="4264191" cy="13716000"/>
          </a:xfrm>
          <a:solidFill>
            <a:schemeClr val="accent6"/>
          </a:solidFill>
        </p:grpSpPr>
        <p:sp>
          <p:nvSpPr>
            <p:cNvPr id="6" name="Forma libre 5">
              <a:extLst>
                <a:ext uri="{FF2B5EF4-FFF2-40B4-BE49-F238E27FC236}">
                  <a16:creationId xmlns:a16="http://schemas.microsoft.com/office/drawing/2014/main" id="{2208A8EB-C32B-B448-C68A-DED8F0D8739A}"/>
                </a:ext>
              </a:extLst>
            </p:cNvPr>
            <p:cNvSpPr/>
            <p:nvPr/>
          </p:nvSpPr>
          <p:spPr>
            <a:xfrm>
              <a:off x="0" y="0"/>
              <a:ext cx="4258491" cy="13716000"/>
            </a:xfrm>
            <a:custGeom>
              <a:avLst/>
              <a:gdLst>
                <a:gd name="connsiteX0" fmla="*/ 3840480 w 3840480"/>
                <a:gd name="connsiteY0" fmla="*/ 13790815 h 13790815"/>
                <a:gd name="connsiteX1" fmla="*/ 0 w 3840480"/>
                <a:gd name="connsiteY1" fmla="*/ 13790815 h 13790815"/>
                <a:gd name="connsiteX2" fmla="*/ 0 w 3840480"/>
                <a:gd name="connsiteY2" fmla="*/ 6895408 h 13790815"/>
                <a:gd name="connsiteX3" fmla="*/ 0 w 3840480"/>
                <a:gd name="connsiteY3" fmla="*/ 0 h 13790815"/>
                <a:gd name="connsiteX4" fmla="*/ 3840480 w 3840480"/>
                <a:gd name="connsiteY4" fmla="*/ 0 h 13790815"/>
                <a:gd name="connsiteX5" fmla="*/ 3840480 w 3840480"/>
                <a:gd name="connsiteY5" fmla="*/ 13790815 h 137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0480" h="13790815">
                  <a:moveTo>
                    <a:pt x="3840480" y="13790815"/>
                  </a:moveTo>
                  <a:lnTo>
                    <a:pt x="0" y="13790815"/>
                  </a:lnTo>
                  <a:lnTo>
                    <a:pt x="0" y="6895408"/>
                  </a:lnTo>
                  <a:lnTo>
                    <a:pt x="0" y="0"/>
                  </a:lnTo>
                  <a:lnTo>
                    <a:pt x="3840480" y="0"/>
                  </a:lnTo>
                  <a:lnTo>
                    <a:pt x="3840480" y="13790815"/>
                  </a:lnTo>
                  <a:close/>
                </a:path>
              </a:pathLst>
            </a:custGeom>
            <a:grpFill/>
            <a:ln w="0" cap="flat">
              <a:noFill/>
              <a:prstDash val="solid"/>
              <a:miter/>
            </a:ln>
          </p:spPr>
          <p:txBody>
            <a:bodyPr rtlCol="0" anchor="ctr"/>
            <a:lstStyle/>
            <a:p>
              <a:endParaRPr lang="es-SV">
                <a:latin typeface="Raleway ExtraLight" pitchFamily="2" charset="77"/>
              </a:endParaRPr>
            </a:p>
          </p:txBody>
        </p:sp>
        <p:sp>
          <p:nvSpPr>
            <p:cNvPr id="7" name="Forma libre 6">
              <a:extLst>
                <a:ext uri="{FF2B5EF4-FFF2-40B4-BE49-F238E27FC236}">
                  <a16:creationId xmlns:a16="http://schemas.microsoft.com/office/drawing/2014/main" id="{67A4954C-C692-8925-EEC3-97F92BC74439}"/>
                </a:ext>
              </a:extLst>
            </p:cNvPr>
            <p:cNvSpPr/>
            <p:nvPr/>
          </p:nvSpPr>
          <p:spPr>
            <a:xfrm>
              <a:off x="-3028" y="1904"/>
              <a:ext cx="4264191" cy="13714096"/>
            </a:xfrm>
            <a:custGeom>
              <a:avLst/>
              <a:gdLst>
                <a:gd name="connsiteX0" fmla="*/ 41540 w 3840480"/>
                <a:gd name="connsiteY0" fmla="*/ 0 h 11906680"/>
                <a:gd name="connsiteX1" fmla="*/ 3840480 w 3840480"/>
                <a:gd name="connsiteY1" fmla="*/ 11906681 h 11906680"/>
                <a:gd name="connsiteX2" fmla="*/ 0 w 3840480"/>
                <a:gd name="connsiteY2" fmla="*/ 11906681 h 11906680"/>
                <a:gd name="connsiteX3" fmla="*/ 41540 w 3840480"/>
                <a:gd name="connsiteY3" fmla="*/ 0 h 11906680"/>
                <a:gd name="connsiteX0" fmla="*/ 2026 w 3840480"/>
                <a:gd name="connsiteY0" fmla="*/ 0 h 11911642"/>
                <a:gd name="connsiteX1" fmla="*/ 3840480 w 3840480"/>
                <a:gd name="connsiteY1" fmla="*/ 11911642 h 11911642"/>
                <a:gd name="connsiteX2" fmla="*/ 0 w 3840480"/>
                <a:gd name="connsiteY2" fmla="*/ 11911642 h 11911642"/>
                <a:gd name="connsiteX3" fmla="*/ 2026 w 3840480"/>
                <a:gd name="connsiteY3" fmla="*/ 0 h 11911642"/>
                <a:gd name="connsiteX0" fmla="*/ 3744 w 3840480"/>
                <a:gd name="connsiteY0" fmla="*/ 0 h 11900066"/>
                <a:gd name="connsiteX1" fmla="*/ 3840480 w 3840480"/>
                <a:gd name="connsiteY1" fmla="*/ 11900066 h 11900066"/>
                <a:gd name="connsiteX2" fmla="*/ 0 w 3840480"/>
                <a:gd name="connsiteY2" fmla="*/ 11900066 h 11900066"/>
                <a:gd name="connsiteX3" fmla="*/ 3744 w 3840480"/>
                <a:gd name="connsiteY3" fmla="*/ 0 h 11900066"/>
                <a:gd name="connsiteX0" fmla="*/ 2026 w 3840480"/>
                <a:gd name="connsiteY0" fmla="*/ 0 h 11905027"/>
                <a:gd name="connsiteX1" fmla="*/ 3840480 w 3840480"/>
                <a:gd name="connsiteY1" fmla="*/ 11905027 h 11905027"/>
                <a:gd name="connsiteX2" fmla="*/ 0 w 3840480"/>
                <a:gd name="connsiteY2" fmla="*/ 11905027 h 11905027"/>
                <a:gd name="connsiteX3" fmla="*/ 2026 w 3840480"/>
                <a:gd name="connsiteY3" fmla="*/ 0 h 11905027"/>
                <a:gd name="connsiteX0" fmla="*/ 2314 w 3840768"/>
                <a:gd name="connsiteY0" fmla="*/ 0 h 11905027"/>
                <a:gd name="connsiteX1" fmla="*/ 3840768 w 3840768"/>
                <a:gd name="connsiteY1" fmla="*/ 11905027 h 11905027"/>
                <a:gd name="connsiteX2" fmla="*/ 288 w 3840768"/>
                <a:gd name="connsiteY2" fmla="*/ 11905027 h 11905027"/>
                <a:gd name="connsiteX3" fmla="*/ 2314 w 3840768"/>
                <a:gd name="connsiteY3" fmla="*/ 0 h 11905027"/>
                <a:gd name="connsiteX0" fmla="*/ 4437 w 3842891"/>
                <a:gd name="connsiteY0" fmla="*/ 0 h 11905027"/>
                <a:gd name="connsiteX1" fmla="*/ 3842891 w 3842891"/>
                <a:gd name="connsiteY1" fmla="*/ 11905027 h 11905027"/>
                <a:gd name="connsiteX2" fmla="*/ 2411 w 3842891"/>
                <a:gd name="connsiteY2" fmla="*/ 11905027 h 11905027"/>
                <a:gd name="connsiteX3" fmla="*/ 4437 w 3842891"/>
                <a:gd name="connsiteY3" fmla="*/ 0 h 11905027"/>
                <a:gd name="connsiteX0" fmla="*/ 2013 w 3845621"/>
                <a:gd name="connsiteY0" fmla="*/ 0 h 11905027"/>
                <a:gd name="connsiteX1" fmla="*/ 3845621 w 3845621"/>
                <a:gd name="connsiteY1" fmla="*/ 11905027 h 11905027"/>
                <a:gd name="connsiteX2" fmla="*/ 5141 w 3845621"/>
                <a:gd name="connsiteY2" fmla="*/ 11905027 h 11905027"/>
                <a:gd name="connsiteX3" fmla="*/ 2013 w 3845621"/>
                <a:gd name="connsiteY3" fmla="*/ 0 h 11905027"/>
              </a:gdLst>
              <a:ahLst/>
              <a:cxnLst>
                <a:cxn ang="0">
                  <a:pos x="connsiteX0" y="connsiteY0"/>
                </a:cxn>
                <a:cxn ang="0">
                  <a:pos x="connsiteX1" y="connsiteY1"/>
                </a:cxn>
                <a:cxn ang="0">
                  <a:pos x="connsiteX2" y="connsiteY2"/>
                </a:cxn>
                <a:cxn ang="0">
                  <a:pos x="connsiteX3" y="connsiteY3"/>
                </a:cxn>
              </a:cxnLst>
              <a:rect l="l" t="t" r="r" b="b"/>
              <a:pathLst>
                <a:path w="3845621" h="11905027">
                  <a:moveTo>
                    <a:pt x="2013" y="0"/>
                  </a:moveTo>
                  <a:lnTo>
                    <a:pt x="3845621" y="11905027"/>
                  </a:lnTo>
                  <a:lnTo>
                    <a:pt x="5141" y="11905027"/>
                  </a:lnTo>
                  <a:cubicBezTo>
                    <a:pt x="662" y="7934480"/>
                    <a:pt x="-2098" y="3973854"/>
                    <a:pt x="2013" y="0"/>
                  </a:cubicBezTo>
                  <a:close/>
                </a:path>
              </a:pathLst>
            </a:custGeom>
            <a:grpFill/>
            <a:ln w="0" cap="flat">
              <a:noFill/>
              <a:prstDash val="solid"/>
              <a:miter/>
            </a:ln>
          </p:spPr>
          <p:txBody>
            <a:bodyPr rtlCol="0" anchor="ctr"/>
            <a:lstStyle/>
            <a:p>
              <a:endParaRPr lang="es-SV">
                <a:latin typeface="Raleway ExtraLight" pitchFamily="2" charset="77"/>
              </a:endParaRPr>
            </a:p>
          </p:txBody>
        </p:sp>
      </p:grpSp>
      <p:sp>
        <p:nvSpPr>
          <p:cNvPr id="8" name="Gráfico 7">
            <a:extLst>
              <a:ext uri="{FF2B5EF4-FFF2-40B4-BE49-F238E27FC236}">
                <a16:creationId xmlns:a16="http://schemas.microsoft.com/office/drawing/2014/main" id="{E10B7A22-0CCD-62DB-22CB-FC4DF6C02459}"/>
              </a:ext>
            </a:extLst>
          </p:cNvPr>
          <p:cNvSpPr/>
          <p:nvPr/>
        </p:nvSpPr>
        <p:spPr>
          <a:xfrm>
            <a:off x="-2892606" y="-2890054"/>
            <a:ext cx="6509660" cy="6502508"/>
          </a:xfrm>
          <a:custGeom>
            <a:avLst/>
            <a:gdLst>
              <a:gd name="connsiteX0" fmla="*/ 10907494 w 10907494"/>
              <a:gd name="connsiteY0" fmla="*/ 5455181 h 10895511"/>
              <a:gd name="connsiteX1" fmla="*/ 10905990 w 10907494"/>
              <a:gd name="connsiteY1" fmla="*/ 5397642 h 10895511"/>
              <a:gd name="connsiteX2" fmla="*/ 9947766 w 10907494"/>
              <a:gd name="connsiteY2" fmla="*/ 2371416 h 10895511"/>
              <a:gd name="connsiteX3" fmla="*/ 7263387 w 10907494"/>
              <a:gd name="connsiteY3" fmla="*/ 312814 h 10895511"/>
              <a:gd name="connsiteX4" fmla="*/ 1317361 w 10907494"/>
              <a:gd name="connsiteY4" fmla="*/ 1908475 h 10895511"/>
              <a:gd name="connsiteX5" fmla="*/ 16915 w 10907494"/>
              <a:gd name="connsiteY5" fmla="*/ 5087385 h 10895511"/>
              <a:gd name="connsiteX6" fmla="*/ 771309 w 10907494"/>
              <a:gd name="connsiteY6" fmla="*/ 8249749 h 10895511"/>
              <a:gd name="connsiteX7" fmla="*/ 3098800 w 10907494"/>
              <a:gd name="connsiteY7" fmla="*/ 10368896 h 10895511"/>
              <a:gd name="connsiteX8" fmla="*/ 6581950 w 10907494"/>
              <a:gd name="connsiteY8" fmla="*/ 10788589 h 10895511"/>
              <a:gd name="connsiteX9" fmla="*/ 10818366 w 10907494"/>
              <a:gd name="connsiteY9" fmla="*/ 6405507 h 10895511"/>
              <a:gd name="connsiteX10" fmla="*/ 10905990 w 10907494"/>
              <a:gd name="connsiteY10" fmla="*/ 5513847 h 10895511"/>
              <a:gd name="connsiteX11" fmla="*/ 10907118 w 10907494"/>
              <a:gd name="connsiteY11" fmla="*/ 5454804 h 10895511"/>
              <a:gd name="connsiteX12" fmla="*/ 7378464 w 10907494"/>
              <a:gd name="connsiteY12" fmla="*/ 2888510 h 10895511"/>
              <a:gd name="connsiteX13" fmla="*/ 7328447 w 10907494"/>
              <a:gd name="connsiteY13" fmla="*/ 2852032 h 10895511"/>
              <a:gd name="connsiteX14" fmla="*/ 7378464 w 10907494"/>
              <a:gd name="connsiteY14" fmla="*/ 2888510 h 10895511"/>
              <a:gd name="connsiteX15" fmla="*/ 2887825 w 10907494"/>
              <a:gd name="connsiteY15" fmla="*/ 3531212 h 10895511"/>
              <a:gd name="connsiteX16" fmla="*/ 2851346 w 10907494"/>
              <a:gd name="connsiteY16" fmla="*/ 3581229 h 10895511"/>
              <a:gd name="connsiteX17" fmla="*/ 2887825 w 10907494"/>
              <a:gd name="connsiteY17" fmla="*/ 3531212 h 10895511"/>
              <a:gd name="connsiteX18" fmla="*/ 3530527 w 10907494"/>
              <a:gd name="connsiteY18" fmla="*/ 8021851 h 10895511"/>
              <a:gd name="connsiteX19" fmla="*/ 3580544 w 10907494"/>
              <a:gd name="connsiteY19" fmla="*/ 8058330 h 10895511"/>
              <a:gd name="connsiteX20" fmla="*/ 3530527 w 10907494"/>
              <a:gd name="connsiteY20" fmla="*/ 8021851 h 10895511"/>
              <a:gd name="connsiteX21" fmla="*/ 8021165 w 10907494"/>
              <a:gd name="connsiteY21" fmla="*/ 7379149 h 10895511"/>
              <a:gd name="connsiteX22" fmla="*/ 8057644 w 10907494"/>
              <a:gd name="connsiteY22" fmla="*/ 7329132 h 10895511"/>
              <a:gd name="connsiteX23" fmla="*/ 8021165 w 10907494"/>
              <a:gd name="connsiteY23" fmla="*/ 7379149 h 10895511"/>
              <a:gd name="connsiteX24" fmla="*/ 7988823 w 10907494"/>
              <a:gd name="connsiteY24" fmla="*/ 7413748 h 10895511"/>
              <a:gd name="connsiteX25" fmla="*/ 7714669 w 10907494"/>
              <a:gd name="connsiteY25" fmla="*/ 7714979 h 10895511"/>
              <a:gd name="connsiteX26" fmla="*/ 7423968 w 10907494"/>
              <a:gd name="connsiteY26" fmla="*/ 7980483 h 10895511"/>
              <a:gd name="connsiteX27" fmla="*/ 7420207 w 10907494"/>
              <a:gd name="connsiteY27" fmla="*/ 7983492 h 10895511"/>
              <a:gd name="connsiteX28" fmla="*/ 7297985 w 10907494"/>
              <a:gd name="connsiteY28" fmla="*/ 8069988 h 10895511"/>
              <a:gd name="connsiteX29" fmla="*/ 6701540 w 10907494"/>
              <a:gd name="connsiteY29" fmla="*/ 8405441 h 10895511"/>
              <a:gd name="connsiteX30" fmla="*/ 5882838 w 10907494"/>
              <a:gd name="connsiteY30" fmla="*/ 8629202 h 10895511"/>
              <a:gd name="connsiteX31" fmla="*/ 5026153 w 10907494"/>
              <a:gd name="connsiteY31" fmla="*/ 8629202 h 10895511"/>
              <a:gd name="connsiteX32" fmla="*/ 4215348 w 10907494"/>
              <a:gd name="connsiteY32" fmla="*/ 8408074 h 10895511"/>
              <a:gd name="connsiteX33" fmla="*/ 3631689 w 10907494"/>
              <a:gd name="connsiteY33" fmla="*/ 8083526 h 10895511"/>
              <a:gd name="connsiteX34" fmla="*/ 3495928 w 10907494"/>
              <a:gd name="connsiteY34" fmla="*/ 7988757 h 10895511"/>
              <a:gd name="connsiteX35" fmla="*/ 3194697 w 10907494"/>
              <a:gd name="connsiteY35" fmla="*/ 7714603 h 10895511"/>
              <a:gd name="connsiteX36" fmla="*/ 2929193 w 10907494"/>
              <a:gd name="connsiteY36" fmla="*/ 7423901 h 10895511"/>
              <a:gd name="connsiteX37" fmla="*/ 2926184 w 10907494"/>
              <a:gd name="connsiteY37" fmla="*/ 7420141 h 10895511"/>
              <a:gd name="connsiteX38" fmla="*/ 2839688 w 10907494"/>
              <a:gd name="connsiteY38" fmla="*/ 7297542 h 10895511"/>
              <a:gd name="connsiteX39" fmla="*/ 2504235 w 10907494"/>
              <a:gd name="connsiteY39" fmla="*/ 6701097 h 10895511"/>
              <a:gd name="connsiteX40" fmla="*/ 2280474 w 10907494"/>
              <a:gd name="connsiteY40" fmla="*/ 5882395 h 10895511"/>
              <a:gd name="connsiteX41" fmla="*/ 2280474 w 10907494"/>
              <a:gd name="connsiteY41" fmla="*/ 5025710 h 10895511"/>
              <a:gd name="connsiteX42" fmla="*/ 2501602 w 10907494"/>
              <a:gd name="connsiteY42" fmla="*/ 4214905 h 10895511"/>
              <a:gd name="connsiteX43" fmla="*/ 2826150 w 10907494"/>
              <a:gd name="connsiteY43" fmla="*/ 3631246 h 10895511"/>
              <a:gd name="connsiteX44" fmla="*/ 2920919 w 10907494"/>
              <a:gd name="connsiteY44" fmla="*/ 3495486 h 10895511"/>
              <a:gd name="connsiteX45" fmla="*/ 3195073 w 10907494"/>
              <a:gd name="connsiteY45" fmla="*/ 3194254 h 10895511"/>
              <a:gd name="connsiteX46" fmla="*/ 3485775 w 10907494"/>
              <a:gd name="connsiteY46" fmla="*/ 2928750 h 10895511"/>
              <a:gd name="connsiteX47" fmla="*/ 3489535 w 10907494"/>
              <a:gd name="connsiteY47" fmla="*/ 2925741 h 10895511"/>
              <a:gd name="connsiteX48" fmla="*/ 3611758 w 10907494"/>
              <a:gd name="connsiteY48" fmla="*/ 2839245 h 10895511"/>
              <a:gd name="connsiteX49" fmla="*/ 4208203 w 10907494"/>
              <a:gd name="connsiteY49" fmla="*/ 2503792 h 10895511"/>
              <a:gd name="connsiteX50" fmla="*/ 5026905 w 10907494"/>
              <a:gd name="connsiteY50" fmla="*/ 2280031 h 10895511"/>
              <a:gd name="connsiteX51" fmla="*/ 5883590 w 10907494"/>
              <a:gd name="connsiteY51" fmla="*/ 2280031 h 10895511"/>
              <a:gd name="connsiteX52" fmla="*/ 6694394 w 10907494"/>
              <a:gd name="connsiteY52" fmla="*/ 2501159 h 10895511"/>
              <a:gd name="connsiteX53" fmla="*/ 7278053 w 10907494"/>
              <a:gd name="connsiteY53" fmla="*/ 2825707 h 10895511"/>
              <a:gd name="connsiteX54" fmla="*/ 7413814 w 10907494"/>
              <a:gd name="connsiteY54" fmla="*/ 2920476 h 10895511"/>
              <a:gd name="connsiteX55" fmla="*/ 7715045 w 10907494"/>
              <a:gd name="connsiteY55" fmla="*/ 3194630 h 10895511"/>
              <a:gd name="connsiteX56" fmla="*/ 7980550 w 10907494"/>
              <a:gd name="connsiteY56" fmla="*/ 3485332 h 10895511"/>
              <a:gd name="connsiteX57" fmla="*/ 7983558 w 10907494"/>
              <a:gd name="connsiteY57" fmla="*/ 3489092 h 10895511"/>
              <a:gd name="connsiteX58" fmla="*/ 8070054 w 10907494"/>
              <a:gd name="connsiteY58" fmla="*/ 3611691 h 10895511"/>
              <a:gd name="connsiteX59" fmla="*/ 8405508 w 10907494"/>
              <a:gd name="connsiteY59" fmla="*/ 4208136 h 10895511"/>
              <a:gd name="connsiteX60" fmla="*/ 8629645 w 10907494"/>
              <a:gd name="connsiteY60" fmla="*/ 5027590 h 10895511"/>
              <a:gd name="connsiteX61" fmla="*/ 8651081 w 10907494"/>
              <a:gd name="connsiteY61" fmla="*/ 5455181 h 10895511"/>
              <a:gd name="connsiteX62" fmla="*/ 8629645 w 10907494"/>
              <a:gd name="connsiteY62" fmla="*/ 5882771 h 10895511"/>
              <a:gd name="connsiteX63" fmla="*/ 8408516 w 10907494"/>
              <a:gd name="connsiteY63" fmla="*/ 6694328 h 10895511"/>
              <a:gd name="connsiteX64" fmla="*/ 8083969 w 10907494"/>
              <a:gd name="connsiteY64" fmla="*/ 7277987 h 10895511"/>
              <a:gd name="connsiteX65" fmla="*/ 7989200 w 10907494"/>
              <a:gd name="connsiteY65" fmla="*/ 7413748 h 1089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0907494" h="10895511">
                <a:moveTo>
                  <a:pt x="10907494" y="5455181"/>
                </a:moveTo>
                <a:cubicBezTo>
                  <a:pt x="10907494" y="5436001"/>
                  <a:pt x="10907118" y="5416822"/>
                  <a:pt x="10905990" y="5397642"/>
                </a:cubicBezTo>
                <a:cubicBezTo>
                  <a:pt x="10888691" y="4332239"/>
                  <a:pt x="10570536" y="3242015"/>
                  <a:pt x="9947766" y="2371416"/>
                </a:cubicBezTo>
                <a:cubicBezTo>
                  <a:pt x="9264825" y="1416953"/>
                  <a:pt x="8364141" y="722729"/>
                  <a:pt x="7263387" y="312814"/>
                </a:cubicBezTo>
                <a:cubicBezTo>
                  <a:pt x="5214187" y="-450229"/>
                  <a:pt x="2708064" y="221053"/>
                  <a:pt x="1317361" y="1908475"/>
                </a:cubicBezTo>
                <a:cubicBezTo>
                  <a:pt x="558078" y="2830596"/>
                  <a:pt x="117701" y="3895999"/>
                  <a:pt x="16915" y="5087385"/>
                </a:cubicBezTo>
                <a:cubicBezTo>
                  <a:pt x="-74846" y="6173472"/>
                  <a:pt x="210967" y="7318226"/>
                  <a:pt x="771309" y="8249749"/>
                </a:cubicBezTo>
                <a:cubicBezTo>
                  <a:pt x="1313224" y="9151186"/>
                  <a:pt x="2137192" y="9932281"/>
                  <a:pt x="3098800" y="10368896"/>
                </a:cubicBezTo>
                <a:cubicBezTo>
                  <a:pt x="4207827" y="10872453"/>
                  <a:pt x="5383418" y="11020624"/>
                  <a:pt x="6581950" y="10788589"/>
                </a:cubicBezTo>
                <a:cubicBezTo>
                  <a:pt x="8695081" y="10379051"/>
                  <a:pt x="10496075" y="8541202"/>
                  <a:pt x="10818366" y="6405507"/>
                </a:cubicBezTo>
                <a:cubicBezTo>
                  <a:pt x="10863117" y="6108788"/>
                  <a:pt x="10899973" y="5813574"/>
                  <a:pt x="10905990" y="5513847"/>
                </a:cubicBezTo>
                <a:cubicBezTo>
                  <a:pt x="10906742" y="5494292"/>
                  <a:pt x="10907118" y="5474737"/>
                  <a:pt x="10907118" y="5454804"/>
                </a:cubicBezTo>
                <a:close/>
                <a:moveTo>
                  <a:pt x="7378464" y="2888510"/>
                </a:moveTo>
                <a:cubicBezTo>
                  <a:pt x="7351387" y="2868203"/>
                  <a:pt x="7328823" y="2852032"/>
                  <a:pt x="7328447" y="2852032"/>
                </a:cubicBezTo>
                <a:cubicBezTo>
                  <a:pt x="7338601" y="2852032"/>
                  <a:pt x="7360413" y="2871211"/>
                  <a:pt x="7378464" y="2888510"/>
                </a:cubicBezTo>
                <a:close/>
                <a:moveTo>
                  <a:pt x="2887825" y="3531212"/>
                </a:moveTo>
                <a:cubicBezTo>
                  <a:pt x="2867517" y="3558289"/>
                  <a:pt x="2851346" y="3580853"/>
                  <a:pt x="2851346" y="3581229"/>
                </a:cubicBezTo>
                <a:cubicBezTo>
                  <a:pt x="2851346" y="3571075"/>
                  <a:pt x="2870526" y="3549263"/>
                  <a:pt x="2887825" y="3531212"/>
                </a:cubicBezTo>
                <a:close/>
                <a:moveTo>
                  <a:pt x="3530527" y="8021851"/>
                </a:moveTo>
                <a:cubicBezTo>
                  <a:pt x="3557604" y="8042158"/>
                  <a:pt x="3580168" y="8058330"/>
                  <a:pt x="3580544" y="8058330"/>
                </a:cubicBezTo>
                <a:cubicBezTo>
                  <a:pt x="3570390" y="8058330"/>
                  <a:pt x="3548578" y="8039150"/>
                  <a:pt x="3530527" y="8021851"/>
                </a:cubicBezTo>
                <a:close/>
                <a:moveTo>
                  <a:pt x="8021165" y="7379149"/>
                </a:moveTo>
                <a:cubicBezTo>
                  <a:pt x="8041473" y="7352072"/>
                  <a:pt x="8057644" y="7329508"/>
                  <a:pt x="8057644" y="7329132"/>
                </a:cubicBezTo>
                <a:cubicBezTo>
                  <a:pt x="8057644" y="7339286"/>
                  <a:pt x="8038465" y="7361098"/>
                  <a:pt x="8021165" y="7379149"/>
                </a:cubicBezTo>
                <a:close/>
                <a:moveTo>
                  <a:pt x="7988823" y="7413748"/>
                </a:moveTo>
                <a:cubicBezTo>
                  <a:pt x="7902328" y="7518295"/>
                  <a:pt x="7810567" y="7619081"/>
                  <a:pt x="7714669" y="7714979"/>
                </a:cubicBezTo>
                <a:cubicBezTo>
                  <a:pt x="7618772" y="7810876"/>
                  <a:pt x="7524755" y="7896244"/>
                  <a:pt x="7423968" y="7980483"/>
                </a:cubicBezTo>
                <a:cubicBezTo>
                  <a:pt x="7422840" y="7981611"/>
                  <a:pt x="7421336" y="7982739"/>
                  <a:pt x="7420207" y="7983492"/>
                </a:cubicBezTo>
                <a:cubicBezTo>
                  <a:pt x="7379592" y="8012449"/>
                  <a:pt x="7339353" y="8042158"/>
                  <a:pt x="7297985" y="8069988"/>
                </a:cubicBezTo>
                <a:cubicBezTo>
                  <a:pt x="7108070" y="8197851"/>
                  <a:pt x="6908378" y="8308791"/>
                  <a:pt x="6701540" y="8405441"/>
                </a:cubicBezTo>
                <a:cubicBezTo>
                  <a:pt x="6436035" y="8505851"/>
                  <a:pt x="6162633" y="8580689"/>
                  <a:pt x="5882838" y="8629202"/>
                </a:cubicBezTo>
                <a:cubicBezTo>
                  <a:pt x="5597401" y="8656279"/>
                  <a:pt x="5311589" y="8656279"/>
                  <a:pt x="5026153" y="8629202"/>
                </a:cubicBezTo>
                <a:cubicBezTo>
                  <a:pt x="4748990" y="8581065"/>
                  <a:pt x="4478596" y="8507356"/>
                  <a:pt x="4215348" y="8408074"/>
                </a:cubicBezTo>
                <a:cubicBezTo>
                  <a:pt x="4013023" y="8314057"/>
                  <a:pt x="3817467" y="8207253"/>
                  <a:pt x="3631689" y="8083526"/>
                </a:cubicBezTo>
                <a:cubicBezTo>
                  <a:pt x="3585809" y="8053065"/>
                  <a:pt x="3541057" y="8020723"/>
                  <a:pt x="3495928" y="7988757"/>
                </a:cubicBezTo>
                <a:cubicBezTo>
                  <a:pt x="3391381" y="7902261"/>
                  <a:pt x="3290595" y="7810500"/>
                  <a:pt x="3194697" y="7714603"/>
                </a:cubicBezTo>
                <a:cubicBezTo>
                  <a:pt x="3101808" y="7621714"/>
                  <a:pt x="3013432" y="7524688"/>
                  <a:pt x="2929193" y="7423901"/>
                </a:cubicBezTo>
                <a:cubicBezTo>
                  <a:pt x="2928064" y="7422773"/>
                  <a:pt x="2927312" y="7421269"/>
                  <a:pt x="2926184" y="7420141"/>
                </a:cubicBezTo>
                <a:cubicBezTo>
                  <a:pt x="2897227" y="7379525"/>
                  <a:pt x="2867517" y="7339286"/>
                  <a:pt x="2839688" y="7297542"/>
                </a:cubicBezTo>
                <a:cubicBezTo>
                  <a:pt x="2711825" y="7107628"/>
                  <a:pt x="2600885" y="6907935"/>
                  <a:pt x="2504235" y="6701097"/>
                </a:cubicBezTo>
                <a:cubicBezTo>
                  <a:pt x="2403824" y="6435592"/>
                  <a:pt x="2328987" y="6162190"/>
                  <a:pt x="2280474" y="5882395"/>
                </a:cubicBezTo>
                <a:cubicBezTo>
                  <a:pt x="2253397" y="5596959"/>
                  <a:pt x="2253397" y="5311146"/>
                  <a:pt x="2280474" y="5025710"/>
                </a:cubicBezTo>
                <a:cubicBezTo>
                  <a:pt x="2328611" y="4748547"/>
                  <a:pt x="2402320" y="4478154"/>
                  <a:pt x="2501602" y="4214905"/>
                </a:cubicBezTo>
                <a:cubicBezTo>
                  <a:pt x="2595619" y="4012580"/>
                  <a:pt x="2702423" y="3817024"/>
                  <a:pt x="2826150" y="3631246"/>
                </a:cubicBezTo>
                <a:cubicBezTo>
                  <a:pt x="2856611" y="3585366"/>
                  <a:pt x="2888953" y="3540614"/>
                  <a:pt x="2920919" y="3495486"/>
                </a:cubicBezTo>
                <a:cubicBezTo>
                  <a:pt x="3007415" y="3390938"/>
                  <a:pt x="3099176" y="3290152"/>
                  <a:pt x="3195073" y="3194254"/>
                </a:cubicBezTo>
                <a:cubicBezTo>
                  <a:pt x="3290971" y="3098357"/>
                  <a:pt x="3384988" y="3012989"/>
                  <a:pt x="3485775" y="2928750"/>
                </a:cubicBezTo>
                <a:cubicBezTo>
                  <a:pt x="3486903" y="2927621"/>
                  <a:pt x="3488407" y="2926493"/>
                  <a:pt x="3489535" y="2925741"/>
                </a:cubicBezTo>
                <a:cubicBezTo>
                  <a:pt x="3530151" y="2896784"/>
                  <a:pt x="3570390" y="2867074"/>
                  <a:pt x="3611758" y="2839245"/>
                </a:cubicBezTo>
                <a:cubicBezTo>
                  <a:pt x="3801672" y="2711382"/>
                  <a:pt x="4001365" y="2600442"/>
                  <a:pt x="4208203" y="2503792"/>
                </a:cubicBezTo>
                <a:cubicBezTo>
                  <a:pt x="4473708" y="2403381"/>
                  <a:pt x="4747110" y="2328544"/>
                  <a:pt x="5026905" y="2280031"/>
                </a:cubicBezTo>
                <a:cubicBezTo>
                  <a:pt x="5312341" y="2252954"/>
                  <a:pt x="5598154" y="2252954"/>
                  <a:pt x="5883590" y="2280031"/>
                </a:cubicBezTo>
                <a:cubicBezTo>
                  <a:pt x="6160753" y="2328168"/>
                  <a:pt x="6431146" y="2401877"/>
                  <a:pt x="6694394" y="2501159"/>
                </a:cubicBezTo>
                <a:cubicBezTo>
                  <a:pt x="6896720" y="2595177"/>
                  <a:pt x="7092275" y="2701980"/>
                  <a:pt x="7278053" y="2825707"/>
                </a:cubicBezTo>
                <a:cubicBezTo>
                  <a:pt x="7323934" y="2856168"/>
                  <a:pt x="7368686" y="2888510"/>
                  <a:pt x="7413814" y="2920476"/>
                </a:cubicBezTo>
                <a:cubicBezTo>
                  <a:pt x="7518361" y="3006972"/>
                  <a:pt x="7619148" y="3098733"/>
                  <a:pt x="7715045" y="3194630"/>
                </a:cubicBezTo>
                <a:cubicBezTo>
                  <a:pt x="7810943" y="3290528"/>
                  <a:pt x="7896311" y="3384545"/>
                  <a:pt x="7980550" y="3485332"/>
                </a:cubicBezTo>
                <a:cubicBezTo>
                  <a:pt x="7981679" y="3486460"/>
                  <a:pt x="7982430" y="3487964"/>
                  <a:pt x="7983558" y="3489092"/>
                </a:cubicBezTo>
                <a:cubicBezTo>
                  <a:pt x="8012516" y="3529708"/>
                  <a:pt x="8042226" y="3569947"/>
                  <a:pt x="8070054" y="3611691"/>
                </a:cubicBezTo>
                <a:cubicBezTo>
                  <a:pt x="8197918" y="3801606"/>
                  <a:pt x="8308858" y="4001298"/>
                  <a:pt x="8405508" y="4208136"/>
                </a:cubicBezTo>
                <a:cubicBezTo>
                  <a:pt x="8506294" y="4474017"/>
                  <a:pt x="8580756" y="4747419"/>
                  <a:pt x="8629645" y="5027590"/>
                </a:cubicBezTo>
                <a:cubicBezTo>
                  <a:pt x="8643183" y="5169745"/>
                  <a:pt x="8650329" y="5311899"/>
                  <a:pt x="8651081" y="5455181"/>
                </a:cubicBezTo>
                <a:cubicBezTo>
                  <a:pt x="8650329" y="5598463"/>
                  <a:pt x="8643183" y="5740617"/>
                  <a:pt x="8629645" y="5882771"/>
                </a:cubicBezTo>
                <a:cubicBezTo>
                  <a:pt x="8581508" y="6160310"/>
                  <a:pt x="8507422" y="6431079"/>
                  <a:pt x="8408516" y="6694328"/>
                </a:cubicBezTo>
                <a:cubicBezTo>
                  <a:pt x="8314499" y="6896653"/>
                  <a:pt x="8207696" y="7092209"/>
                  <a:pt x="8083969" y="7277987"/>
                </a:cubicBezTo>
                <a:cubicBezTo>
                  <a:pt x="8053507" y="7323867"/>
                  <a:pt x="8021165" y="7368619"/>
                  <a:pt x="7989200" y="7413748"/>
                </a:cubicBezTo>
                <a:close/>
              </a:path>
            </a:pathLst>
          </a:custGeom>
          <a:solidFill>
            <a:schemeClr val="accent3"/>
          </a:solidFill>
          <a:ln w="0" cap="flat">
            <a:noFill/>
            <a:prstDash val="solid"/>
            <a:miter/>
          </a:ln>
        </p:spPr>
        <p:txBody>
          <a:bodyPr rtlCol="0" anchor="ctr"/>
          <a:lstStyle/>
          <a:p>
            <a:endParaRPr lang="es-SV">
              <a:latin typeface="Raleway ExtraLight" pitchFamily="2" charset="77"/>
            </a:endParaRPr>
          </a:p>
        </p:txBody>
      </p:sp>
      <p:sp>
        <p:nvSpPr>
          <p:cNvPr id="2" name="Rectangle 1">
            <a:extLst>
              <a:ext uri="{FF2B5EF4-FFF2-40B4-BE49-F238E27FC236}">
                <a16:creationId xmlns:a16="http://schemas.microsoft.com/office/drawing/2014/main" id="{E14343A2-C27F-D640-9635-AF9F0D6E162B}"/>
              </a:ext>
            </a:extLst>
          </p:cNvPr>
          <p:cNvSpPr/>
          <p:nvPr/>
        </p:nvSpPr>
        <p:spPr>
          <a:xfrm>
            <a:off x="3702050" y="0"/>
            <a:ext cx="7620000" cy="1336292"/>
          </a:xfrm>
          <a:prstGeom prst="rect">
            <a:avLst/>
          </a:prstGeom>
        </p:spPr>
        <p:txBody>
          <a:bodyPr wrap="square" lIns="43207" tIns="21604" rIns="43207" bIns="21604" anchor="t">
            <a:spAutoFit/>
          </a:bodyPr>
          <a:lstStyle/>
          <a:p>
            <a:pPr algn="ctr"/>
            <a:r>
              <a:rPr lang="lv-LV" sz="28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Aktuālākie notikumi </a:t>
            </a:r>
            <a:r>
              <a:rPr lang="lv-LV" sz="28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rPr>
              <a:t>2026</a:t>
            </a:r>
            <a:r>
              <a:rPr lang="lv-LV" sz="28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r>
              <a:rPr lang="lv-LV" sz="28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rPr>
              <a:t>gadā</a:t>
            </a:r>
            <a:r>
              <a:rPr lang="lv-LV" sz="28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 </a:t>
            </a:r>
            <a:r>
              <a:rPr lang="lv-LV" sz="2800" b="1" dirty="0">
                <a:solidFill>
                  <a:srgbClr val="002060"/>
                </a:solidFill>
                <a:latin typeface="Arial" panose="020B0604020202020204" pitchFamily="34" charset="0"/>
                <a:cs typeface="Arial" panose="020B0604020202020204" pitchFamily="34" charset="0"/>
              </a:rPr>
              <a:t>formālajiem un neformālajiem aprūpētājiem, t.sk. ģimenes locekļiem </a:t>
            </a:r>
            <a:endParaRPr lang="lv-LV" sz="28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CBA0832C-FB40-3FD0-806B-81D19989F5EC}"/>
              </a:ext>
            </a:extLst>
          </p:cNvPr>
          <p:cNvSpPr txBox="1"/>
          <p:nvPr/>
        </p:nvSpPr>
        <p:spPr>
          <a:xfrm>
            <a:off x="3016250" y="1870075"/>
            <a:ext cx="8305800" cy="3921615"/>
          </a:xfrm>
          <a:prstGeom prst="rect">
            <a:avLst/>
          </a:prstGeom>
          <a:noFill/>
        </p:spPr>
        <p:txBody>
          <a:bodyPr rot="0" spcFirstLastPara="0" vertOverflow="overflow" horzOverflow="overflow" vert="horz" wrap="square" lIns="43207" tIns="21604" rIns="43207" bIns="21604" numCol="1" spcCol="0" rtlCol="0" fromWordArt="0" anchor="t" anchorCtr="0" forceAA="0" compatLnSpc="1">
            <a:prstTxWarp prst="textNoShape">
              <a:avLst/>
            </a:prstTxWarp>
            <a:spAutoFit/>
          </a:bodyPr>
          <a:lstStyle/>
          <a:p>
            <a:pPr marL="285750" indent="-285750" algn="l" rtl="0">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14.oktobrī Rīgā Paliatīvās aprūpes mēneša atklāšanas </a:t>
            </a:r>
            <a:r>
              <a:rPr lang="lv-LV" dirty="0">
                <a:solidFill>
                  <a:srgbClr val="00B050"/>
                </a:solidFill>
                <a:latin typeface="Arial" panose="020B0604020202020204" pitchFamily="34" charset="0"/>
                <a:cs typeface="Arial" panose="020B0604020202020204" pitchFamily="34" charset="0"/>
              </a:rPr>
              <a:t>seminārs</a:t>
            </a:r>
            <a:r>
              <a:rPr lang="lv-LV" dirty="0">
                <a:solidFill>
                  <a:srgbClr val="002060"/>
                </a:solidFill>
                <a:latin typeface="Arial" panose="020B0604020202020204" pitchFamily="34" charset="0"/>
                <a:cs typeface="Arial" panose="020B0604020202020204" pitchFamily="34" charset="0"/>
              </a:rPr>
              <a:t> </a:t>
            </a:r>
            <a:r>
              <a:rPr lang="lv-LV" dirty="0">
                <a:solidFill>
                  <a:srgbClr val="002060"/>
                </a:solidFill>
                <a:latin typeface="Arial" panose="020B0604020202020204" pitchFamily="34" charset="0"/>
                <a:ea typeface="Calibri" panose="020F0502020204030204" pitchFamily="34" charset="0"/>
                <a:cs typeface="Arial" panose="020B0604020202020204" pitchFamily="34" charset="0"/>
              </a:rPr>
              <a:t>“</a:t>
            </a:r>
            <a:r>
              <a:rPr lang="lv-LV" i="1" dirty="0">
                <a:solidFill>
                  <a:srgbClr val="002060"/>
                </a:solidFill>
                <a:latin typeface="Arial" panose="020B0604020202020204" pitchFamily="34" charset="0"/>
                <a:ea typeface="Calibri" panose="020F0502020204030204" pitchFamily="34" charset="0"/>
                <a:cs typeface="Arial" panose="020B0604020202020204" pitchFamily="34" charset="0"/>
              </a:rPr>
              <a:t>Paliatīvā aprūpe no definīcijas līdz </a:t>
            </a:r>
            <a:r>
              <a:rPr lang="lv-LV" i="1" dirty="0" err="1">
                <a:solidFill>
                  <a:srgbClr val="002060"/>
                </a:solidFill>
                <a:latin typeface="Arial" panose="020B0604020202020204" pitchFamily="34" charset="0"/>
                <a:ea typeface="Calibri" panose="020F0502020204030204" pitchFamily="34" charset="0"/>
                <a:cs typeface="Arial" panose="020B0604020202020204" pitchFamily="34" charset="0"/>
              </a:rPr>
              <a:t>cilvēkcentrētai</a:t>
            </a:r>
            <a:r>
              <a:rPr lang="lv-LV" i="1" dirty="0">
                <a:solidFill>
                  <a:srgbClr val="002060"/>
                </a:solidFill>
                <a:latin typeface="Arial" panose="020B0604020202020204" pitchFamily="34" charset="0"/>
                <a:ea typeface="Calibri" panose="020F0502020204030204" pitchFamily="34" charset="0"/>
                <a:cs typeface="Arial" panose="020B0604020202020204" pitchFamily="34" charset="0"/>
              </a:rPr>
              <a:t> pieejai” </a:t>
            </a:r>
            <a:endParaRPr lang="lv-LV" i="1" dirty="0">
              <a:solidFill>
                <a:srgbClr val="002060"/>
              </a:solidFill>
              <a:latin typeface="Arial" panose="020B0604020202020204" pitchFamily="34" charset="0"/>
              <a:cs typeface="Arial" panose="020B0604020202020204" pitchFamily="34" charset="0"/>
            </a:endParaRPr>
          </a:p>
          <a:p>
            <a:pPr marL="270034" indent="-270034" algn="l" rtl="0">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Oktobrī </a:t>
            </a:r>
            <a:r>
              <a:rPr lang="lv-LV" dirty="0">
                <a:solidFill>
                  <a:srgbClr val="00B050"/>
                </a:solidFill>
                <a:latin typeface="Arial" panose="020B0604020202020204" pitchFamily="34" charset="0"/>
                <a:cs typeface="Arial" panose="020B0604020202020204" pitchFamily="34" charset="0"/>
              </a:rPr>
              <a:t>pieredzes apmaiņas </a:t>
            </a:r>
            <a:r>
              <a:rPr lang="lv-LV" dirty="0">
                <a:solidFill>
                  <a:srgbClr val="002060"/>
                </a:solidFill>
                <a:latin typeface="Arial" panose="020B0604020202020204" pitchFamily="34" charset="0"/>
                <a:cs typeface="Arial" panose="020B0604020202020204" pitchFamily="34" charset="0"/>
              </a:rPr>
              <a:t>brauciens uz Liepāju pie paliatīvās aprūpes pakalpojumu sniedzējiem</a:t>
            </a: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Oktobrī – novembrī - decembrī 5 tematiskas </a:t>
            </a:r>
            <a:r>
              <a:rPr lang="lv-LV" dirty="0">
                <a:solidFill>
                  <a:srgbClr val="00B050"/>
                </a:solidFill>
                <a:latin typeface="Arial" panose="020B0604020202020204" pitchFamily="34" charset="0"/>
                <a:cs typeface="Arial" panose="020B0604020202020204" pitchFamily="34" charset="0"/>
              </a:rPr>
              <a:t>atbalsta skolas </a:t>
            </a:r>
            <a:r>
              <a:rPr lang="lv-LV" dirty="0">
                <a:solidFill>
                  <a:srgbClr val="002060"/>
                </a:solidFill>
                <a:latin typeface="Arial" panose="020B0604020202020204" pitchFamily="34" charset="0"/>
                <a:cs typeface="Arial" panose="020B0604020202020204" pitchFamily="34" charset="0"/>
              </a:rPr>
              <a:t>5 reģionos</a:t>
            </a: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Oktobrī – novembrī- decembrī –  </a:t>
            </a:r>
            <a:r>
              <a:rPr lang="lv-LV" dirty="0" err="1">
                <a:solidFill>
                  <a:srgbClr val="00B050"/>
                </a:solidFill>
                <a:latin typeface="Arial" panose="020B0604020202020204" pitchFamily="34" charset="0"/>
                <a:cs typeface="Arial" panose="020B0604020202020204" pitchFamily="34" charset="0"/>
              </a:rPr>
              <a:t>domnīcu</a:t>
            </a:r>
            <a:r>
              <a:rPr lang="lv-LV" dirty="0">
                <a:solidFill>
                  <a:srgbClr val="00B050"/>
                </a:solidFill>
                <a:latin typeface="Arial" panose="020B0604020202020204" pitchFamily="34" charset="0"/>
                <a:cs typeface="Arial" panose="020B0604020202020204" pitchFamily="34" charset="0"/>
              </a:rPr>
              <a:t> cikls </a:t>
            </a:r>
            <a:r>
              <a:rPr lang="lv-LV" dirty="0">
                <a:solidFill>
                  <a:srgbClr val="002060"/>
                </a:solidFill>
                <a:latin typeface="Arial" panose="020B0604020202020204" pitchFamily="34" charset="0"/>
                <a:cs typeface="Arial" panose="020B0604020202020204" pitchFamily="34" charset="0"/>
              </a:rPr>
              <a:t>5 reģionos par atelpas brīža un īslaicīgās aprūpes pakalpojumiem</a:t>
            </a: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Novembra sākumā – </a:t>
            </a:r>
            <a:r>
              <a:rPr lang="lv-LV" i="1" dirty="0">
                <a:solidFill>
                  <a:srgbClr val="002060"/>
                </a:solidFill>
                <a:latin typeface="Arial" panose="020B0604020202020204" pitchFamily="34" charset="0"/>
                <a:cs typeface="Arial" panose="020B0604020202020204" pitchFamily="34" charset="0"/>
              </a:rPr>
              <a:t>Rīgā «N</a:t>
            </a:r>
            <a:r>
              <a:rPr lang="lv-LV" i="1" dirty="0">
                <a:solidFill>
                  <a:srgbClr val="002060"/>
                </a:solidFill>
                <a:latin typeface="Arial" panose="020B0604020202020204" pitchFamily="34" charset="0"/>
                <a:ea typeface="Times New Roman" panose="02020603050405020304" pitchFamily="18" charset="0"/>
                <a:cs typeface="Arial" panose="020B0604020202020204" pitchFamily="34" charset="0"/>
              </a:rPr>
              <a:t>acionāla mēroga </a:t>
            </a:r>
            <a:r>
              <a:rPr lang="lv-LV" i="1" dirty="0" err="1">
                <a:solidFill>
                  <a:srgbClr val="002060"/>
                </a:solidFill>
                <a:latin typeface="Arial" panose="020B0604020202020204" pitchFamily="34" charset="0"/>
                <a:ea typeface="Times New Roman" panose="02020603050405020304" pitchFamily="18" charset="0"/>
                <a:cs typeface="Arial" panose="020B0604020202020204" pitchFamily="34" charset="0"/>
              </a:rPr>
              <a:t>starpprofesionāla</a:t>
            </a:r>
            <a:r>
              <a:rPr lang="lv-LV" i="1"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lv-LV" i="1" dirty="0">
                <a:solidFill>
                  <a:srgbClr val="00B050"/>
                </a:solidFill>
                <a:latin typeface="Arial" panose="020B0604020202020204" pitchFamily="34" charset="0"/>
                <a:ea typeface="Times New Roman" panose="02020603050405020304" pitchFamily="18" charset="0"/>
                <a:cs typeface="Arial" panose="020B0604020202020204" pitchFamily="34" charset="0"/>
              </a:rPr>
              <a:t>konference</a:t>
            </a:r>
            <a:r>
              <a:rPr lang="lv-LV" i="1" dirty="0">
                <a:solidFill>
                  <a:srgbClr val="002060"/>
                </a:solidFill>
                <a:latin typeface="Arial" panose="020B0604020202020204" pitchFamily="34" charset="0"/>
                <a:ea typeface="Times New Roman" panose="02020603050405020304" pitchFamily="18" charset="0"/>
                <a:cs typeface="Arial" panose="020B0604020202020204" pitchFamily="34" charset="0"/>
              </a:rPr>
              <a:t> par paliatīvo aprūpi»</a:t>
            </a:r>
            <a:endParaRPr lang="lv-LV" i="1" dirty="0">
              <a:solidFill>
                <a:srgbClr val="002060"/>
              </a:solidFill>
              <a:latin typeface="Arial" panose="020B0604020202020204" pitchFamily="34" charset="0"/>
              <a:cs typeface="Arial" panose="020B0604020202020204" pitchFamily="34" charset="0"/>
            </a:endParaRP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Gada nogalē </a:t>
            </a:r>
            <a:r>
              <a:rPr lang="lv-LV" dirty="0">
                <a:solidFill>
                  <a:srgbClr val="00B050"/>
                </a:solidFill>
                <a:latin typeface="Arial" panose="020B0604020202020204" pitchFamily="34" charset="0"/>
                <a:cs typeface="Arial" panose="020B0604020202020204" pitchFamily="34" charset="0"/>
              </a:rPr>
              <a:t>pieredzes apmaiņas </a:t>
            </a:r>
            <a:r>
              <a:rPr lang="lv-LV" dirty="0">
                <a:solidFill>
                  <a:srgbClr val="002060"/>
                </a:solidFill>
                <a:latin typeface="Arial" panose="020B0604020202020204" pitchFamily="34" charset="0"/>
                <a:cs typeface="Arial" panose="020B0604020202020204" pitchFamily="34" charset="0"/>
              </a:rPr>
              <a:t>pasākums pie Rīgas pakalpojumu sniedzējiem</a:t>
            </a:r>
          </a:p>
          <a:p>
            <a:pPr algn="l"/>
            <a:endParaRPr lang="lv-LV" dirty="0">
              <a:solidFill>
                <a:srgbClr val="002060"/>
              </a:solidFill>
              <a:latin typeface="Arial" panose="020B0604020202020204" pitchFamily="34" charset="0"/>
              <a:cs typeface="Arial" panose="020B0604020202020204" pitchFamily="34" charset="0"/>
            </a:endParaRPr>
          </a:p>
          <a:p>
            <a:pPr algn="l"/>
            <a:r>
              <a:rPr lang="lv-LV" dirty="0">
                <a:solidFill>
                  <a:srgbClr val="002060"/>
                </a:solidFill>
                <a:latin typeface="Arial" panose="020B0604020202020204" pitchFamily="34" charset="0"/>
                <a:cs typeface="Arial" panose="020B0604020202020204" pitchFamily="34" charset="0"/>
              </a:rPr>
              <a:t>Sekojiet līdzi LM mājas lapā </a:t>
            </a:r>
            <a:r>
              <a:rPr lang="lv-LV" dirty="0">
                <a:solidFill>
                  <a:schemeClr val="tx2">
                    <a:lumMod val="60000"/>
                    <a:lumOff val="4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https://www.lm.gov.lv/lv/jaunumi</a:t>
            </a:r>
            <a:endParaRPr lang="lv-LV" dirty="0">
              <a:solidFill>
                <a:schemeClr val="tx2">
                  <a:lumMod val="60000"/>
                  <a:lumOff val="40000"/>
                </a:schemeClr>
              </a:solidFill>
              <a:latin typeface="Arial" panose="020B0604020202020204" pitchFamily="34" charset="0"/>
              <a:cs typeface="Arial" panose="020B0604020202020204" pitchFamily="34" charset="0"/>
            </a:endParaRPr>
          </a:p>
          <a:p>
            <a:pPr algn="l"/>
            <a:r>
              <a:rPr lang="lv-LV" dirty="0">
                <a:solidFill>
                  <a:srgbClr val="002060"/>
                </a:solidFill>
                <a:latin typeface="Arial" panose="020B0604020202020204" pitchFamily="34" charset="0"/>
                <a:cs typeface="Arial" panose="020B0604020202020204" pitchFamily="34" charset="0"/>
              </a:rPr>
              <a:t> un FB </a:t>
            </a:r>
            <a:r>
              <a:rPr lang="lv-LV" dirty="0">
                <a:solidFill>
                  <a:schemeClr val="tx2">
                    <a:lumMod val="60000"/>
                    <a:lumOff val="40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https://www.facebook.com/labklajibasministrija/</a:t>
            </a:r>
            <a:r>
              <a:rPr lang="lv-LV" dirty="0">
                <a:solidFill>
                  <a:schemeClr val="tx2">
                    <a:lumMod val="60000"/>
                    <a:lumOff val="4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212184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13AF4-2B79-4ECE-4A96-1222E20988AA}"/>
            </a:ext>
          </a:extLst>
        </p:cNvPr>
        <p:cNvGrpSpPr/>
        <p:nvPr/>
      </p:nvGrpSpPr>
      <p:grpSpPr>
        <a:xfrm>
          <a:off x="0" y="0"/>
          <a:ext cx="0" cy="0"/>
          <a:chOff x="0" y="0"/>
          <a:chExt cx="0" cy="0"/>
        </a:xfrm>
      </p:grpSpPr>
      <p:grpSp>
        <p:nvGrpSpPr>
          <p:cNvPr id="14" name="Grupo 13">
            <a:extLst>
              <a:ext uri="{FF2B5EF4-FFF2-40B4-BE49-F238E27FC236}">
                <a16:creationId xmlns:a16="http://schemas.microsoft.com/office/drawing/2014/main" id="{2F2E96D4-E621-FA30-6152-3E74D0D3F57E}"/>
              </a:ext>
            </a:extLst>
          </p:cNvPr>
          <p:cNvGrpSpPr/>
          <p:nvPr/>
        </p:nvGrpSpPr>
        <p:grpSpPr>
          <a:xfrm>
            <a:off x="-1431" y="1141"/>
            <a:ext cx="2014911" cy="6481069"/>
            <a:chOff x="-3028" y="0"/>
            <a:chExt cx="4264191" cy="13716000"/>
          </a:xfrm>
          <a:solidFill>
            <a:schemeClr val="accent6"/>
          </a:solidFill>
        </p:grpSpPr>
        <p:sp>
          <p:nvSpPr>
            <p:cNvPr id="6" name="Forma libre 5">
              <a:extLst>
                <a:ext uri="{FF2B5EF4-FFF2-40B4-BE49-F238E27FC236}">
                  <a16:creationId xmlns:a16="http://schemas.microsoft.com/office/drawing/2014/main" id="{2208A8EB-C32B-B448-C68A-DED8F0D8739A}"/>
                </a:ext>
              </a:extLst>
            </p:cNvPr>
            <p:cNvSpPr/>
            <p:nvPr/>
          </p:nvSpPr>
          <p:spPr>
            <a:xfrm>
              <a:off x="0" y="0"/>
              <a:ext cx="4258491" cy="13716000"/>
            </a:xfrm>
            <a:custGeom>
              <a:avLst/>
              <a:gdLst>
                <a:gd name="connsiteX0" fmla="*/ 3840480 w 3840480"/>
                <a:gd name="connsiteY0" fmla="*/ 13790815 h 13790815"/>
                <a:gd name="connsiteX1" fmla="*/ 0 w 3840480"/>
                <a:gd name="connsiteY1" fmla="*/ 13790815 h 13790815"/>
                <a:gd name="connsiteX2" fmla="*/ 0 w 3840480"/>
                <a:gd name="connsiteY2" fmla="*/ 6895408 h 13790815"/>
                <a:gd name="connsiteX3" fmla="*/ 0 w 3840480"/>
                <a:gd name="connsiteY3" fmla="*/ 0 h 13790815"/>
                <a:gd name="connsiteX4" fmla="*/ 3840480 w 3840480"/>
                <a:gd name="connsiteY4" fmla="*/ 0 h 13790815"/>
                <a:gd name="connsiteX5" fmla="*/ 3840480 w 3840480"/>
                <a:gd name="connsiteY5" fmla="*/ 13790815 h 137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0480" h="13790815">
                  <a:moveTo>
                    <a:pt x="3840480" y="13790815"/>
                  </a:moveTo>
                  <a:lnTo>
                    <a:pt x="0" y="13790815"/>
                  </a:lnTo>
                  <a:lnTo>
                    <a:pt x="0" y="6895408"/>
                  </a:lnTo>
                  <a:lnTo>
                    <a:pt x="0" y="0"/>
                  </a:lnTo>
                  <a:lnTo>
                    <a:pt x="3840480" y="0"/>
                  </a:lnTo>
                  <a:lnTo>
                    <a:pt x="3840480" y="13790815"/>
                  </a:lnTo>
                  <a:close/>
                </a:path>
              </a:pathLst>
            </a:custGeom>
            <a:grpFill/>
            <a:ln w="0" cap="flat">
              <a:noFill/>
              <a:prstDash val="solid"/>
              <a:miter/>
            </a:ln>
          </p:spPr>
          <p:txBody>
            <a:bodyPr rtlCol="0" anchor="ctr"/>
            <a:lstStyle/>
            <a:p>
              <a:endParaRPr lang="es-SV">
                <a:latin typeface="Raleway ExtraLight" pitchFamily="2" charset="77"/>
              </a:endParaRPr>
            </a:p>
          </p:txBody>
        </p:sp>
        <p:sp>
          <p:nvSpPr>
            <p:cNvPr id="7" name="Forma libre 6">
              <a:extLst>
                <a:ext uri="{FF2B5EF4-FFF2-40B4-BE49-F238E27FC236}">
                  <a16:creationId xmlns:a16="http://schemas.microsoft.com/office/drawing/2014/main" id="{67A4954C-C692-8925-EEC3-97F92BC74439}"/>
                </a:ext>
              </a:extLst>
            </p:cNvPr>
            <p:cNvSpPr/>
            <p:nvPr/>
          </p:nvSpPr>
          <p:spPr>
            <a:xfrm>
              <a:off x="-3028" y="1904"/>
              <a:ext cx="4264191" cy="13714096"/>
            </a:xfrm>
            <a:custGeom>
              <a:avLst/>
              <a:gdLst>
                <a:gd name="connsiteX0" fmla="*/ 41540 w 3840480"/>
                <a:gd name="connsiteY0" fmla="*/ 0 h 11906680"/>
                <a:gd name="connsiteX1" fmla="*/ 3840480 w 3840480"/>
                <a:gd name="connsiteY1" fmla="*/ 11906681 h 11906680"/>
                <a:gd name="connsiteX2" fmla="*/ 0 w 3840480"/>
                <a:gd name="connsiteY2" fmla="*/ 11906681 h 11906680"/>
                <a:gd name="connsiteX3" fmla="*/ 41540 w 3840480"/>
                <a:gd name="connsiteY3" fmla="*/ 0 h 11906680"/>
                <a:gd name="connsiteX0" fmla="*/ 2026 w 3840480"/>
                <a:gd name="connsiteY0" fmla="*/ 0 h 11911642"/>
                <a:gd name="connsiteX1" fmla="*/ 3840480 w 3840480"/>
                <a:gd name="connsiteY1" fmla="*/ 11911642 h 11911642"/>
                <a:gd name="connsiteX2" fmla="*/ 0 w 3840480"/>
                <a:gd name="connsiteY2" fmla="*/ 11911642 h 11911642"/>
                <a:gd name="connsiteX3" fmla="*/ 2026 w 3840480"/>
                <a:gd name="connsiteY3" fmla="*/ 0 h 11911642"/>
                <a:gd name="connsiteX0" fmla="*/ 3744 w 3840480"/>
                <a:gd name="connsiteY0" fmla="*/ 0 h 11900066"/>
                <a:gd name="connsiteX1" fmla="*/ 3840480 w 3840480"/>
                <a:gd name="connsiteY1" fmla="*/ 11900066 h 11900066"/>
                <a:gd name="connsiteX2" fmla="*/ 0 w 3840480"/>
                <a:gd name="connsiteY2" fmla="*/ 11900066 h 11900066"/>
                <a:gd name="connsiteX3" fmla="*/ 3744 w 3840480"/>
                <a:gd name="connsiteY3" fmla="*/ 0 h 11900066"/>
                <a:gd name="connsiteX0" fmla="*/ 2026 w 3840480"/>
                <a:gd name="connsiteY0" fmla="*/ 0 h 11905027"/>
                <a:gd name="connsiteX1" fmla="*/ 3840480 w 3840480"/>
                <a:gd name="connsiteY1" fmla="*/ 11905027 h 11905027"/>
                <a:gd name="connsiteX2" fmla="*/ 0 w 3840480"/>
                <a:gd name="connsiteY2" fmla="*/ 11905027 h 11905027"/>
                <a:gd name="connsiteX3" fmla="*/ 2026 w 3840480"/>
                <a:gd name="connsiteY3" fmla="*/ 0 h 11905027"/>
                <a:gd name="connsiteX0" fmla="*/ 2314 w 3840768"/>
                <a:gd name="connsiteY0" fmla="*/ 0 h 11905027"/>
                <a:gd name="connsiteX1" fmla="*/ 3840768 w 3840768"/>
                <a:gd name="connsiteY1" fmla="*/ 11905027 h 11905027"/>
                <a:gd name="connsiteX2" fmla="*/ 288 w 3840768"/>
                <a:gd name="connsiteY2" fmla="*/ 11905027 h 11905027"/>
                <a:gd name="connsiteX3" fmla="*/ 2314 w 3840768"/>
                <a:gd name="connsiteY3" fmla="*/ 0 h 11905027"/>
                <a:gd name="connsiteX0" fmla="*/ 4437 w 3842891"/>
                <a:gd name="connsiteY0" fmla="*/ 0 h 11905027"/>
                <a:gd name="connsiteX1" fmla="*/ 3842891 w 3842891"/>
                <a:gd name="connsiteY1" fmla="*/ 11905027 h 11905027"/>
                <a:gd name="connsiteX2" fmla="*/ 2411 w 3842891"/>
                <a:gd name="connsiteY2" fmla="*/ 11905027 h 11905027"/>
                <a:gd name="connsiteX3" fmla="*/ 4437 w 3842891"/>
                <a:gd name="connsiteY3" fmla="*/ 0 h 11905027"/>
                <a:gd name="connsiteX0" fmla="*/ 2013 w 3845621"/>
                <a:gd name="connsiteY0" fmla="*/ 0 h 11905027"/>
                <a:gd name="connsiteX1" fmla="*/ 3845621 w 3845621"/>
                <a:gd name="connsiteY1" fmla="*/ 11905027 h 11905027"/>
                <a:gd name="connsiteX2" fmla="*/ 5141 w 3845621"/>
                <a:gd name="connsiteY2" fmla="*/ 11905027 h 11905027"/>
                <a:gd name="connsiteX3" fmla="*/ 2013 w 3845621"/>
                <a:gd name="connsiteY3" fmla="*/ 0 h 11905027"/>
              </a:gdLst>
              <a:ahLst/>
              <a:cxnLst>
                <a:cxn ang="0">
                  <a:pos x="connsiteX0" y="connsiteY0"/>
                </a:cxn>
                <a:cxn ang="0">
                  <a:pos x="connsiteX1" y="connsiteY1"/>
                </a:cxn>
                <a:cxn ang="0">
                  <a:pos x="connsiteX2" y="connsiteY2"/>
                </a:cxn>
                <a:cxn ang="0">
                  <a:pos x="connsiteX3" y="connsiteY3"/>
                </a:cxn>
              </a:cxnLst>
              <a:rect l="l" t="t" r="r" b="b"/>
              <a:pathLst>
                <a:path w="3845621" h="11905027">
                  <a:moveTo>
                    <a:pt x="2013" y="0"/>
                  </a:moveTo>
                  <a:lnTo>
                    <a:pt x="3845621" y="11905027"/>
                  </a:lnTo>
                  <a:lnTo>
                    <a:pt x="5141" y="11905027"/>
                  </a:lnTo>
                  <a:cubicBezTo>
                    <a:pt x="662" y="7934480"/>
                    <a:pt x="-2098" y="3973854"/>
                    <a:pt x="2013" y="0"/>
                  </a:cubicBezTo>
                  <a:close/>
                </a:path>
              </a:pathLst>
            </a:custGeom>
            <a:grpFill/>
            <a:ln w="0" cap="flat">
              <a:noFill/>
              <a:prstDash val="solid"/>
              <a:miter/>
            </a:ln>
          </p:spPr>
          <p:txBody>
            <a:bodyPr rtlCol="0" anchor="ctr"/>
            <a:lstStyle/>
            <a:p>
              <a:endParaRPr lang="es-SV">
                <a:latin typeface="Raleway ExtraLight" pitchFamily="2" charset="77"/>
              </a:endParaRPr>
            </a:p>
          </p:txBody>
        </p:sp>
      </p:grpSp>
      <p:sp>
        <p:nvSpPr>
          <p:cNvPr id="8" name="Gráfico 7">
            <a:extLst>
              <a:ext uri="{FF2B5EF4-FFF2-40B4-BE49-F238E27FC236}">
                <a16:creationId xmlns:a16="http://schemas.microsoft.com/office/drawing/2014/main" id="{E10B7A22-0CCD-62DB-22CB-FC4DF6C02459}"/>
              </a:ext>
            </a:extLst>
          </p:cNvPr>
          <p:cNvSpPr/>
          <p:nvPr/>
        </p:nvSpPr>
        <p:spPr>
          <a:xfrm>
            <a:off x="-2892606" y="-2890054"/>
            <a:ext cx="6509660" cy="6502508"/>
          </a:xfrm>
          <a:custGeom>
            <a:avLst/>
            <a:gdLst>
              <a:gd name="connsiteX0" fmla="*/ 10907494 w 10907494"/>
              <a:gd name="connsiteY0" fmla="*/ 5455181 h 10895511"/>
              <a:gd name="connsiteX1" fmla="*/ 10905990 w 10907494"/>
              <a:gd name="connsiteY1" fmla="*/ 5397642 h 10895511"/>
              <a:gd name="connsiteX2" fmla="*/ 9947766 w 10907494"/>
              <a:gd name="connsiteY2" fmla="*/ 2371416 h 10895511"/>
              <a:gd name="connsiteX3" fmla="*/ 7263387 w 10907494"/>
              <a:gd name="connsiteY3" fmla="*/ 312814 h 10895511"/>
              <a:gd name="connsiteX4" fmla="*/ 1317361 w 10907494"/>
              <a:gd name="connsiteY4" fmla="*/ 1908475 h 10895511"/>
              <a:gd name="connsiteX5" fmla="*/ 16915 w 10907494"/>
              <a:gd name="connsiteY5" fmla="*/ 5087385 h 10895511"/>
              <a:gd name="connsiteX6" fmla="*/ 771309 w 10907494"/>
              <a:gd name="connsiteY6" fmla="*/ 8249749 h 10895511"/>
              <a:gd name="connsiteX7" fmla="*/ 3098800 w 10907494"/>
              <a:gd name="connsiteY7" fmla="*/ 10368896 h 10895511"/>
              <a:gd name="connsiteX8" fmla="*/ 6581950 w 10907494"/>
              <a:gd name="connsiteY8" fmla="*/ 10788589 h 10895511"/>
              <a:gd name="connsiteX9" fmla="*/ 10818366 w 10907494"/>
              <a:gd name="connsiteY9" fmla="*/ 6405507 h 10895511"/>
              <a:gd name="connsiteX10" fmla="*/ 10905990 w 10907494"/>
              <a:gd name="connsiteY10" fmla="*/ 5513847 h 10895511"/>
              <a:gd name="connsiteX11" fmla="*/ 10907118 w 10907494"/>
              <a:gd name="connsiteY11" fmla="*/ 5454804 h 10895511"/>
              <a:gd name="connsiteX12" fmla="*/ 7378464 w 10907494"/>
              <a:gd name="connsiteY12" fmla="*/ 2888510 h 10895511"/>
              <a:gd name="connsiteX13" fmla="*/ 7328447 w 10907494"/>
              <a:gd name="connsiteY13" fmla="*/ 2852032 h 10895511"/>
              <a:gd name="connsiteX14" fmla="*/ 7378464 w 10907494"/>
              <a:gd name="connsiteY14" fmla="*/ 2888510 h 10895511"/>
              <a:gd name="connsiteX15" fmla="*/ 2887825 w 10907494"/>
              <a:gd name="connsiteY15" fmla="*/ 3531212 h 10895511"/>
              <a:gd name="connsiteX16" fmla="*/ 2851346 w 10907494"/>
              <a:gd name="connsiteY16" fmla="*/ 3581229 h 10895511"/>
              <a:gd name="connsiteX17" fmla="*/ 2887825 w 10907494"/>
              <a:gd name="connsiteY17" fmla="*/ 3531212 h 10895511"/>
              <a:gd name="connsiteX18" fmla="*/ 3530527 w 10907494"/>
              <a:gd name="connsiteY18" fmla="*/ 8021851 h 10895511"/>
              <a:gd name="connsiteX19" fmla="*/ 3580544 w 10907494"/>
              <a:gd name="connsiteY19" fmla="*/ 8058330 h 10895511"/>
              <a:gd name="connsiteX20" fmla="*/ 3530527 w 10907494"/>
              <a:gd name="connsiteY20" fmla="*/ 8021851 h 10895511"/>
              <a:gd name="connsiteX21" fmla="*/ 8021165 w 10907494"/>
              <a:gd name="connsiteY21" fmla="*/ 7379149 h 10895511"/>
              <a:gd name="connsiteX22" fmla="*/ 8057644 w 10907494"/>
              <a:gd name="connsiteY22" fmla="*/ 7329132 h 10895511"/>
              <a:gd name="connsiteX23" fmla="*/ 8021165 w 10907494"/>
              <a:gd name="connsiteY23" fmla="*/ 7379149 h 10895511"/>
              <a:gd name="connsiteX24" fmla="*/ 7988823 w 10907494"/>
              <a:gd name="connsiteY24" fmla="*/ 7413748 h 10895511"/>
              <a:gd name="connsiteX25" fmla="*/ 7714669 w 10907494"/>
              <a:gd name="connsiteY25" fmla="*/ 7714979 h 10895511"/>
              <a:gd name="connsiteX26" fmla="*/ 7423968 w 10907494"/>
              <a:gd name="connsiteY26" fmla="*/ 7980483 h 10895511"/>
              <a:gd name="connsiteX27" fmla="*/ 7420207 w 10907494"/>
              <a:gd name="connsiteY27" fmla="*/ 7983492 h 10895511"/>
              <a:gd name="connsiteX28" fmla="*/ 7297985 w 10907494"/>
              <a:gd name="connsiteY28" fmla="*/ 8069988 h 10895511"/>
              <a:gd name="connsiteX29" fmla="*/ 6701540 w 10907494"/>
              <a:gd name="connsiteY29" fmla="*/ 8405441 h 10895511"/>
              <a:gd name="connsiteX30" fmla="*/ 5882838 w 10907494"/>
              <a:gd name="connsiteY30" fmla="*/ 8629202 h 10895511"/>
              <a:gd name="connsiteX31" fmla="*/ 5026153 w 10907494"/>
              <a:gd name="connsiteY31" fmla="*/ 8629202 h 10895511"/>
              <a:gd name="connsiteX32" fmla="*/ 4215348 w 10907494"/>
              <a:gd name="connsiteY32" fmla="*/ 8408074 h 10895511"/>
              <a:gd name="connsiteX33" fmla="*/ 3631689 w 10907494"/>
              <a:gd name="connsiteY33" fmla="*/ 8083526 h 10895511"/>
              <a:gd name="connsiteX34" fmla="*/ 3495928 w 10907494"/>
              <a:gd name="connsiteY34" fmla="*/ 7988757 h 10895511"/>
              <a:gd name="connsiteX35" fmla="*/ 3194697 w 10907494"/>
              <a:gd name="connsiteY35" fmla="*/ 7714603 h 10895511"/>
              <a:gd name="connsiteX36" fmla="*/ 2929193 w 10907494"/>
              <a:gd name="connsiteY36" fmla="*/ 7423901 h 10895511"/>
              <a:gd name="connsiteX37" fmla="*/ 2926184 w 10907494"/>
              <a:gd name="connsiteY37" fmla="*/ 7420141 h 10895511"/>
              <a:gd name="connsiteX38" fmla="*/ 2839688 w 10907494"/>
              <a:gd name="connsiteY38" fmla="*/ 7297542 h 10895511"/>
              <a:gd name="connsiteX39" fmla="*/ 2504235 w 10907494"/>
              <a:gd name="connsiteY39" fmla="*/ 6701097 h 10895511"/>
              <a:gd name="connsiteX40" fmla="*/ 2280474 w 10907494"/>
              <a:gd name="connsiteY40" fmla="*/ 5882395 h 10895511"/>
              <a:gd name="connsiteX41" fmla="*/ 2280474 w 10907494"/>
              <a:gd name="connsiteY41" fmla="*/ 5025710 h 10895511"/>
              <a:gd name="connsiteX42" fmla="*/ 2501602 w 10907494"/>
              <a:gd name="connsiteY42" fmla="*/ 4214905 h 10895511"/>
              <a:gd name="connsiteX43" fmla="*/ 2826150 w 10907494"/>
              <a:gd name="connsiteY43" fmla="*/ 3631246 h 10895511"/>
              <a:gd name="connsiteX44" fmla="*/ 2920919 w 10907494"/>
              <a:gd name="connsiteY44" fmla="*/ 3495486 h 10895511"/>
              <a:gd name="connsiteX45" fmla="*/ 3195073 w 10907494"/>
              <a:gd name="connsiteY45" fmla="*/ 3194254 h 10895511"/>
              <a:gd name="connsiteX46" fmla="*/ 3485775 w 10907494"/>
              <a:gd name="connsiteY46" fmla="*/ 2928750 h 10895511"/>
              <a:gd name="connsiteX47" fmla="*/ 3489535 w 10907494"/>
              <a:gd name="connsiteY47" fmla="*/ 2925741 h 10895511"/>
              <a:gd name="connsiteX48" fmla="*/ 3611758 w 10907494"/>
              <a:gd name="connsiteY48" fmla="*/ 2839245 h 10895511"/>
              <a:gd name="connsiteX49" fmla="*/ 4208203 w 10907494"/>
              <a:gd name="connsiteY49" fmla="*/ 2503792 h 10895511"/>
              <a:gd name="connsiteX50" fmla="*/ 5026905 w 10907494"/>
              <a:gd name="connsiteY50" fmla="*/ 2280031 h 10895511"/>
              <a:gd name="connsiteX51" fmla="*/ 5883590 w 10907494"/>
              <a:gd name="connsiteY51" fmla="*/ 2280031 h 10895511"/>
              <a:gd name="connsiteX52" fmla="*/ 6694394 w 10907494"/>
              <a:gd name="connsiteY52" fmla="*/ 2501159 h 10895511"/>
              <a:gd name="connsiteX53" fmla="*/ 7278053 w 10907494"/>
              <a:gd name="connsiteY53" fmla="*/ 2825707 h 10895511"/>
              <a:gd name="connsiteX54" fmla="*/ 7413814 w 10907494"/>
              <a:gd name="connsiteY54" fmla="*/ 2920476 h 10895511"/>
              <a:gd name="connsiteX55" fmla="*/ 7715045 w 10907494"/>
              <a:gd name="connsiteY55" fmla="*/ 3194630 h 10895511"/>
              <a:gd name="connsiteX56" fmla="*/ 7980550 w 10907494"/>
              <a:gd name="connsiteY56" fmla="*/ 3485332 h 10895511"/>
              <a:gd name="connsiteX57" fmla="*/ 7983558 w 10907494"/>
              <a:gd name="connsiteY57" fmla="*/ 3489092 h 10895511"/>
              <a:gd name="connsiteX58" fmla="*/ 8070054 w 10907494"/>
              <a:gd name="connsiteY58" fmla="*/ 3611691 h 10895511"/>
              <a:gd name="connsiteX59" fmla="*/ 8405508 w 10907494"/>
              <a:gd name="connsiteY59" fmla="*/ 4208136 h 10895511"/>
              <a:gd name="connsiteX60" fmla="*/ 8629645 w 10907494"/>
              <a:gd name="connsiteY60" fmla="*/ 5027590 h 10895511"/>
              <a:gd name="connsiteX61" fmla="*/ 8651081 w 10907494"/>
              <a:gd name="connsiteY61" fmla="*/ 5455181 h 10895511"/>
              <a:gd name="connsiteX62" fmla="*/ 8629645 w 10907494"/>
              <a:gd name="connsiteY62" fmla="*/ 5882771 h 10895511"/>
              <a:gd name="connsiteX63" fmla="*/ 8408516 w 10907494"/>
              <a:gd name="connsiteY63" fmla="*/ 6694328 h 10895511"/>
              <a:gd name="connsiteX64" fmla="*/ 8083969 w 10907494"/>
              <a:gd name="connsiteY64" fmla="*/ 7277987 h 10895511"/>
              <a:gd name="connsiteX65" fmla="*/ 7989200 w 10907494"/>
              <a:gd name="connsiteY65" fmla="*/ 7413748 h 1089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0907494" h="10895511">
                <a:moveTo>
                  <a:pt x="10907494" y="5455181"/>
                </a:moveTo>
                <a:cubicBezTo>
                  <a:pt x="10907494" y="5436001"/>
                  <a:pt x="10907118" y="5416822"/>
                  <a:pt x="10905990" y="5397642"/>
                </a:cubicBezTo>
                <a:cubicBezTo>
                  <a:pt x="10888691" y="4332239"/>
                  <a:pt x="10570536" y="3242015"/>
                  <a:pt x="9947766" y="2371416"/>
                </a:cubicBezTo>
                <a:cubicBezTo>
                  <a:pt x="9264825" y="1416953"/>
                  <a:pt x="8364141" y="722729"/>
                  <a:pt x="7263387" y="312814"/>
                </a:cubicBezTo>
                <a:cubicBezTo>
                  <a:pt x="5214187" y="-450229"/>
                  <a:pt x="2708064" y="221053"/>
                  <a:pt x="1317361" y="1908475"/>
                </a:cubicBezTo>
                <a:cubicBezTo>
                  <a:pt x="558078" y="2830596"/>
                  <a:pt x="117701" y="3895999"/>
                  <a:pt x="16915" y="5087385"/>
                </a:cubicBezTo>
                <a:cubicBezTo>
                  <a:pt x="-74846" y="6173472"/>
                  <a:pt x="210967" y="7318226"/>
                  <a:pt x="771309" y="8249749"/>
                </a:cubicBezTo>
                <a:cubicBezTo>
                  <a:pt x="1313224" y="9151186"/>
                  <a:pt x="2137192" y="9932281"/>
                  <a:pt x="3098800" y="10368896"/>
                </a:cubicBezTo>
                <a:cubicBezTo>
                  <a:pt x="4207827" y="10872453"/>
                  <a:pt x="5383418" y="11020624"/>
                  <a:pt x="6581950" y="10788589"/>
                </a:cubicBezTo>
                <a:cubicBezTo>
                  <a:pt x="8695081" y="10379051"/>
                  <a:pt x="10496075" y="8541202"/>
                  <a:pt x="10818366" y="6405507"/>
                </a:cubicBezTo>
                <a:cubicBezTo>
                  <a:pt x="10863117" y="6108788"/>
                  <a:pt x="10899973" y="5813574"/>
                  <a:pt x="10905990" y="5513847"/>
                </a:cubicBezTo>
                <a:cubicBezTo>
                  <a:pt x="10906742" y="5494292"/>
                  <a:pt x="10907118" y="5474737"/>
                  <a:pt x="10907118" y="5454804"/>
                </a:cubicBezTo>
                <a:close/>
                <a:moveTo>
                  <a:pt x="7378464" y="2888510"/>
                </a:moveTo>
                <a:cubicBezTo>
                  <a:pt x="7351387" y="2868203"/>
                  <a:pt x="7328823" y="2852032"/>
                  <a:pt x="7328447" y="2852032"/>
                </a:cubicBezTo>
                <a:cubicBezTo>
                  <a:pt x="7338601" y="2852032"/>
                  <a:pt x="7360413" y="2871211"/>
                  <a:pt x="7378464" y="2888510"/>
                </a:cubicBezTo>
                <a:close/>
                <a:moveTo>
                  <a:pt x="2887825" y="3531212"/>
                </a:moveTo>
                <a:cubicBezTo>
                  <a:pt x="2867517" y="3558289"/>
                  <a:pt x="2851346" y="3580853"/>
                  <a:pt x="2851346" y="3581229"/>
                </a:cubicBezTo>
                <a:cubicBezTo>
                  <a:pt x="2851346" y="3571075"/>
                  <a:pt x="2870526" y="3549263"/>
                  <a:pt x="2887825" y="3531212"/>
                </a:cubicBezTo>
                <a:close/>
                <a:moveTo>
                  <a:pt x="3530527" y="8021851"/>
                </a:moveTo>
                <a:cubicBezTo>
                  <a:pt x="3557604" y="8042158"/>
                  <a:pt x="3580168" y="8058330"/>
                  <a:pt x="3580544" y="8058330"/>
                </a:cubicBezTo>
                <a:cubicBezTo>
                  <a:pt x="3570390" y="8058330"/>
                  <a:pt x="3548578" y="8039150"/>
                  <a:pt x="3530527" y="8021851"/>
                </a:cubicBezTo>
                <a:close/>
                <a:moveTo>
                  <a:pt x="8021165" y="7379149"/>
                </a:moveTo>
                <a:cubicBezTo>
                  <a:pt x="8041473" y="7352072"/>
                  <a:pt x="8057644" y="7329508"/>
                  <a:pt x="8057644" y="7329132"/>
                </a:cubicBezTo>
                <a:cubicBezTo>
                  <a:pt x="8057644" y="7339286"/>
                  <a:pt x="8038465" y="7361098"/>
                  <a:pt x="8021165" y="7379149"/>
                </a:cubicBezTo>
                <a:close/>
                <a:moveTo>
                  <a:pt x="7988823" y="7413748"/>
                </a:moveTo>
                <a:cubicBezTo>
                  <a:pt x="7902328" y="7518295"/>
                  <a:pt x="7810567" y="7619081"/>
                  <a:pt x="7714669" y="7714979"/>
                </a:cubicBezTo>
                <a:cubicBezTo>
                  <a:pt x="7618772" y="7810876"/>
                  <a:pt x="7524755" y="7896244"/>
                  <a:pt x="7423968" y="7980483"/>
                </a:cubicBezTo>
                <a:cubicBezTo>
                  <a:pt x="7422840" y="7981611"/>
                  <a:pt x="7421336" y="7982739"/>
                  <a:pt x="7420207" y="7983492"/>
                </a:cubicBezTo>
                <a:cubicBezTo>
                  <a:pt x="7379592" y="8012449"/>
                  <a:pt x="7339353" y="8042158"/>
                  <a:pt x="7297985" y="8069988"/>
                </a:cubicBezTo>
                <a:cubicBezTo>
                  <a:pt x="7108070" y="8197851"/>
                  <a:pt x="6908378" y="8308791"/>
                  <a:pt x="6701540" y="8405441"/>
                </a:cubicBezTo>
                <a:cubicBezTo>
                  <a:pt x="6436035" y="8505851"/>
                  <a:pt x="6162633" y="8580689"/>
                  <a:pt x="5882838" y="8629202"/>
                </a:cubicBezTo>
                <a:cubicBezTo>
                  <a:pt x="5597401" y="8656279"/>
                  <a:pt x="5311589" y="8656279"/>
                  <a:pt x="5026153" y="8629202"/>
                </a:cubicBezTo>
                <a:cubicBezTo>
                  <a:pt x="4748990" y="8581065"/>
                  <a:pt x="4478596" y="8507356"/>
                  <a:pt x="4215348" y="8408074"/>
                </a:cubicBezTo>
                <a:cubicBezTo>
                  <a:pt x="4013023" y="8314057"/>
                  <a:pt x="3817467" y="8207253"/>
                  <a:pt x="3631689" y="8083526"/>
                </a:cubicBezTo>
                <a:cubicBezTo>
                  <a:pt x="3585809" y="8053065"/>
                  <a:pt x="3541057" y="8020723"/>
                  <a:pt x="3495928" y="7988757"/>
                </a:cubicBezTo>
                <a:cubicBezTo>
                  <a:pt x="3391381" y="7902261"/>
                  <a:pt x="3290595" y="7810500"/>
                  <a:pt x="3194697" y="7714603"/>
                </a:cubicBezTo>
                <a:cubicBezTo>
                  <a:pt x="3101808" y="7621714"/>
                  <a:pt x="3013432" y="7524688"/>
                  <a:pt x="2929193" y="7423901"/>
                </a:cubicBezTo>
                <a:cubicBezTo>
                  <a:pt x="2928064" y="7422773"/>
                  <a:pt x="2927312" y="7421269"/>
                  <a:pt x="2926184" y="7420141"/>
                </a:cubicBezTo>
                <a:cubicBezTo>
                  <a:pt x="2897227" y="7379525"/>
                  <a:pt x="2867517" y="7339286"/>
                  <a:pt x="2839688" y="7297542"/>
                </a:cubicBezTo>
                <a:cubicBezTo>
                  <a:pt x="2711825" y="7107628"/>
                  <a:pt x="2600885" y="6907935"/>
                  <a:pt x="2504235" y="6701097"/>
                </a:cubicBezTo>
                <a:cubicBezTo>
                  <a:pt x="2403824" y="6435592"/>
                  <a:pt x="2328987" y="6162190"/>
                  <a:pt x="2280474" y="5882395"/>
                </a:cubicBezTo>
                <a:cubicBezTo>
                  <a:pt x="2253397" y="5596959"/>
                  <a:pt x="2253397" y="5311146"/>
                  <a:pt x="2280474" y="5025710"/>
                </a:cubicBezTo>
                <a:cubicBezTo>
                  <a:pt x="2328611" y="4748547"/>
                  <a:pt x="2402320" y="4478154"/>
                  <a:pt x="2501602" y="4214905"/>
                </a:cubicBezTo>
                <a:cubicBezTo>
                  <a:pt x="2595619" y="4012580"/>
                  <a:pt x="2702423" y="3817024"/>
                  <a:pt x="2826150" y="3631246"/>
                </a:cubicBezTo>
                <a:cubicBezTo>
                  <a:pt x="2856611" y="3585366"/>
                  <a:pt x="2888953" y="3540614"/>
                  <a:pt x="2920919" y="3495486"/>
                </a:cubicBezTo>
                <a:cubicBezTo>
                  <a:pt x="3007415" y="3390938"/>
                  <a:pt x="3099176" y="3290152"/>
                  <a:pt x="3195073" y="3194254"/>
                </a:cubicBezTo>
                <a:cubicBezTo>
                  <a:pt x="3290971" y="3098357"/>
                  <a:pt x="3384988" y="3012989"/>
                  <a:pt x="3485775" y="2928750"/>
                </a:cubicBezTo>
                <a:cubicBezTo>
                  <a:pt x="3486903" y="2927621"/>
                  <a:pt x="3488407" y="2926493"/>
                  <a:pt x="3489535" y="2925741"/>
                </a:cubicBezTo>
                <a:cubicBezTo>
                  <a:pt x="3530151" y="2896784"/>
                  <a:pt x="3570390" y="2867074"/>
                  <a:pt x="3611758" y="2839245"/>
                </a:cubicBezTo>
                <a:cubicBezTo>
                  <a:pt x="3801672" y="2711382"/>
                  <a:pt x="4001365" y="2600442"/>
                  <a:pt x="4208203" y="2503792"/>
                </a:cubicBezTo>
                <a:cubicBezTo>
                  <a:pt x="4473708" y="2403381"/>
                  <a:pt x="4747110" y="2328544"/>
                  <a:pt x="5026905" y="2280031"/>
                </a:cubicBezTo>
                <a:cubicBezTo>
                  <a:pt x="5312341" y="2252954"/>
                  <a:pt x="5598154" y="2252954"/>
                  <a:pt x="5883590" y="2280031"/>
                </a:cubicBezTo>
                <a:cubicBezTo>
                  <a:pt x="6160753" y="2328168"/>
                  <a:pt x="6431146" y="2401877"/>
                  <a:pt x="6694394" y="2501159"/>
                </a:cubicBezTo>
                <a:cubicBezTo>
                  <a:pt x="6896720" y="2595177"/>
                  <a:pt x="7092275" y="2701980"/>
                  <a:pt x="7278053" y="2825707"/>
                </a:cubicBezTo>
                <a:cubicBezTo>
                  <a:pt x="7323934" y="2856168"/>
                  <a:pt x="7368686" y="2888510"/>
                  <a:pt x="7413814" y="2920476"/>
                </a:cubicBezTo>
                <a:cubicBezTo>
                  <a:pt x="7518361" y="3006972"/>
                  <a:pt x="7619148" y="3098733"/>
                  <a:pt x="7715045" y="3194630"/>
                </a:cubicBezTo>
                <a:cubicBezTo>
                  <a:pt x="7810943" y="3290528"/>
                  <a:pt x="7896311" y="3384545"/>
                  <a:pt x="7980550" y="3485332"/>
                </a:cubicBezTo>
                <a:cubicBezTo>
                  <a:pt x="7981679" y="3486460"/>
                  <a:pt x="7982430" y="3487964"/>
                  <a:pt x="7983558" y="3489092"/>
                </a:cubicBezTo>
                <a:cubicBezTo>
                  <a:pt x="8012516" y="3529708"/>
                  <a:pt x="8042226" y="3569947"/>
                  <a:pt x="8070054" y="3611691"/>
                </a:cubicBezTo>
                <a:cubicBezTo>
                  <a:pt x="8197918" y="3801606"/>
                  <a:pt x="8308858" y="4001298"/>
                  <a:pt x="8405508" y="4208136"/>
                </a:cubicBezTo>
                <a:cubicBezTo>
                  <a:pt x="8506294" y="4474017"/>
                  <a:pt x="8580756" y="4747419"/>
                  <a:pt x="8629645" y="5027590"/>
                </a:cubicBezTo>
                <a:cubicBezTo>
                  <a:pt x="8643183" y="5169745"/>
                  <a:pt x="8650329" y="5311899"/>
                  <a:pt x="8651081" y="5455181"/>
                </a:cubicBezTo>
                <a:cubicBezTo>
                  <a:pt x="8650329" y="5598463"/>
                  <a:pt x="8643183" y="5740617"/>
                  <a:pt x="8629645" y="5882771"/>
                </a:cubicBezTo>
                <a:cubicBezTo>
                  <a:pt x="8581508" y="6160310"/>
                  <a:pt x="8507422" y="6431079"/>
                  <a:pt x="8408516" y="6694328"/>
                </a:cubicBezTo>
                <a:cubicBezTo>
                  <a:pt x="8314499" y="6896653"/>
                  <a:pt x="8207696" y="7092209"/>
                  <a:pt x="8083969" y="7277987"/>
                </a:cubicBezTo>
                <a:cubicBezTo>
                  <a:pt x="8053507" y="7323867"/>
                  <a:pt x="8021165" y="7368619"/>
                  <a:pt x="7989200" y="7413748"/>
                </a:cubicBezTo>
                <a:close/>
              </a:path>
            </a:pathLst>
          </a:custGeom>
          <a:solidFill>
            <a:schemeClr val="accent3"/>
          </a:solidFill>
          <a:ln w="0" cap="flat">
            <a:noFill/>
            <a:prstDash val="solid"/>
            <a:miter/>
          </a:ln>
        </p:spPr>
        <p:txBody>
          <a:bodyPr rtlCol="0" anchor="ctr"/>
          <a:lstStyle/>
          <a:p>
            <a:endParaRPr lang="es-SV">
              <a:latin typeface="Raleway ExtraLight" pitchFamily="2" charset="77"/>
            </a:endParaRPr>
          </a:p>
        </p:txBody>
      </p:sp>
      <p:sp>
        <p:nvSpPr>
          <p:cNvPr id="2" name="Rectangle 1">
            <a:extLst>
              <a:ext uri="{FF2B5EF4-FFF2-40B4-BE49-F238E27FC236}">
                <a16:creationId xmlns:a16="http://schemas.microsoft.com/office/drawing/2014/main" id="{E14343A2-C27F-D640-9635-AF9F0D6E162B}"/>
              </a:ext>
            </a:extLst>
          </p:cNvPr>
          <p:cNvSpPr/>
          <p:nvPr/>
        </p:nvSpPr>
        <p:spPr>
          <a:xfrm>
            <a:off x="3778250" y="193676"/>
            <a:ext cx="7740650" cy="1336292"/>
          </a:xfrm>
          <a:prstGeom prst="rect">
            <a:avLst/>
          </a:prstGeom>
        </p:spPr>
        <p:txBody>
          <a:bodyPr wrap="square" lIns="43207" tIns="21604" rIns="43207" bIns="21604" anchor="t">
            <a:spAutoFit/>
          </a:bodyPr>
          <a:lstStyle/>
          <a:p>
            <a:pPr algn="ctr"/>
            <a:r>
              <a:rPr lang="lv-LV" sz="28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Aktuālākie notikumi </a:t>
            </a:r>
            <a:r>
              <a:rPr lang="lv-LV" sz="28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rPr>
              <a:t>2027</a:t>
            </a:r>
            <a:r>
              <a:rPr lang="lv-LV" sz="28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r>
              <a:rPr lang="lv-LV" sz="28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rPr>
              <a:t>gadā</a:t>
            </a:r>
            <a:r>
              <a:rPr lang="lv-LV" sz="28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  </a:t>
            </a:r>
            <a:r>
              <a:rPr lang="lv-LV" sz="2800" b="1" dirty="0">
                <a:solidFill>
                  <a:srgbClr val="002060"/>
                </a:solidFill>
                <a:latin typeface="Arial" panose="020B0604020202020204" pitchFamily="34" charset="0"/>
                <a:cs typeface="Arial" panose="020B0604020202020204" pitchFamily="34" charset="0"/>
              </a:rPr>
              <a:t>formālajiem un neformālajiem aprūpētājiem, t.sk. ģimenes locekļiem </a:t>
            </a:r>
            <a:endParaRPr lang="lv-LV" sz="28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CBA0832C-FB40-3FD0-806B-81D19989F5EC}"/>
              </a:ext>
            </a:extLst>
          </p:cNvPr>
          <p:cNvSpPr txBox="1"/>
          <p:nvPr/>
        </p:nvSpPr>
        <p:spPr>
          <a:xfrm>
            <a:off x="3321050" y="1793874"/>
            <a:ext cx="7848600" cy="4605776"/>
          </a:xfrm>
          <a:prstGeom prst="rect">
            <a:avLst/>
          </a:prstGeom>
          <a:noFill/>
        </p:spPr>
        <p:txBody>
          <a:bodyPr rot="0" spcFirstLastPara="0" vertOverflow="overflow" horzOverflow="overflow" vert="horz" wrap="square" lIns="43207" tIns="21604" rIns="43207" bIns="21604" numCol="1" spcCol="0" rtlCol="0" fromWordArt="0" anchor="t" anchorCtr="0" forceAA="0" compatLnSpc="1">
            <a:prstTxWarp prst="textNoShape">
              <a:avLst/>
            </a:prstTxWarp>
            <a:spAutoFit/>
          </a:bodyPr>
          <a:lstStyle/>
          <a:p>
            <a:pPr marL="216027" indent="-216027"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 Gada vidū </a:t>
            </a:r>
            <a:r>
              <a:rPr lang="lv-LV" dirty="0">
                <a:solidFill>
                  <a:srgbClr val="00B050"/>
                </a:solidFill>
                <a:latin typeface="Arial" panose="020B0604020202020204" pitchFamily="34" charset="0"/>
                <a:cs typeface="Arial" panose="020B0604020202020204" pitchFamily="34" charset="0"/>
              </a:rPr>
              <a:t>atbalsta un līdzinieku grupas </a:t>
            </a:r>
            <a:r>
              <a:rPr lang="lv-LV" dirty="0">
                <a:solidFill>
                  <a:srgbClr val="002060"/>
                </a:solidFill>
                <a:latin typeface="Arial" panose="020B0604020202020204" pitchFamily="34" charset="0"/>
                <a:cs typeface="Arial" panose="020B0604020202020204" pitchFamily="34" charset="0"/>
              </a:rPr>
              <a:t>Rīgā un reģionos</a:t>
            </a: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Gada otrajā pusē uzsākas </a:t>
            </a:r>
            <a:r>
              <a:rPr lang="lv-LV" dirty="0">
                <a:solidFill>
                  <a:srgbClr val="00B050"/>
                </a:solidFill>
                <a:latin typeface="Arial" panose="020B0604020202020204" pitchFamily="34" charset="0"/>
                <a:cs typeface="Arial" panose="020B0604020202020204" pitchFamily="34" charset="0"/>
              </a:rPr>
              <a:t>mācības</a:t>
            </a:r>
            <a:r>
              <a:rPr lang="lv-LV" dirty="0">
                <a:solidFill>
                  <a:srgbClr val="002060"/>
                </a:solidFill>
                <a:latin typeface="Arial" panose="020B0604020202020204" pitchFamily="34" charset="0"/>
                <a:cs typeface="Arial" panose="020B0604020202020204" pitchFamily="34" charset="0"/>
              </a:rPr>
              <a:t> SIVA -  </a:t>
            </a:r>
            <a:r>
              <a:rPr lang="lv-LV" dirty="0" err="1">
                <a:solidFill>
                  <a:srgbClr val="002060"/>
                </a:solidFill>
                <a:latin typeface="Arial" panose="020B0604020202020204" pitchFamily="34" charset="0"/>
                <a:cs typeface="Arial" panose="020B0604020202020204" pitchFamily="34" charset="0"/>
              </a:rPr>
              <a:t>pamatzināšanas</a:t>
            </a:r>
            <a:r>
              <a:rPr lang="lv-LV" dirty="0">
                <a:solidFill>
                  <a:srgbClr val="002060"/>
                </a:solidFill>
                <a:latin typeface="Arial" panose="020B0604020202020204" pitchFamily="34" charset="0"/>
                <a:cs typeface="Arial" panose="020B0604020202020204" pitchFamily="34" charset="0"/>
              </a:rPr>
              <a:t> par paliatīvo aprūpi, komunikācijas prasmes, aprūpes prasmes, emocionālā un garīgā atbalsta sniegšana, pašaprūpe un robežu noteikšana, juridiskie un ētiskie aspekti u.c. </a:t>
            </a: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Visa gada laikā vēl 5 tematiskas </a:t>
            </a:r>
            <a:r>
              <a:rPr lang="lv-LV" dirty="0">
                <a:solidFill>
                  <a:srgbClr val="00B050"/>
                </a:solidFill>
                <a:latin typeface="Arial" panose="020B0604020202020204" pitchFamily="34" charset="0"/>
                <a:cs typeface="Arial" panose="020B0604020202020204" pitchFamily="34" charset="0"/>
              </a:rPr>
              <a:t>atbalsta skolas </a:t>
            </a:r>
            <a:r>
              <a:rPr lang="lv-LV" dirty="0">
                <a:solidFill>
                  <a:srgbClr val="002060"/>
                </a:solidFill>
                <a:latin typeface="Arial" panose="020B0604020202020204" pitchFamily="34" charset="0"/>
                <a:cs typeface="Arial" panose="020B0604020202020204" pitchFamily="34" charset="0"/>
              </a:rPr>
              <a:t>5 reģionos </a:t>
            </a: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Visa gada laikā 5 </a:t>
            </a:r>
            <a:r>
              <a:rPr lang="lv-LV" dirty="0">
                <a:solidFill>
                  <a:srgbClr val="00B050"/>
                </a:solidFill>
                <a:latin typeface="Arial" panose="020B0604020202020204" pitchFamily="34" charset="0"/>
                <a:cs typeface="Arial" panose="020B0604020202020204" pitchFamily="34" charset="0"/>
              </a:rPr>
              <a:t>tiešsaistes lekcijas</a:t>
            </a:r>
            <a:endParaRPr lang="lv-LV" dirty="0">
              <a:solidFill>
                <a:srgbClr val="002060"/>
              </a:solidFill>
              <a:latin typeface="Arial" panose="020B0604020202020204" pitchFamily="34" charset="0"/>
              <a:cs typeface="Arial" panose="020B0604020202020204" pitchFamily="34" charset="0"/>
            </a:endParaRP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Visa gada laikā 4 </a:t>
            </a:r>
            <a:r>
              <a:rPr lang="lv-LV" dirty="0">
                <a:solidFill>
                  <a:srgbClr val="00B050"/>
                </a:solidFill>
                <a:latin typeface="Arial" panose="020B0604020202020204" pitchFamily="34" charset="0"/>
                <a:cs typeface="Arial" panose="020B0604020202020204" pitchFamily="34" charset="0"/>
              </a:rPr>
              <a:t>semināri</a:t>
            </a:r>
            <a:r>
              <a:rPr lang="lv-LV" dirty="0">
                <a:solidFill>
                  <a:srgbClr val="002060"/>
                </a:solidFill>
                <a:latin typeface="Arial" panose="020B0604020202020204" pitchFamily="34" charset="0"/>
                <a:cs typeface="Arial" panose="020B0604020202020204" pitchFamily="34" charset="0"/>
              </a:rPr>
              <a:t> 4 reģionos</a:t>
            </a: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Gada otrajā pusē </a:t>
            </a:r>
            <a:r>
              <a:rPr lang="lv-LV" dirty="0">
                <a:solidFill>
                  <a:srgbClr val="00B050"/>
                </a:solidFill>
                <a:latin typeface="Arial" panose="020B0604020202020204" pitchFamily="34" charset="0"/>
                <a:cs typeface="Arial" panose="020B0604020202020204" pitchFamily="34" charset="0"/>
              </a:rPr>
              <a:t>atelpas brīža un īslaicīgās aprūpes pakalpojumu </a:t>
            </a:r>
            <a:r>
              <a:rPr lang="lv-LV" dirty="0">
                <a:solidFill>
                  <a:srgbClr val="002060"/>
                </a:solidFill>
                <a:latin typeface="Arial" panose="020B0604020202020204" pitchFamily="34" charset="0"/>
                <a:cs typeface="Arial" panose="020B0604020202020204" pitchFamily="34" charset="0"/>
              </a:rPr>
              <a:t>pilotprojektu uzsākšana Rīgā un reģionos</a:t>
            </a: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Gada otrajā pusē </a:t>
            </a:r>
            <a:r>
              <a:rPr lang="lv-LV" dirty="0" err="1">
                <a:solidFill>
                  <a:srgbClr val="00B050"/>
                </a:solidFill>
                <a:latin typeface="Arial" panose="020B0604020202020204" pitchFamily="34" charset="0"/>
                <a:cs typeface="Arial" panose="020B0604020202020204" pitchFamily="34" charset="0"/>
              </a:rPr>
              <a:t>psihosocālais</a:t>
            </a:r>
            <a:r>
              <a:rPr lang="lv-LV" dirty="0">
                <a:solidFill>
                  <a:srgbClr val="002060"/>
                </a:solidFill>
                <a:latin typeface="Arial" panose="020B0604020202020204" pitchFamily="34" charset="0"/>
                <a:cs typeface="Arial" panose="020B0604020202020204" pitchFamily="34" charset="0"/>
              </a:rPr>
              <a:t> atbalsts stacionāros</a:t>
            </a:r>
          </a:p>
          <a:p>
            <a:pPr marL="270034" indent="-270034" algn="l">
              <a:buFont typeface="Arial" panose="020B0604020202020204" pitchFamily="34" charset="0"/>
              <a:buChar char="•"/>
            </a:pPr>
            <a:r>
              <a:rPr lang="lv-LV" dirty="0">
                <a:solidFill>
                  <a:srgbClr val="002060"/>
                </a:solidFill>
                <a:latin typeface="Arial" panose="020B0604020202020204" pitchFamily="34" charset="0"/>
                <a:cs typeface="Arial" panose="020B0604020202020204" pitchFamily="34" charset="0"/>
              </a:rPr>
              <a:t>Gada otrajā pusē kampaņas ietvaros </a:t>
            </a:r>
            <a:r>
              <a:rPr lang="lv-LV" dirty="0">
                <a:solidFill>
                  <a:srgbClr val="00B050"/>
                </a:solidFill>
                <a:latin typeface="Arial" panose="020B0604020202020204" pitchFamily="34" charset="0"/>
                <a:cs typeface="Arial" panose="020B0604020202020204" pitchFamily="34" charset="0"/>
              </a:rPr>
              <a:t>publiski pasākumi </a:t>
            </a:r>
          </a:p>
          <a:p>
            <a:pPr marL="270034" indent="-270034" algn="l">
              <a:buFont typeface="Arial" panose="020B0604020202020204" pitchFamily="34" charset="0"/>
              <a:buChar char="•"/>
            </a:pPr>
            <a:endParaRPr lang="lv-LV" dirty="0">
              <a:solidFill>
                <a:srgbClr val="00B050"/>
              </a:solidFill>
              <a:latin typeface="Arial" panose="020B0604020202020204" pitchFamily="34" charset="0"/>
              <a:cs typeface="Arial" panose="020B0604020202020204" pitchFamily="34" charset="0"/>
            </a:endParaRPr>
          </a:p>
          <a:p>
            <a:pPr algn="l"/>
            <a:r>
              <a:rPr lang="lv-LV" dirty="0">
                <a:solidFill>
                  <a:srgbClr val="002060"/>
                </a:solidFill>
                <a:latin typeface="Arial" panose="020B0604020202020204" pitchFamily="34" charset="0"/>
                <a:cs typeface="Arial" panose="020B0604020202020204" pitchFamily="34" charset="0"/>
              </a:rPr>
              <a:t>Sekojiet līdzi LM mājas lapā un FB </a:t>
            </a:r>
            <a:r>
              <a:rPr lang="lv-LV" dirty="0">
                <a:solidFill>
                  <a:schemeClr val="tx2">
                    <a:lumMod val="60000"/>
                    <a:lumOff val="4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https://www.lm.gov.lv/lv/jaunumi</a:t>
            </a:r>
            <a:endParaRPr lang="lv-LV" dirty="0">
              <a:solidFill>
                <a:schemeClr val="tx2">
                  <a:lumMod val="60000"/>
                  <a:lumOff val="40000"/>
                </a:schemeClr>
              </a:solidFill>
              <a:latin typeface="Arial" panose="020B0604020202020204" pitchFamily="34" charset="0"/>
              <a:cs typeface="Arial" panose="020B0604020202020204" pitchFamily="34" charset="0"/>
            </a:endParaRPr>
          </a:p>
          <a:p>
            <a:pPr algn="l"/>
            <a:r>
              <a:rPr lang="lv-LV" dirty="0">
                <a:solidFill>
                  <a:srgbClr val="002060"/>
                </a:solidFill>
                <a:latin typeface="Arial" panose="020B0604020202020204" pitchFamily="34" charset="0"/>
                <a:cs typeface="Arial" panose="020B0604020202020204" pitchFamily="34" charset="0"/>
              </a:rPr>
              <a:t> un FB </a:t>
            </a:r>
            <a:r>
              <a:rPr lang="lv-LV" dirty="0">
                <a:solidFill>
                  <a:schemeClr val="tx2">
                    <a:lumMod val="60000"/>
                    <a:lumOff val="40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https://www.facebook.com/labklajibasministrija/</a:t>
            </a:r>
            <a:r>
              <a:rPr lang="lv-LV" dirty="0">
                <a:solidFill>
                  <a:schemeClr val="tx2">
                    <a:lumMod val="60000"/>
                    <a:lumOff val="40000"/>
                  </a:schemeClr>
                </a:solidFill>
                <a:latin typeface="Arial" panose="020B0604020202020204" pitchFamily="34" charset="0"/>
                <a:cs typeface="Arial" panose="020B0604020202020204" pitchFamily="34" charset="0"/>
              </a:rPr>
              <a:t> </a:t>
            </a:r>
          </a:p>
          <a:p>
            <a:pPr algn="ctr"/>
            <a:endParaRPr lang="lv-LV" sz="1323" dirty="0">
              <a:solidFill>
                <a:srgbClr val="002060"/>
              </a:solidFill>
              <a:latin typeface="Raleway"/>
              <a:cs typeface="Arial"/>
            </a:endParaRPr>
          </a:p>
          <a:p>
            <a:pPr algn="ctr"/>
            <a:endParaRPr lang="lv-LV" sz="1323" b="1" dirty="0">
              <a:solidFill>
                <a:srgbClr val="00B050"/>
              </a:solidFill>
              <a:latin typeface="Raleway"/>
              <a:cs typeface="Arial"/>
            </a:endParaRPr>
          </a:p>
        </p:txBody>
      </p:sp>
    </p:spTree>
    <p:extLst>
      <p:ext uri="{BB962C8B-B14F-4D97-AF65-F5344CB8AC3E}">
        <p14:creationId xmlns:p14="http://schemas.microsoft.com/office/powerpoint/2010/main" val="585532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616450" y="5587548"/>
            <a:ext cx="2205154" cy="538609"/>
          </a:xfrm>
          <a:prstGeom prst="rect">
            <a:avLst/>
          </a:prstGeom>
        </p:spPr>
        <p:txBody>
          <a:bodyPr vert="horz" wrap="square" lIns="0" tIns="12700" rIns="0" bIns="0" rtlCol="0">
            <a:spAutoFit/>
          </a:bodyPr>
          <a:lstStyle/>
          <a:p>
            <a:pPr algn="ctr">
              <a:lnSpc>
                <a:spcPts val="1370"/>
              </a:lnSpc>
              <a:spcBef>
                <a:spcPts val="100"/>
              </a:spcBef>
            </a:pPr>
            <a:r>
              <a:rPr sz="1200" dirty="0">
                <a:solidFill>
                  <a:srgbClr val="231F20"/>
                </a:solidFill>
                <a:latin typeface="Arial" panose="020B0604020202020204" pitchFamily="34" charset="0"/>
                <a:cs typeface="Arial" panose="020B0604020202020204" pitchFamily="34" charset="0"/>
              </a:rPr>
              <a:t>Skolas</a:t>
            </a:r>
            <a:r>
              <a:rPr sz="1200" spc="-10" dirty="0">
                <a:solidFill>
                  <a:srgbClr val="231F20"/>
                </a:solidFill>
                <a:latin typeface="Arial" panose="020B0604020202020204" pitchFamily="34" charset="0"/>
                <a:cs typeface="Arial" panose="020B0604020202020204" pitchFamily="34" charset="0"/>
              </a:rPr>
              <a:t> </a:t>
            </a:r>
            <a:r>
              <a:rPr sz="1200" dirty="0">
                <a:solidFill>
                  <a:srgbClr val="231F20"/>
                </a:solidFill>
                <a:latin typeface="Arial" panose="020B0604020202020204" pitchFamily="34" charset="0"/>
                <a:cs typeface="Arial" panose="020B0604020202020204" pitchFamily="34" charset="0"/>
              </a:rPr>
              <a:t>iela</a:t>
            </a:r>
            <a:r>
              <a:rPr sz="1200" spc="-5" dirty="0">
                <a:solidFill>
                  <a:srgbClr val="231F20"/>
                </a:solidFill>
                <a:latin typeface="Arial" panose="020B0604020202020204" pitchFamily="34" charset="0"/>
                <a:cs typeface="Arial" panose="020B0604020202020204" pitchFamily="34" charset="0"/>
              </a:rPr>
              <a:t> </a:t>
            </a:r>
            <a:r>
              <a:rPr sz="1200" dirty="0">
                <a:solidFill>
                  <a:srgbClr val="231F20"/>
                </a:solidFill>
                <a:latin typeface="Arial" panose="020B0604020202020204" pitchFamily="34" charset="0"/>
                <a:cs typeface="Arial" panose="020B0604020202020204" pitchFamily="34" charset="0"/>
              </a:rPr>
              <a:t>28,</a:t>
            </a:r>
            <a:r>
              <a:rPr sz="1200" spc="-10" dirty="0">
                <a:solidFill>
                  <a:srgbClr val="231F20"/>
                </a:solidFill>
                <a:latin typeface="Arial" panose="020B0604020202020204" pitchFamily="34" charset="0"/>
                <a:cs typeface="Arial" panose="020B0604020202020204" pitchFamily="34" charset="0"/>
              </a:rPr>
              <a:t> </a:t>
            </a:r>
            <a:r>
              <a:rPr sz="1200" dirty="0">
                <a:solidFill>
                  <a:srgbClr val="231F20"/>
                </a:solidFill>
                <a:latin typeface="Arial" panose="020B0604020202020204" pitchFamily="34" charset="0"/>
                <a:cs typeface="Arial" panose="020B0604020202020204" pitchFamily="34" charset="0"/>
              </a:rPr>
              <a:t>Rīga,</a:t>
            </a:r>
            <a:r>
              <a:rPr sz="1200" spc="-5" dirty="0">
                <a:solidFill>
                  <a:srgbClr val="231F20"/>
                </a:solidFill>
                <a:latin typeface="Arial" panose="020B0604020202020204" pitchFamily="34" charset="0"/>
                <a:cs typeface="Arial" panose="020B0604020202020204" pitchFamily="34" charset="0"/>
              </a:rPr>
              <a:t> </a:t>
            </a:r>
            <a:r>
              <a:rPr sz="1200" spc="-45" dirty="0">
                <a:solidFill>
                  <a:srgbClr val="231F20"/>
                </a:solidFill>
                <a:latin typeface="Arial" panose="020B0604020202020204" pitchFamily="34" charset="0"/>
                <a:cs typeface="Arial" panose="020B0604020202020204" pitchFamily="34" charset="0"/>
              </a:rPr>
              <a:t>LV-</a:t>
            </a:r>
            <a:r>
              <a:rPr sz="1200" spc="-20" dirty="0">
                <a:solidFill>
                  <a:srgbClr val="231F20"/>
                </a:solidFill>
                <a:latin typeface="Arial" panose="020B0604020202020204" pitchFamily="34" charset="0"/>
                <a:cs typeface="Arial" panose="020B0604020202020204" pitchFamily="34" charset="0"/>
              </a:rPr>
              <a:t>1331</a:t>
            </a:r>
            <a:endParaRPr sz="1200" dirty="0">
              <a:latin typeface="Arial" panose="020B0604020202020204" pitchFamily="34" charset="0"/>
              <a:cs typeface="Arial" panose="020B0604020202020204" pitchFamily="34" charset="0"/>
            </a:endParaRPr>
          </a:p>
          <a:p>
            <a:pPr algn="ctr">
              <a:lnSpc>
                <a:spcPts val="1300"/>
              </a:lnSpc>
            </a:pPr>
            <a:r>
              <a:rPr sz="1200" spc="-10" dirty="0">
                <a:solidFill>
                  <a:srgbClr val="231F20"/>
                </a:solidFill>
                <a:latin typeface="Arial" panose="020B0604020202020204" pitchFamily="34" charset="0"/>
                <a:cs typeface="Arial" panose="020B0604020202020204" pitchFamily="34" charset="0"/>
                <a:hlinkClick r:id="rId2"/>
              </a:rPr>
              <a:t>lm@lm.gov.lv</a:t>
            </a:r>
            <a:endParaRPr sz="1200" dirty="0">
              <a:latin typeface="Arial" panose="020B0604020202020204" pitchFamily="34" charset="0"/>
              <a:cs typeface="Arial" panose="020B0604020202020204" pitchFamily="34" charset="0"/>
            </a:endParaRPr>
          </a:p>
          <a:p>
            <a:pPr marL="635" algn="ctr">
              <a:lnSpc>
                <a:spcPts val="1370"/>
              </a:lnSpc>
            </a:pPr>
            <a:r>
              <a:rPr sz="1200" dirty="0">
                <a:solidFill>
                  <a:srgbClr val="231F20"/>
                </a:solidFill>
                <a:latin typeface="Arial" panose="020B0604020202020204" pitchFamily="34" charset="0"/>
                <a:cs typeface="Arial" panose="020B0604020202020204" pitchFamily="34" charset="0"/>
              </a:rPr>
              <a:t>+371 </a:t>
            </a:r>
            <a:r>
              <a:rPr sz="1200" spc="-10" dirty="0">
                <a:solidFill>
                  <a:srgbClr val="231F20"/>
                </a:solidFill>
                <a:latin typeface="Arial" panose="020B0604020202020204" pitchFamily="34" charset="0"/>
                <a:cs typeface="Arial" panose="020B0604020202020204" pitchFamily="34" charset="0"/>
              </a:rPr>
              <a:t>80205100</a:t>
            </a:r>
            <a:endParaRPr sz="1200" dirty="0">
              <a:latin typeface="Arial" panose="020B0604020202020204" pitchFamily="34" charset="0"/>
              <a:cs typeface="Arial" panose="020B0604020202020204" pitchFamily="34" charset="0"/>
            </a:endParaRPr>
          </a:p>
        </p:txBody>
      </p:sp>
      <p:grpSp>
        <p:nvGrpSpPr>
          <p:cNvPr id="3" name="object 3"/>
          <p:cNvGrpSpPr/>
          <p:nvPr/>
        </p:nvGrpSpPr>
        <p:grpSpPr>
          <a:xfrm>
            <a:off x="0" y="0"/>
            <a:ext cx="11520170" cy="4683760"/>
            <a:chOff x="0" y="0"/>
            <a:chExt cx="11520170" cy="4683760"/>
          </a:xfrm>
        </p:grpSpPr>
        <p:pic>
          <p:nvPicPr>
            <p:cNvPr id="4" name="object 4"/>
            <p:cNvPicPr/>
            <p:nvPr/>
          </p:nvPicPr>
          <p:blipFill>
            <a:blip r:embed="rId3" cstate="print"/>
            <a:stretch>
              <a:fillRect/>
            </a:stretch>
          </p:blipFill>
          <p:spPr>
            <a:xfrm>
              <a:off x="0" y="0"/>
              <a:ext cx="11520004" cy="2074024"/>
            </a:xfrm>
            <a:prstGeom prst="rect">
              <a:avLst/>
            </a:prstGeom>
          </p:spPr>
        </p:pic>
        <p:sp>
          <p:nvSpPr>
            <p:cNvPr id="5" name="object 5"/>
            <p:cNvSpPr/>
            <p:nvPr/>
          </p:nvSpPr>
          <p:spPr>
            <a:xfrm>
              <a:off x="0" y="799554"/>
              <a:ext cx="3884295" cy="3884295"/>
            </a:xfrm>
            <a:custGeom>
              <a:avLst/>
              <a:gdLst/>
              <a:ahLst/>
              <a:cxnLst/>
              <a:rect l="l" t="t" r="r" b="b"/>
              <a:pathLst>
                <a:path w="3884295" h="3884295">
                  <a:moveTo>
                    <a:pt x="3884108" y="0"/>
                  </a:moveTo>
                  <a:lnTo>
                    <a:pt x="2392480" y="0"/>
                  </a:lnTo>
                  <a:lnTo>
                    <a:pt x="0" y="2392480"/>
                  </a:lnTo>
                  <a:lnTo>
                    <a:pt x="0" y="3884096"/>
                  </a:lnTo>
                  <a:lnTo>
                    <a:pt x="3884108" y="0"/>
                  </a:lnTo>
                  <a:close/>
                </a:path>
              </a:pathLst>
            </a:custGeom>
            <a:solidFill>
              <a:srgbClr val="FFFFFF">
                <a:alpha val="5999"/>
              </a:srgbClr>
            </a:solidFill>
          </p:spPr>
          <p:txBody>
            <a:bodyPr wrap="square" lIns="0" tIns="0" rIns="0" bIns="0" rtlCol="0"/>
            <a:lstStyle/>
            <a:p>
              <a:endParaRPr/>
            </a:p>
          </p:txBody>
        </p:sp>
        <p:sp>
          <p:nvSpPr>
            <p:cNvPr id="6" name="object 6"/>
            <p:cNvSpPr/>
            <p:nvPr/>
          </p:nvSpPr>
          <p:spPr>
            <a:xfrm>
              <a:off x="98785" y="359234"/>
              <a:ext cx="2311400" cy="1718310"/>
            </a:xfrm>
            <a:custGeom>
              <a:avLst/>
              <a:gdLst/>
              <a:ahLst/>
              <a:cxnLst/>
              <a:rect l="l" t="t" r="r" b="b"/>
              <a:pathLst>
                <a:path w="2311400" h="1718310">
                  <a:moveTo>
                    <a:pt x="2311298" y="0"/>
                  </a:moveTo>
                  <a:lnTo>
                    <a:pt x="1717700" y="0"/>
                  </a:lnTo>
                  <a:lnTo>
                    <a:pt x="0" y="1717700"/>
                  </a:lnTo>
                  <a:lnTo>
                    <a:pt x="593585" y="1717700"/>
                  </a:lnTo>
                  <a:lnTo>
                    <a:pt x="2311298" y="0"/>
                  </a:lnTo>
                  <a:close/>
                </a:path>
              </a:pathLst>
            </a:custGeom>
            <a:solidFill>
              <a:srgbClr val="6AA948">
                <a:alpha val="21000"/>
              </a:srgbClr>
            </a:solidFill>
          </p:spPr>
          <p:txBody>
            <a:bodyPr wrap="square" lIns="0" tIns="0" rIns="0" bIns="0" rtlCol="0"/>
            <a:lstStyle/>
            <a:p>
              <a:endParaRPr/>
            </a:p>
          </p:txBody>
        </p:sp>
        <p:pic>
          <p:nvPicPr>
            <p:cNvPr id="7" name="object 7"/>
            <p:cNvPicPr/>
            <p:nvPr/>
          </p:nvPicPr>
          <p:blipFill>
            <a:blip r:embed="rId4" cstate="print"/>
            <a:stretch>
              <a:fillRect/>
            </a:stretch>
          </p:blipFill>
          <p:spPr>
            <a:xfrm>
              <a:off x="5141264" y="2074032"/>
              <a:ext cx="1237475" cy="1519427"/>
            </a:xfrm>
            <a:prstGeom prst="rect">
              <a:avLst/>
            </a:prstGeom>
          </p:spPr>
        </p:pic>
      </p:grpSp>
      <p:pic>
        <p:nvPicPr>
          <p:cNvPr id="8" name="object 8"/>
          <p:cNvPicPr/>
          <p:nvPr/>
        </p:nvPicPr>
        <p:blipFill>
          <a:blip r:embed="rId5" cstate="print"/>
          <a:stretch>
            <a:fillRect/>
          </a:stretch>
        </p:blipFill>
        <p:spPr>
          <a:xfrm>
            <a:off x="4856489" y="5132561"/>
            <a:ext cx="1807463" cy="394715"/>
          </a:xfrm>
          <a:prstGeom prst="rect">
            <a:avLst/>
          </a:prstGeom>
        </p:spPr>
      </p:pic>
      <p:grpSp>
        <p:nvGrpSpPr>
          <p:cNvPr id="9" name="object 9"/>
          <p:cNvGrpSpPr/>
          <p:nvPr/>
        </p:nvGrpSpPr>
        <p:grpSpPr>
          <a:xfrm>
            <a:off x="10042955" y="6032496"/>
            <a:ext cx="962025" cy="447675"/>
            <a:chOff x="10042955" y="6032496"/>
            <a:chExt cx="962025" cy="447675"/>
          </a:xfrm>
        </p:grpSpPr>
        <p:sp>
          <p:nvSpPr>
            <p:cNvPr id="10" name="object 10"/>
            <p:cNvSpPr/>
            <p:nvPr/>
          </p:nvSpPr>
          <p:spPr>
            <a:xfrm>
              <a:off x="10577759" y="6127987"/>
              <a:ext cx="426720" cy="352425"/>
            </a:xfrm>
            <a:custGeom>
              <a:avLst/>
              <a:gdLst/>
              <a:ahLst/>
              <a:cxnLst/>
              <a:rect l="l" t="t" r="r" b="b"/>
              <a:pathLst>
                <a:path w="426720" h="352425">
                  <a:moveTo>
                    <a:pt x="426605" y="0"/>
                  </a:moveTo>
                  <a:lnTo>
                    <a:pt x="352005" y="0"/>
                  </a:lnTo>
                  <a:lnTo>
                    <a:pt x="0" y="352005"/>
                  </a:lnTo>
                  <a:lnTo>
                    <a:pt x="74599" y="352005"/>
                  </a:lnTo>
                  <a:lnTo>
                    <a:pt x="426605" y="0"/>
                  </a:lnTo>
                  <a:close/>
                </a:path>
              </a:pathLst>
            </a:custGeom>
            <a:solidFill>
              <a:srgbClr val="005C57"/>
            </a:solidFill>
          </p:spPr>
          <p:txBody>
            <a:bodyPr wrap="square" lIns="0" tIns="0" rIns="0" bIns="0" rtlCol="0"/>
            <a:lstStyle/>
            <a:p>
              <a:endParaRPr/>
            </a:p>
          </p:txBody>
        </p:sp>
        <p:sp>
          <p:nvSpPr>
            <p:cNvPr id="11" name="object 11"/>
            <p:cNvSpPr/>
            <p:nvPr/>
          </p:nvSpPr>
          <p:spPr>
            <a:xfrm>
              <a:off x="10042955" y="6032496"/>
              <a:ext cx="897255" cy="447675"/>
            </a:xfrm>
            <a:custGeom>
              <a:avLst/>
              <a:gdLst/>
              <a:ahLst/>
              <a:cxnLst/>
              <a:rect l="l" t="t" r="r" b="b"/>
              <a:pathLst>
                <a:path w="897254" h="447675">
                  <a:moveTo>
                    <a:pt x="896723" y="0"/>
                  </a:moveTo>
                  <a:lnTo>
                    <a:pt x="447498" y="2"/>
                  </a:lnTo>
                  <a:lnTo>
                    <a:pt x="0" y="447501"/>
                  </a:lnTo>
                  <a:lnTo>
                    <a:pt x="449224" y="447501"/>
                  </a:lnTo>
                  <a:lnTo>
                    <a:pt x="896723" y="2"/>
                  </a:lnTo>
                  <a:close/>
                </a:path>
              </a:pathLst>
            </a:custGeom>
            <a:solidFill>
              <a:srgbClr val="6AA948">
                <a:alpha val="19999"/>
              </a:srgbClr>
            </a:solidFill>
          </p:spPr>
          <p:txBody>
            <a:bodyPr wrap="square" lIns="0" tIns="0" rIns="0" bIns="0" rtlCol="0"/>
            <a:lstStyle/>
            <a:p>
              <a:endParaRPr/>
            </a:p>
          </p:txBody>
        </p:sp>
      </p:grpSp>
      <p:sp>
        <p:nvSpPr>
          <p:cNvPr id="16" name="Slide Number Placeholder 15">
            <a:extLst>
              <a:ext uri="{FF2B5EF4-FFF2-40B4-BE49-F238E27FC236}">
                <a16:creationId xmlns:a16="http://schemas.microsoft.com/office/drawing/2014/main" id="{43BB5FE0-D54B-4336-A69B-CA118E167F4A}"/>
              </a:ext>
            </a:extLst>
          </p:cNvPr>
          <p:cNvSpPr>
            <a:spLocks noGrp="1"/>
          </p:cNvSpPr>
          <p:nvPr>
            <p:ph type="sldNum" sz="quarter" idx="7"/>
          </p:nvPr>
        </p:nvSpPr>
        <p:spPr>
          <a:xfrm>
            <a:off x="11144076" y="6053183"/>
            <a:ext cx="208915" cy="184666"/>
          </a:xfrm>
        </p:spPr>
        <p:txBody>
          <a:bodyPr/>
          <a:lstStyle/>
          <a:p>
            <a:pPr marL="38100">
              <a:lnSpc>
                <a:spcPct val="100000"/>
              </a:lnSpc>
              <a:spcBef>
                <a:spcPts val="180"/>
              </a:spcBef>
            </a:pPr>
            <a:fld id="{81D60167-4931-47E6-BA6A-407CBD079E47}" type="slidenum">
              <a:rPr lang="lv-LV" sz="1200" spc="-5" smtClean="0"/>
              <a:t>17</a:t>
            </a:fld>
            <a:endParaRPr lang="lv-LV" sz="1200" spc="-5"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6482</TotalTime>
  <Words>1645</Words>
  <Application>Microsoft Office PowerPoint</Application>
  <PresentationFormat>Custom</PresentationFormat>
  <Paragraphs>291</Paragraphs>
  <Slides>17</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MS PGothic</vt:lpstr>
      <vt:lpstr>Arial</vt:lpstr>
      <vt:lpstr>Calibri</vt:lpstr>
      <vt:lpstr>Raleway</vt:lpstr>
      <vt:lpstr>Raleway ExtraLight</vt:lpstr>
      <vt:lpstr>Segoe UI Emoji</vt:lpstr>
      <vt:lpstr>Times New Roman</vt:lpstr>
      <vt:lpstr>Verdana</vt:lpstr>
      <vt:lpstr>Office Theme</vt:lpstr>
      <vt:lpstr>PowerPoint Presentation</vt:lpstr>
      <vt:lpstr>Paliatīvās aprūpes definīcija:                            Ārstniecības likuma 1. pants   </vt:lpstr>
      <vt:lpstr> Integrētais cilvēka aprūpes modelis</vt:lpstr>
      <vt:lpstr> Atbalsts paliatīvās aprūpes pacientam   </vt:lpstr>
      <vt:lpstr>Valsts apmaksāts pakalpojums-  paliatīvās aprūpes mobilās komandas pakalpojums pacienta dzīvesvietā,  (uzsākts 2024.gada 1.janvārī)</vt:lpstr>
      <vt:lpstr>Paliatīvās aprūpes mobilās komandas pakalpojuma mērķa grupa</vt:lpstr>
      <vt:lpstr>Paliatīvās aprūpes mobilās komandas  pakalpojuma saturs</vt:lpstr>
      <vt:lpstr>Paliatīvās aprūpes mobilās komandas pakalpojuma sociālās komponentes saņēmēju skaits  (2024 -30.06.2026.)</vt:lpstr>
      <vt:lpstr>Paliatīvās aprūpes mobilās komandas pakalpojuma sociālās komponentes finansējums un  rezultatīvie rādītāji</vt:lpstr>
      <vt:lpstr>PowerPoint Presentation</vt:lpstr>
      <vt:lpstr>PowerPoint Presentation</vt:lpstr>
      <vt:lpstr>PowerPoint Presentation</vt:lpstr>
      <vt:lpstr>ESF + projekts “Atbalsts paliatīvās aprūpes sistēmas pilnveidošanai”</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Prezentacija_LM_2023-sagatave</dc:title>
  <dc:creator>Ineta Valmane</dc:creator>
  <cp:lastModifiedBy>Sigita Rozentāle</cp:lastModifiedBy>
  <cp:revision>613</cp:revision>
  <dcterms:created xsi:type="dcterms:W3CDTF">2023-10-05T11:11:36Z</dcterms:created>
  <dcterms:modified xsi:type="dcterms:W3CDTF">2026-09-15T14:12:24Z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2023-10-05T00:00:00Z</vt:filetime>
  </property>
  <property fmtid="{D5CDD505-2E9C-101B-9397-08002B2CF9AE}" pid="3" name="Creator">
    <vt:lpwstr>Adobe Illustrator 27.9 (Macintosh)</vt:lpwstr>
  </property>
  <property fmtid="{D5CDD505-2E9C-101B-9397-08002B2CF9AE}" pid="4" name="LastSaved">
    <vt:filetime>2023-10-05T00:00:00Z</vt:filetime>
  </property>
  <property fmtid="{D5CDD505-2E9C-101B-9397-08002B2CF9AE}" pid="5" name="Producer">
    <vt:lpwstr>Adobe PDF library 17.00</vt:lpwstr>
  </property>
</Properties>
</file>