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534"/>
    <p:restoredTop sz="94610"/>
  </p:normalViewPr>
  <p:slideViewPr>
    <p:cSldViewPr snapToGrid="0" snapToObjects="1">
      <p:cViewPr varScale="1">
        <p:scale>
          <a:sx n="95" d="100"/>
          <a:sy n="95" d="100"/>
        </p:scale>
        <p:origin x="200" y="8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876474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400A35-A3CF-C8E0-40A1-624D5BA980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F044ADB-8147-B7FD-41CC-E4B2E4B44A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3D577D9-18DD-7E37-D888-A1BA1F9219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832DF0-FD88-2A51-3987-BDD218B130F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27084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65AE6B-BCFA-87E0-9C94-C54C0162D3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202DC47-29E3-6AF8-192D-FB6108525E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EE5D589-497A-046E-F5AA-FDF430DE60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7DD8C4-B379-7325-17DA-B37F016ACD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78351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5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57779"/>
          </a:solidFill>
          <a:ln w="12700">
            <a:solidFill>
              <a:srgbClr val="25777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66928" y="6419088"/>
            <a:ext cx="11064240" cy="0"/>
          </a:xfrm>
          <a:prstGeom prst="line">
            <a:avLst/>
          </a:prstGeom>
          <a:noFill/>
          <a:ln w="8890">
            <a:solidFill>
              <a:srgbClr val="D7DED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6473952"/>
            <a:ext cx="8229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kern="0" spc="70" dirty="0">
                <a:solidFill>
                  <a:srgbClr val="657782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LATVIJAS SENIORU KOPIENU APVIENĪBA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11018520" y="6455664"/>
            <a:ext cx="54864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257779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01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667512" y="841248"/>
            <a:ext cx="914400" cy="0"/>
          </a:xfrm>
          <a:prstGeom prst="line">
            <a:avLst/>
          </a:prstGeom>
          <a:noFill/>
          <a:ln w="38100">
            <a:solidFill>
              <a:srgbClr val="CBA76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76656" y="1179576"/>
            <a:ext cx="10789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n-US" sz="2300" b="1" dirty="0">
                <a:solidFill>
                  <a:srgbClr val="132C3B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Biedrība “LATVIJAS SENIORU KOPIENU APVIENĪBA”</a:t>
            </a:r>
            <a:endParaRPr lang="en-US" sz="2300" dirty="0"/>
          </a:p>
        </p:txBody>
      </p:sp>
      <p:sp>
        <p:nvSpPr>
          <p:cNvPr id="8" name="Text 6"/>
          <p:cNvSpPr/>
          <p:nvPr/>
        </p:nvSpPr>
        <p:spPr>
          <a:xfrm>
            <a:off x="676656" y="1874520"/>
            <a:ext cx="10652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n-US" sz="3200" b="1" dirty="0">
                <a:solidFill>
                  <a:srgbClr val="132C3B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Zviedrijā iepazinās ar senioru dzīvi.</a:t>
            </a:r>
            <a:endParaRPr lang="en-US" sz="3200" dirty="0"/>
          </a:p>
        </p:txBody>
      </p:sp>
      <p:sp>
        <p:nvSpPr>
          <p:cNvPr id="9" name="Shape 7"/>
          <p:cNvSpPr/>
          <p:nvPr/>
        </p:nvSpPr>
        <p:spPr>
          <a:xfrm>
            <a:off x="667512" y="3054096"/>
            <a:ext cx="10835640" cy="2560320"/>
          </a:xfrm>
          <a:prstGeom prst="rect">
            <a:avLst/>
          </a:prstGeom>
          <a:solidFill>
            <a:srgbClr val="FFFFFF"/>
          </a:solidFill>
          <a:ln w="12700">
            <a:solidFill>
              <a:srgbClr val="E4E6D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005840" y="3410712"/>
            <a:ext cx="1005840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n-US" sz="2000" dirty="0">
                <a:solidFill>
                  <a:srgbClr val="203645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No 2026. gada 20. līdz 26. septembrim pieredzi Stokholmā apguva</a:t>
            </a:r>
            <a:endParaRPr lang="en-US" sz="200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2000" dirty="0">
                <a:solidFill>
                  <a:srgbClr val="203645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LSKA Senioru skolas Rīgā vadītāja Liesma Neipreisa,</a:t>
            </a:r>
            <a:endParaRPr lang="en-US" sz="200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2000" dirty="0">
                <a:solidFill>
                  <a:srgbClr val="203645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Kuldīgas Senioru skolas vadītāja Ruta Orlova un</a:t>
            </a:r>
            <a:endParaRPr lang="en-US" sz="200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2000" dirty="0">
                <a:solidFill>
                  <a:srgbClr val="203645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LSKA valdes priekšsēdētājas vietniece Lilita Kalnāja,</a:t>
            </a:r>
            <a:endParaRPr lang="en-US" sz="200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2000" dirty="0">
                <a:solidFill>
                  <a:srgbClr val="203645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SIF projekta vadītāja</a:t>
            </a:r>
            <a:endParaRPr lang="en-US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5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57779"/>
          </a:solidFill>
          <a:ln w="12700">
            <a:solidFill>
              <a:srgbClr val="25777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66928" y="6419088"/>
            <a:ext cx="11064240" cy="0"/>
          </a:xfrm>
          <a:prstGeom prst="line">
            <a:avLst/>
          </a:prstGeom>
          <a:noFill/>
          <a:ln w="8890">
            <a:solidFill>
              <a:srgbClr val="D7DED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6473952"/>
            <a:ext cx="8229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kern="0" spc="70" dirty="0">
                <a:solidFill>
                  <a:srgbClr val="657782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LATVIJAS SENIORU KOPIENU APVIENĪBA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11018520" y="6455664"/>
            <a:ext cx="54864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257779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02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868680" y="685800"/>
            <a:ext cx="10469880" cy="5440680"/>
          </a:xfrm>
          <a:prstGeom prst="roundRect">
            <a:avLst>
              <a:gd name="adj" fmla="val 1681"/>
            </a:avLst>
          </a:prstGeom>
          <a:solidFill>
            <a:srgbClr val="EAF0EC">
              <a:alpha val="78000"/>
            </a:srgbClr>
          </a:solidFill>
          <a:ln w="17145">
            <a:solidFill>
              <a:srgbClr val="B3C9C7"/>
            </a:solidFill>
            <a:prstDash val="dash"/>
          </a:ln>
        </p:spPr>
      </p:sp>
      <p:sp>
        <p:nvSpPr>
          <p:cNvPr id="7" name="Shape 5"/>
          <p:cNvSpPr/>
          <p:nvPr/>
        </p:nvSpPr>
        <p:spPr>
          <a:xfrm>
            <a:off x="1124712" y="1005840"/>
            <a:ext cx="411480" cy="0"/>
          </a:xfrm>
          <a:prstGeom prst="line">
            <a:avLst/>
          </a:prstGeom>
          <a:noFill/>
          <a:ln w="38100">
            <a:solidFill>
              <a:srgbClr val="CBA76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97280" y="3168396"/>
            <a:ext cx="10012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257779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VIETA FOTOGRĀFIJAI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1143000" y="3515868"/>
            <a:ext cx="9921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657782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Pie Ekonomikas universitātes durvīm 4 dāmas</a:t>
            </a:r>
            <a:endParaRPr lang="en-US" sz="120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7D716E7-AC8B-D7E8-984E-08B300D816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5950" y="1079500"/>
            <a:ext cx="5880100" cy="4699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5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57779"/>
          </a:solidFill>
          <a:ln w="12700">
            <a:solidFill>
              <a:srgbClr val="25777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66928" y="6419088"/>
            <a:ext cx="11064240" cy="0"/>
          </a:xfrm>
          <a:prstGeom prst="line">
            <a:avLst/>
          </a:prstGeom>
          <a:noFill/>
          <a:ln w="8890">
            <a:solidFill>
              <a:srgbClr val="D7DED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6473952"/>
            <a:ext cx="8229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kern="0" spc="70" dirty="0">
                <a:solidFill>
                  <a:srgbClr val="657782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LATVIJAS SENIORU KOPIENU APVIENĪBA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11018520" y="6455664"/>
            <a:ext cx="54864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257779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03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640080" y="594360"/>
            <a:ext cx="5130800" cy="5440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10000"/>
              </a:lnSpc>
              <a:buNone/>
            </a:pPr>
            <a:r>
              <a:rPr lang="en-US" sz="1800" dirty="0">
                <a:solidFill>
                  <a:srgbClr val="203645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Viens no brauciena mērķiem bija apgūt pieredzi senioru izglītības</a:t>
            </a:r>
            <a:endParaRPr lang="en-US" sz="1800" dirty="0"/>
          </a:p>
          <a:p>
            <a:pPr marL="0" indent="0" algn="just">
              <a:lnSpc>
                <a:spcPct val="110000"/>
              </a:lnSpc>
              <a:buNone/>
            </a:pPr>
            <a:r>
              <a:rPr lang="en-US" sz="1800" dirty="0">
                <a:solidFill>
                  <a:srgbClr val="203645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pasākumos, stāstīt par senioru skolām un uzsākt sadarbību ar</a:t>
            </a:r>
            <a:endParaRPr lang="en-US" sz="1800" dirty="0"/>
          </a:p>
          <a:p>
            <a:pPr marL="0" indent="0" algn="just">
              <a:lnSpc>
                <a:spcPct val="110000"/>
              </a:lnSpc>
              <a:buNone/>
            </a:pPr>
            <a:r>
              <a:rPr lang="en-US" sz="1800" dirty="0">
                <a:solidFill>
                  <a:srgbClr val="203645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Stokholmas Senioru universitāti (Föreningen Senioruniversitetet</a:t>
            </a:r>
            <a:endParaRPr lang="en-US" sz="1800" dirty="0"/>
          </a:p>
          <a:p>
            <a:pPr marL="0" indent="0" algn="just">
              <a:lnSpc>
                <a:spcPct val="110000"/>
              </a:lnSpc>
              <a:buNone/>
            </a:pPr>
            <a:r>
              <a:rPr lang="en-US" sz="1800" dirty="0">
                <a:solidFill>
                  <a:srgbClr val="203645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i Stockholm). Stokholmas Senioru universitāte ir nevalstiska</a:t>
            </a:r>
            <a:endParaRPr lang="en-US" sz="1800" dirty="0"/>
          </a:p>
          <a:p>
            <a:pPr marL="0" indent="0" algn="just">
              <a:lnSpc>
                <a:spcPct val="110000"/>
              </a:lnSpc>
              <a:buNone/>
            </a:pPr>
            <a:r>
              <a:rPr lang="en-US" sz="1800" dirty="0">
                <a:solidFill>
                  <a:srgbClr val="203645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bezpeļņas biedrība, kas piedāvā mūžizglītības un kultūras</a:t>
            </a:r>
            <a:endParaRPr lang="en-US" sz="1800" dirty="0"/>
          </a:p>
          <a:p>
            <a:pPr marL="0" indent="0" algn="just">
              <a:lnSpc>
                <a:spcPct val="110000"/>
              </a:lnSpc>
              <a:buNone/>
            </a:pPr>
            <a:r>
              <a:rPr lang="en-US" sz="1800" dirty="0">
                <a:solidFill>
                  <a:srgbClr val="203645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programmas iedzīvotājiem no 55 gadu vecuma, kuri vairs nestrādā pilna laika algotu darbu. Biedrībai ir 10 000 biedru.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6264656" y="594359"/>
            <a:ext cx="5774944" cy="5440669"/>
          </a:xfrm>
          <a:prstGeom prst="roundRect">
            <a:avLst>
              <a:gd name="adj" fmla="val 2469"/>
            </a:avLst>
          </a:prstGeom>
          <a:solidFill>
            <a:srgbClr val="EAF0EC">
              <a:alpha val="78000"/>
            </a:srgbClr>
          </a:solidFill>
          <a:ln w="17145">
            <a:solidFill>
              <a:srgbClr val="B3C9C7"/>
            </a:solidFill>
            <a:prstDash val="dash"/>
          </a:ln>
        </p:spPr>
        <p:txBody>
          <a:bodyPr/>
          <a:lstStyle/>
          <a:p>
            <a:endParaRPr lang="en-LV" dirty="0"/>
          </a:p>
        </p:txBody>
      </p:sp>
      <p:sp>
        <p:nvSpPr>
          <p:cNvPr id="8" name="Shape 6"/>
          <p:cNvSpPr/>
          <p:nvPr/>
        </p:nvSpPr>
        <p:spPr>
          <a:xfrm>
            <a:off x="8010144" y="1234440"/>
            <a:ext cx="411480" cy="0"/>
          </a:xfrm>
          <a:prstGeom prst="line">
            <a:avLst/>
          </a:prstGeom>
          <a:noFill/>
          <a:ln w="38100">
            <a:solidFill>
              <a:srgbClr val="CBA76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982712" y="2926080"/>
            <a:ext cx="3246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257779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VIETA FOTOGRĀFIJAI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8028432" y="3273552"/>
            <a:ext cx="3154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657782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Foto pie durvīm Senioru universitātē</a:t>
            </a:r>
            <a:endParaRPr lang="en-US" sz="120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67E7C1F-A095-069E-CE32-E04013603F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9003" y="1091800"/>
            <a:ext cx="5226249" cy="392459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5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57779"/>
          </a:solidFill>
          <a:ln w="12700">
            <a:solidFill>
              <a:srgbClr val="25777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66928" y="6419088"/>
            <a:ext cx="11064240" cy="0"/>
          </a:xfrm>
          <a:prstGeom prst="line">
            <a:avLst/>
          </a:prstGeom>
          <a:noFill/>
          <a:ln w="8890">
            <a:solidFill>
              <a:srgbClr val="D7DED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6473952"/>
            <a:ext cx="8229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kern="0" spc="70" dirty="0">
                <a:solidFill>
                  <a:srgbClr val="657782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LATVIJAS SENIORU KOPIENU APVIENĪBA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11018520" y="6455664"/>
            <a:ext cx="54864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257779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04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731520" y="795528"/>
            <a:ext cx="10698480" cy="20756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n-US" sz="2200" dirty="0">
                <a:solidFill>
                  <a:srgbClr val="203645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Tā nav akadēmiska augstskola grāda iegūšanai, bet gan platforma aktīvai</a:t>
            </a:r>
            <a:endParaRPr lang="en-US" sz="220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2200" dirty="0">
                <a:solidFill>
                  <a:srgbClr val="203645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brīvā laika pavadīšanai, prāta asināšanai un sociālajiem kontaktiem.</a:t>
            </a:r>
            <a:endParaRPr lang="en-US" sz="220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2200" dirty="0">
                <a:solidFill>
                  <a:srgbClr val="203645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Stokholmas Senioru universitāte darbojas ciešā saiknē ar</a:t>
            </a:r>
            <a:endParaRPr lang="en-US" sz="220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2200" dirty="0">
                <a:solidFill>
                  <a:srgbClr val="203645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Folkuniversitetet un Stokholmas Universitāti.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731520" y="3255264"/>
            <a:ext cx="10744200" cy="2423160"/>
          </a:xfrm>
          <a:prstGeom prst="rect">
            <a:avLst/>
          </a:prstGeom>
          <a:solidFill>
            <a:srgbClr val="FFFFFF"/>
          </a:solidFill>
          <a:ln w="12700">
            <a:solidFill>
              <a:srgbClr val="E1E8E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87552" y="3529584"/>
            <a:ext cx="10241280" cy="20756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n-US" sz="1900" dirty="0">
                <a:solidFill>
                  <a:srgbClr val="203645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•   Dalības noteikumi: Lai apmeklētu nodarbības, ir jākļūst par</a:t>
            </a:r>
            <a:endParaRPr lang="en-US" sz="190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1900" dirty="0">
                <a:solidFill>
                  <a:srgbClr val="203645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    biedrības biedru ar biedru naudas iemaksu.</a:t>
            </a:r>
            <a:endParaRPr lang="en-US" sz="1900" dirty="0"/>
          </a:p>
          <a:p>
            <a:pPr marL="0" indent="0">
              <a:lnSpc>
                <a:spcPct val="110000"/>
              </a:lnSpc>
              <a:buNone/>
            </a:pPr>
            <a:endParaRPr lang="en-US" sz="190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1900" dirty="0">
                <a:solidFill>
                  <a:srgbClr val="203645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•   Programma: Katru semestri tiek piedāvāti simtiem dažādu kursu.</a:t>
            </a:r>
            <a:endParaRPr lang="en-US" sz="190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1900" dirty="0">
                <a:solidFill>
                  <a:srgbClr val="203645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    Lekciju un nodarbību maksa tiek maksāta atsevišķi par katru</a:t>
            </a:r>
            <a:endParaRPr lang="en-US" sz="190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1900" dirty="0">
                <a:solidFill>
                  <a:srgbClr val="203645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    izvēlēto kursu.</a:t>
            </a:r>
            <a:endParaRPr lang="en-US" sz="1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5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57779"/>
          </a:solidFill>
          <a:ln w="12700">
            <a:solidFill>
              <a:srgbClr val="25777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66928" y="6419088"/>
            <a:ext cx="11064240" cy="0"/>
          </a:xfrm>
          <a:prstGeom prst="line">
            <a:avLst/>
          </a:prstGeom>
          <a:noFill/>
          <a:ln w="8890">
            <a:solidFill>
              <a:srgbClr val="D7DED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6473952"/>
            <a:ext cx="8229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kern="0" spc="70" dirty="0">
                <a:solidFill>
                  <a:srgbClr val="657782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LATVIJAS SENIORU KOPIENU APVIENĪBA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11018520" y="6455664"/>
            <a:ext cx="54864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257779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05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612648" y="585216"/>
            <a:ext cx="731520" cy="0"/>
          </a:xfrm>
          <a:prstGeom prst="line">
            <a:avLst/>
          </a:prstGeom>
          <a:noFill/>
          <a:ln w="38100">
            <a:solidFill>
              <a:srgbClr val="CBA76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03504" y="758952"/>
            <a:ext cx="10972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900" b="1" dirty="0">
                <a:solidFill>
                  <a:srgbClr val="132C3B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Kursu un aktivitāšu klāsts</a:t>
            </a:r>
            <a:endParaRPr lang="en-US" sz="2900" dirty="0"/>
          </a:p>
        </p:txBody>
      </p:sp>
      <p:sp>
        <p:nvSpPr>
          <p:cNvPr id="8" name="Text 6"/>
          <p:cNvSpPr/>
          <p:nvPr/>
        </p:nvSpPr>
        <p:spPr>
          <a:xfrm>
            <a:off x="685800" y="1645920"/>
            <a:ext cx="10972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n-US" sz="1700" dirty="0">
                <a:solidFill>
                  <a:srgbClr val="203645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Mācības notiek dažādos formātos, tostarp klātienē Stokholmā un daļēji</a:t>
            </a:r>
            <a:endParaRPr lang="en-US" sz="170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1700" dirty="0">
                <a:solidFill>
                  <a:srgbClr val="203645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tiešsaistes videoierakstu veidā: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704088" y="2523744"/>
            <a:ext cx="10835640" cy="502920"/>
          </a:xfrm>
          <a:prstGeom prst="rect">
            <a:avLst/>
          </a:prstGeom>
          <a:solidFill>
            <a:srgbClr val="132C3B"/>
          </a:solidFill>
          <a:ln w="7620">
            <a:solidFill>
              <a:srgbClr val="DCE4E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68680" y="2624328"/>
            <a:ext cx="288036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Programmas veids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950208" y="2596896"/>
            <a:ext cx="731520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Galvenie virzieni un tēmas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704088" y="3026664"/>
            <a:ext cx="10835640" cy="713232"/>
          </a:xfrm>
          <a:prstGeom prst="rect">
            <a:avLst/>
          </a:prstGeom>
          <a:solidFill>
            <a:srgbClr val="FFFFFF"/>
          </a:solidFill>
          <a:ln w="7620">
            <a:solidFill>
              <a:srgbClr val="DCE4E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68680" y="3127248"/>
            <a:ext cx="28803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n-US" sz="1500" dirty="0">
                <a:solidFill>
                  <a:srgbClr val="203645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Universitātes</a:t>
            </a:r>
            <a:endParaRPr lang="en-US" sz="150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1500" dirty="0">
                <a:solidFill>
                  <a:srgbClr val="203645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līmeņa kursi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950208" y="3099816"/>
            <a:ext cx="73152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n-US" sz="1500" dirty="0">
                <a:solidFill>
                  <a:srgbClr val="203645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Astronomija, vēsture, mākslas zinātne, filozofija,</a:t>
            </a:r>
            <a:endParaRPr lang="en-US" sz="150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1500" dirty="0">
                <a:solidFill>
                  <a:srgbClr val="203645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politoloģija, literatūrzinātne un mode.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704088" y="3739896"/>
            <a:ext cx="10835640" cy="713232"/>
          </a:xfrm>
          <a:prstGeom prst="rect">
            <a:avLst/>
          </a:prstGeom>
          <a:solidFill>
            <a:srgbClr val="EEF3EF"/>
          </a:solidFill>
          <a:ln w="7620">
            <a:solidFill>
              <a:srgbClr val="DCE4E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68680" y="3840480"/>
            <a:ext cx="28803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n-US" sz="1500" dirty="0">
                <a:solidFill>
                  <a:srgbClr val="203645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Valodu studiju</a:t>
            </a:r>
            <a:endParaRPr lang="en-US" sz="150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1500" dirty="0">
                <a:solidFill>
                  <a:srgbClr val="203645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pulciņi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3950208" y="3813048"/>
            <a:ext cx="73152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n-US" sz="1500" dirty="0">
                <a:solidFill>
                  <a:srgbClr val="203645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Angļu, spāņu, franču, itāļu, vācu, arābu, grieķu,</a:t>
            </a:r>
            <a:endParaRPr lang="en-US" sz="150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1500" dirty="0">
                <a:solidFill>
                  <a:srgbClr val="203645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krievu valodas un latīņu valoda.</a:t>
            </a:r>
            <a:endParaRPr lang="en-US" sz="1500" dirty="0"/>
          </a:p>
        </p:txBody>
      </p:sp>
      <p:sp>
        <p:nvSpPr>
          <p:cNvPr id="18" name="Shape 16"/>
          <p:cNvSpPr/>
          <p:nvPr/>
        </p:nvSpPr>
        <p:spPr>
          <a:xfrm>
            <a:off x="704088" y="4453128"/>
            <a:ext cx="10835640" cy="713232"/>
          </a:xfrm>
          <a:prstGeom prst="rect">
            <a:avLst/>
          </a:prstGeom>
          <a:solidFill>
            <a:srgbClr val="FFFFFF"/>
          </a:solidFill>
          <a:ln w="7620">
            <a:solidFill>
              <a:srgbClr val="DCE4E0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68680" y="4553712"/>
            <a:ext cx="28803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n-US" sz="1500" dirty="0">
                <a:solidFill>
                  <a:srgbClr val="203645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Vispārīgie</a:t>
            </a:r>
            <a:endParaRPr lang="en-US" sz="150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1500" dirty="0">
                <a:solidFill>
                  <a:srgbClr val="203645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interešu pulciņi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3950208" y="4526280"/>
            <a:ext cx="73152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n-US" sz="1500" dirty="0">
                <a:solidFill>
                  <a:srgbClr val="203645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Mākslīgais intelekts (AI), psiholoģija, matemātika,</a:t>
            </a:r>
            <a:endParaRPr lang="en-US" sz="150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1500" dirty="0">
                <a:solidFill>
                  <a:srgbClr val="203645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teātris, fotomāksla un dzimtas koku pētniecība.</a:t>
            </a:r>
            <a:endParaRPr lang="en-US" sz="1500" dirty="0"/>
          </a:p>
        </p:txBody>
      </p:sp>
      <p:sp>
        <p:nvSpPr>
          <p:cNvPr id="21" name="Shape 19"/>
          <p:cNvSpPr/>
          <p:nvPr/>
        </p:nvSpPr>
        <p:spPr>
          <a:xfrm>
            <a:off x="704088" y="5166360"/>
            <a:ext cx="10835640" cy="932688"/>
          </a:xfrm>
          <a:prstGeom prst="rect">
            <a:avLst/>
          </a:prstGeom>
          <a:solidFill>
            <a:srgbClr val="EEF3EF"/>
          </a:solidFill>
          <a:ln w="7620">
            <a:solidFill>
              <a:srgbClr val="DCE4E0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68680" y="5266944"/>
            <a:ext cx="288036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n-US" sz="1500" dirty="0">
                <a:solidFill>
                  <a:srgbClr val="203645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Īpašie pasākumi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3950208" y="5239512"/>
            <a:ext cx="7315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n-US" sz="1500" dirty="0">
                <a:solidFill>
                  <a:srgbClr val="203645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Populārās "Otrdienu lekcijas" ar ekspertiem,</a:t>
            </a:r>
            <a:endParaRPr lang="en-US" sz="150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1500" dirty="0">
                <a:solidFill>
                  <a:srgbClr val="203645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tematiskās dienas, kā arī kultūrvēsturiskas pastaigas</a:t>
            </a:r>
            <a:endParaRPr lang="en-US" sz="150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1500" dirty="0">
                <a:solidFill>
                  <a:srgbClr val="203645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un ekskursijas pa pilsētvidi.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5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57779"/>
          </a:solidFill>
          <a:ln w="12700">
            <a:solidFill>
              <a:srgbClr val="25777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66928" y="6419088"/>
            <a:ext cx="11064240" cy="0"/>
          </a:xfrm>
          <a:prstGeom prst="line">
            <a:avLst/>
          </a:prstGeom>
          <a:noFill/>
          <a:ln w="8890">
            <a:solidFill>
              <a:srgbClr val="D7DED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6473952"/>
            <a:ext cx="8229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kern="0" spc="70" dirty="0">
                <a:solidFill>
                  <a:srgbClr val="657782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LATVIJAS SENIORU KOPIENU APVIENĪBA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11018520" y="6455664"/>
            <a:ext cx="54864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257779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06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704088" y="438911"/>
            <a:ext cx="4015830" cy="57063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n-US" sz="2000" dirty="0">
                <a:solidFill>
                  <a:srgbClr val="203645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Piedalījāmies Stokholmas senioru universitātes semestra atklāšanas</a:t>
            </a:r>
            <a:endParaRPr lang="en-US" sz="200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2000" dirty="0">
                <a:solidFill>
                  <a:srgbClr val="203645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pasākumā otrdien, 22. septembrī, kas pulcēja vienu tūkstoti (1000!)</a:t>
            </a:r>
            <a:endParaRPr lang="en-US" sz="200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2000" dirty="0">
                <a:solidFill>
                  <a:srgbClr val="203645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seniorus, Stokholmas Ķīniešu teātris bija piepildīts. Interesanta bija pirmā</a:t>
            </a:r>
            <a:endParaRPr lang="en-US" sz="200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2000" dirty="0">
                <a:solidFill>
                  <a:srgbClr val="203645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lekcija par senajām zviedru šūpuļdziesmās. Skatījām un klausījāmies senos</a:t>
            </a:r>
            <a:endParaRPr lang="en-US" sz="200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2000" dirty="0">
                <a:solidFill>
                  <a:srgbClr val="203645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attēlus un skaņu ierakstus.</a:t>
            </a:r>
            <a:endParaRPr lang="en-US" sz="200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2000" dirty="0">
                <a:solidFill>
                  <a:srgbClr val="203645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Tā tika ievadītas senioru populārās "Otrdienu lekcijas" ar ekspertiem.</a:t>
            </a:r>
            <a:endParaRPr lang="en-US" sz="2000" dirty="0"/>
          </a:p>
        </p:txBody>
      </p:sp>
      <p:sp>
        <p:nvSpPr>
          <p:cNvPr id="8" name="Shape 6"/>
          <p:cNvSpPr/>
          <p:nvPr/>
        </p:nvSpPr>
        <p:spPr>
          <a:xfrm>
            <a:off x="1261872" y="4187952"/>
            <a:ext cx="411480" cy="0"/>
          </a:xfrm>
          <a:prstGeom prst="line">
            <a:avLst/>
          </a:prstGeom>
          <a:noFill/>
          <a:ln w="38100">
            <a:solidFill>
              <a:srgbClr val="CBA76C"/>
            </a:solidFill>
            <a:prstDash val="solid"/>
          </a:ln>
        </p:spPr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47C4233-08B4-FEC9-3667-F5FF52837B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59525" y="1075766"/>
            <a:ext cx="3157034" cy="420411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FBC687D-FED3-6117-5CD3-F34CB339D6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2208" y="1075766"/>
            <a:ext cx="3157034" cy="420411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5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57779"/>
          </a:solidFill>
          <a:ln w="12700">
            <a:solidFill>
              <a:srgbClr val="25777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66928" y="6419088"/>
            <a:ext cx="11064240" cy="0"/>
          </a:xfrm>
          <a:prstGeom prst="line">
            <a:avLst/>
          </a:prstGeom>
          <a:noFill/>
          <a:ln w="8890">
            <a:solidFill>
              <a:srgbClr val="D7DED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6473952"/>
            <a:ext cx="8229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kern="0" spc="70" dirty="0">
                <a:solidFill>
                  <a:srgbClr val="657782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LATVIJAS SENIORU KOPIENU APVIENĪBA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11018520" y="6455664"/>
            <a:ext cx="54864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257779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07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649224" y="493776"/>
            <a:ext cx="5993623" cy="54681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n-US" sz="1700" dirty="0">
                <a:solidFill>
                  <a:srgbClr val="203645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25. septembrī tikāmies ar Senioru universitātes vadītāju, biedrības</a:t>
            </a:r>
            <a:endParaRPr lang="en-US" sz="170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1700" dirty="0">
                <a:solidFill>
                  <a:srgbClr val="203645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priekšsēdētāju Ingu Sanneri un brīvprātīgajiem senioriem, kas palīdz</a:t>
            </a:r>
            <a:endParaRPr lang="en-US" sz="170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1700" dirty="0">
                <a:solidFill>
                  <a:srgbClr val="203645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vadīt daudzās ikdienas nodarbības</a:t>
            </a:r>
            <a:endParaRPr lang="en-US" sz="1700" dirty="0"/>
          </a:p>
          <a:p>
            <a:pPr marL="0" indent="0">
              <a:lnSpc>
                <a:spcPct val="110000"/>
              </a:lnSpc>
              <a:buNone/>
            </a:pPr>
            <a:endParaRPr lang="en-US" sz="170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1700" dirty="0">
                <a:solidFill>
                  <a:srgbClr val="203645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2026. gada rudens semestri uzsāk Stokholmā vairāki tūkstoši seniori</a:t>
            </a:r>
            <a:endParaRPr lang="en-US" sz="170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1700" dirty="0">
                <a:solidFill>
                  <a:srgbClr val="203645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dažādās nodarbībās.</a:t>
            </a:r>
            <a:endParaRPr lang="en-US" sz="170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1700" dirty="0">
                <a:solidFill>
                  <a:srgbClr val="203645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Apmeklējām labi iekārtotās telpas, novērojām nodarbības un tikāmies ar</a:t>
            </a:r>
            <a:endParaRPr lang="en-US" sz="170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1700" dirty="0">
                <a:solidFill>
                  <a:srgbClr val="203645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senioriem.</a:t>
            </a:r>
            <a:endParaRPr lang="en-US" sz="170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1700" dirty="0">
                <a:solidFill>
                  <a:srgbClr val="203645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Saņēmām 2026. gada mācību programmu bukletu.</a:t>
            </a:r>
            <a:endParaRPr lang="en-US" sz="170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1700" dirty="0">
                <a:solidFill>
                  <a:srgbClr val="203645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Stāstījām par mūsu Latvijas pieredzi senioru mūžizglītībā. Daudz mums</a:t>
            </a:r>
            <a:endParaRPr lang="en-US" sz="170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1700" dirty="0">
                <a:solidFill>
                  <a:srgbClr val="203645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līdzīgā, bet ļoti daudz jāmācās. Turpināsim sadarbību un mācīsimies vadīt</a:t>
            </a:r>
            <a:endParaRPr lang="en-US" sz="170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1700" dirty="0">
                <a:solidFill>
                  <a:srgbClr val="203645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senioru izglītību mūsu senioru skolās.</a:t>
            </a:r>
            <a:endParaRPr lang="en-US" sz="1700" dirty="0"/>
          </a:p>
        </p:txBody>
      </p:sp>
      <p:sp>
        <p:nvSpPr>
          <p:cNvPr id="7" name="Shape 5"/>
          <p:cNvSpPr/>
          <p:nvPr/>
        </p:nvSpPr>
        <p:spPr>
          <a:xfrm>
            <a:off x="8366760" y="1024128"/>
            <a:ext cx="3108960" cy="4480560"/>
          </a:xfrm>
          <a:prstGeom prst="roundRect">
            <a:avLst>
              <a:gd name="adj" fmla="val 2941"/>
            </a:avLst>
          </a:prstGeom>
          <a:solidFill>
            <a:srgbClr val="EAF0EC">
              <a:alpha val="78000"/>
            </a:srgbClr>
          </a:solidFill>
          <a:ln w="17145">
            <a:solidFill>
              <a:srgbClr val="B3C9C7"/>
            </a:solidFill>
            <a:prstDash val="dash"/>
          </a:ln>
        </p:spPr>
      </p:sp>
      <p:sp>
        <p:nvSpPr>
          <p:cNvPr id="8" name="Shape 6"/>
          <p:cNvSpPr/>
          <p:nvPr/>
        </p:nvSpPr>
        <p:spPr>
          <a:xfrm>
            <a:off x="8622792" y="1344168"/>
            <a:ext cx="411480" cy="0"/>
          </a:xfrm>
          <a:prstGeom prst="line">
            <a:avLst/>
          </a:prstGeom>
          <a:noFill/>
          <a:ln w="38100">
            <a:solidFill>
              <a:srgbClr val="CBA76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595360" y="3026664"/>
            <a:ext cx="2651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257779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VIETA FOTOGRĀFIJAI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8641080" y="3374136"/>
            <a:ext cx="2560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657782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Sekos foto</a:t>
            </a:r>
            <a:endParaRPr lang="en-US" sz="120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4C4197D-7A2C-FC41-E11B-57F32A5F9A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9613" y="398602"/>
            <a:ext cx="4331555" cy="576818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E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660F1C0-0776-392A-CEDA-F889E452CE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DD71D7EC-CD74-9766-9F20-BDA285508604}"/>
              </a:ext>
            </a:extLst>
          </p:cNvPr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57779"/>
          </a:solidFill>
          <a:ln w="12700">
            <a:solidFill>
              <a:srgbClr val="257779"/>
            </a:solidFill>
            <a:prstDash val="solid"/>
          </a:ln>
        </p:spPr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1704CD0A-8BA7-4C36-2E25-3CB65D73A012}"/>
              </a:ext>
            </a:extLst>
          </p:cNvPr>
          <p:cNvSpPr/>
          <p:nvPr/>
        </p:nvSpPr>
        <p:spPr>
          <a:xfrm>
            <a:off x="566928" y="6419088"/>
            <a:ext cx="11064240" cy="0"/>
          </a:xfrm>
          <a:prstGeom prst="line">
            <a:avLst/>
          </a:prstGeom>
          <a:noFill/>
          <a:ln w="8890">
            <a:solidFill>
              <a:srgbClr val="D7DEDC"/>
            </a:solidFill>
            <a:prstDash val="solid"/>
          </a:ln>
        </p:spPr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2F5EF39D-C9F8-D33D-C7A6-DBB1BB231191}"/>
              </a:ext>
            </a:extLst>
          </p:cNvPr>
          <p:cNvSpPr/>
          <p:nvPr/>
        </p:nvSpPr>
        <p:spPr>
          <a:xfrm>
            <a:off x="594360" y="6473952"/>
            <a:ext cx="8229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kern="0" spc="70" dirty="0">
                <a:solidFill>
                  <a:srgbClr val="657782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LATVIJAS SENIORU KOPIENU APVIENĪBA</a:t>
            </a:r>
            <a:endParaRPr lang="en-US" sz="80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DB9C679D-FF94-DCB5-27A7-EB6784FAC026}"/>
              </a:ext>
            </a:extLst>
          </p:cNvPr>
          <p:cNvSpPr/>
          <p:nvPr/>
        </p:nvSpPr>
        <p:spPr>
          <a:xfrm>
            <a:off x="11018520" y="6455664"/>
            <a:ext cx="54864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257779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07</a:t>
            </a:r>
            <a:endParaRPr lang="en-US" sz="1000" dirty="0"/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7FDA744B-61E8-DE38-3597-ECD1392AF677}"/>
              </a:ext>
            </a:extLst>
          </p:cNvPr>
          <p:cNvSpPr/>
          <p:nvPr/>
        </p:nvSpPr>
        <p:spPr>
          <a:xfrm>
            <a:off x="8622792" y="1344168"/>
            <a:ext cx="411480" cy="0"/>
          </a:xfrm>
          <a:prstGeom prst="line">
            <a:avLst/>
          </a:prstGeom>
          <a:noFill/>
          <a:ln w="38100">
            <a:solidFill>
              <a:srgbClr val="CBA76C"/>
            </a:solidFill>
            <a:prstDash val="solid"/>
          </a:ln>
        </p:spPr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EB1330F-53AE-F3D4-F427-8C3930DD80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928" y="862343"/>
            <a:ext cx="6590695" cy="494920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E451FAF-04B9-5B1B-7479-75A74861E7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06833" y="887576"/>
            <a:ext cx="3746274" cy="4988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84490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E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85147BF-9055-3ACD-4845-5E7A73CF4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DEE3FE81-5028-1D98-EFB5-9F26B1D62F09}"/>
              </a:ext>
            </a:extLst>
          </p:cNvPr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57779"/>
          </a:solidFill>
          <a:ln w="12700">
            <a:solidFill>
              <a:srgbClr val="257779"/>
            </a:solidFill>
            <a:prstDash val="solid"/>
          </a:ln>
        </p:spPr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8967F93A-D62B-3D73-8E06-3D441B06E164}"/>
              </a:ext>
            </a:extLst>
          </p:cNvPr>
          <p:cNvSpPr/>
          <p:nvPr/>
        </p:nvSpPr>
        <p:spPr>
          <a:xfrm>
            <a:off x="566928" y="6419088"/>
            <a:ext cx="11064240" cy="0"/>
          </a:xfrm>
          <a:prstGeom prst="line">
            <a:avLst/>
          </a:prstGeom>
          <a:noFill/>
          <a:ln w="8890">
            <a:solidFill>
              <a:srgbClr val="D7DEDC"/>
            </a:solidFill>
            <a:prstDash val="solid"/>
          </a:ln>
        </p:spPr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F7412BBD-F702-5229-7952-0DA22F572D0C}"/>
              </a:ext>
            </a:extLst>
          </p:cNvPr>
          <p:cNvSpPr/>
          <p:nvPr/>
        </p:nvSpPr>
        <p:spPr>
          <a:xfrm>
            <a:off x="594360" y="6473952"/>
            <a:ext cx="8229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kern="0" spc="70" dirty="0">
                <a:solidFill>
                  <a:srgbClr val="657782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LATVIJAS SENIORU KOPIENU APVIENĪBA</a:t>
            </a:r>
            <a:endParaRPr lang="en-US" sz="80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37E3C94B-3C9A-9A85-2686-763A74B017E5}"/>
              </a:ext>
            </a:extLst>
          </p:cNvPr>
          <p:cNvSpPr/>
          <p:nvPr/>
        </p:nvSpPr>
        <p:spPr>
          <a:xfrm>
            <a:off x="11018520" y="6455664"/>
            <a:ext cx="54864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257779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07</a:t>
            </a:r>
            <a:endParaRPr lang="en-US" sz="100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778BF65-522D-34EA-0D7E-99AE871A97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977" y="897649"/>
            <a:ext cx="5836718" cy="369924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6758C73-34EC-AACE-10E2-705EF5B538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6369" y="2694925"/>
            <a:ext cx="5038703" cy="3779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9525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Noto Serif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Noto San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512</Words>
  <Application>Microsoft Macintosh PowerPoint</Application>
  <PresentationFormat>Widescreen</PresentationFormat>
  <Paragraphs>95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Noto Sans</vt:lpstr>
      <vt:lpstr>Noto Serif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Biedrība “LATVIJAS SENIORU KOPIENU APVIENĪBA” Zviedrijā iepazinās ar senioru dzīvi.</dc:title>
  <dc:subject>Stokholmas pieredze</dc:subject>
  <dc:creator>LSKA</dc:creator>
  <cp:lastModifiedBy>Artur Chukmasoff</cp:lastModifiedBy>
  <cp:revision>2</cp:revision>
  <dcterms:created xsi:type="dcterms:W3CDTF">2026-10-20T19:05:47Z</dcterms:created>
  <dcterms:modified xsi:type="dcterms:W3CDTF">2026-10-20T20:00:49Z</dcterms:modified>
</cp:coreProperties>
</file>