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34"/>
    <p:restoredTop sz="94610"/>
  </p:normalViewPr>
  <p:slideViewPr>
    <p:cSldViewPr snapToGrid="0" snapToObjects="1">
      <p:cViewPr varScale="1">
        <p:scale>
          <a:sx n="125" d="100"/>
          <a:sy n="125" d="100"/>
        </p:scale>
        <p:origin x="23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964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B846F-8C70-78DE-CE08-33A2BB68F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F37A6-9A69-CC86-43D5-62AA69D198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6E23D-8877-261E-8967-923895D5F8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E91EE7-AB1E-5E7C-6222-C2A716102CE2}"/>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959644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7FC58-BB6D-4B5C-DF1F-22872AC92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C7C1E-ACD1-4BA5-8E47-8D5A9FCDD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612D63-536D-79F3-309E-18153BBA3A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C988DF-456E-66E5-F8C7-57B8745262E1}"/>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690703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F148A-A1B9-57AC-3515-F5AF80D3F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41F0CF-F49A-10C2-4D25-002D4823F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C614B-92BB-90D8-35B7-968F369630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464E5B-F921-5C71-E426-84E17EE7CF79}"/>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67453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F4649-7C26-252E-84CF-C9E75CDFF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B8A46-0A09-9462-E067-7C3C82CE7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BC1441-AA12-B0A0-21D6-E779D498EF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E77603-B94F-F49A-B89E-6B97EE181B81}"/>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796572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21F82-60E7-4829-57B2-9CC9E59E1B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65D13-016E-5503-0AEE-D65FB0AE60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3AE6A-40CB-E660-8FCC-F8D571F013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82ED08-05A4-D889-C4E5-592CEE0CF767}"/>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794481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2F6D72"/>
          </a:solidFill>
          <a:ln w="12700">
            <a:solidFill>
              <a:srgbClr val="2F6D72"/>
            </a:solidFill>
            <a:prstDash val="solid"/>
          </a:ln>
        </p:spPr>
      </p:sp>
      <p:sp>
        <p:nvSpPr>
          <p:cNvPr id="3" name="Shape 1"/>
          <p:cNvSpPr/>
          <p:nvPr/>
        </p:nvSpPr>
        <p:spPr>
          <a:xfrm>
            <a:off x="667512" y="6327648"/>
            <a:ext cx="10853928" cy="0"/>
          </a:xfrm>
          <a:prstGeom prst="line">
            <a:avLst/>
          </a:prstGeom>
          <a:noFill/>
          <a:ln w="12700">
            <a:solidFill>
              <a:srgbClr val="D7DFDB"/>
            </a:solidFill>
            <a:prstDash val="solid"/>
          </a:ln>
        </p:spPr>
      </p:sp>
      <p:sp>
        <p:nvSpPr>
          <p:cNvPr id="4" name="Text 2"/>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01 / 05</a:t>
            </a:r>
            <a:endParaRPr lang="en-US" sz="900" dirty="0"/>
          </a:p>
        </p:txBody>
      </p:sp>
      <p:sp>
        <p:nvSpPr>
          <p:cNvPr id="6" name="Text 4"/>
          <p:cNvSpPr/>
          <p:nvPr/>
        </p:nvSpPr>
        <p:spPr>
          <a:xfrm>
            <a:off x="713232" y="530352"/>
            <a:ext cx="10789920" cy="859536"/>
          </a:xfrm>
          <a:prstGeom prst="rect">
            <a:avLst/>
          </a:prstGeom>
          <a:noFill/>
          <a:ln/>
        </p:spPr>
        <p:txBody>
          <a:bodyPr wrap="square" lIns="0" tIns="0" rIns="0" bIns="0" rtlCol="0" anchor="t">
            <a:normAutofit/>
          </a:bodyPr>
          <a:lstStyle/>
          <a:p>
            <a:pPr marL="0" indent="0">
              <a:buNone/>
            </a:pPr>
            <a:r>
              <a:rPr lang="en-US" sz="3300" b="1" dirty="0">
                <a:solidFill>
                  <a:srgbClr val="152C3A"/>
                </a:solidFill>
                <a:latin typeface="Aptos" pitchFamily="34" charset="0"/>
                <a:ea typeface="Aptos" pitchFamily="34" charset="-122"/>
                <a:cs typeface="Aptos" pitchFamily="34" charset="-120"/>
              </a:rPr>
              <a:t>Apmeklējām Solentūnu 24. septembrī</a:t>
            </a:r>
            <a:endParaRPr lang="en-US" sz="3300" dirty="0"/>
          </a:p>
        </p:txBody>
      </p:sp>
      <p:sp>
        <p:nvSpPr>
          <p:cNvPr id="7" name="Shape 5"/>
          <p:cNvSpPr/>
          <p:nvPr/>
        </p:nvSpPr>
        <p:spPr>
          <a:xfrm>
            <a:off x="713232" y="1435608"/>
            <a:ext cx="658368" cy="50292"/>
          </a:xfrm>
          <a:prstGeom prst="rect">
            <a:avLst/>
          </a:prstGeom>
          <a:solidFill>
            <a:srgbClr val="C6A16E"/>
          </a:solidFill>
          <a:ln w="12700">
            <a:solidFill>
              <a:srgbClr val="C6A16E"/>
            </a:solidFill>
            <a:prstDash val="solid"/>
          </a:ln>
        </p:spPr>
      </p:sp>
      <p:sp>
        <p:nvSpPr>
          <p:cNvPr id="8" name="Text 6"/>
          <p:cNvSpPr/>
          <p:nvPr/>
        </p:nvSpPr>
        <p:spPr>
          <a:xfrm>
            <a:off x="777240" y="1783080"/>
            <a:ext cx="10332720" cy="1325880"/>
          </a:xfrm>
          <a:prstGeom prst="rect">
            <a:avLst/>
          </a:prstGeom>
          <a:noFill/>
          <a:ln/>
        </p:spPr>
        <p:txBody>
          <a:bodyPr wrap="square" lIns="0" tIns="0" rIns="0" bIns="0" rtlCol="0" anchor="t">
            <a:normAutofit/>
          </a:bodyPr>
          <a:lstStyle/>
          <a:p>
            <a:pPr marL="0" indent="0">
              <a:buNone/>
            </a:pPr>
            <a:r>
              <a:rPr lang="en-US" sz="2400" dirty="0">
                <a:solidFill>
                  <a:srgbClr val="152C3A"/>
                </a:solidFill>
                <a:latin typeface="Aptos" pitchFamily="34" charset="0"/>
                <a:ea typeface="Aptos" pitchFamily="34" charset="-122"/>
                <a:cs typeface="Aptos" pitchFamily="34" charset="-120"/>
              </a:rPr>
              <a:t>Solentūnas komūna (Sollentuna kommun) ir pašvaldība Zviedrijā, Stokholmas lēnē. Tā atrodas aptuveni 15 kilometrus uz ziemeļiem no Stokholmas pilsētas centra.</a:t>
            </a:r>
            <a:endParaRPr lang="en-US" sz="2400" dirty="0"/>
          </a:p>
        </p:txBody>
      </p:sp>
      <p:sp>
        <p:nvSpPr>
          <p:cNvPr id="9" name="Text 7"/>
          <p:cNvSpPr/>
          <p:nvPr/>
        </p:nvSpPr>
        <p:spPr>
          <a:xfrm>
            <a:off x="777240" y="3438144"/>
            <a:ext cx="10515600" cy="420624"/>
          </a:xfrm>
          <a:prstGeom prst="rect">
            <a:avLst/>
          </a:prstGeom>
          <a:noFill/>
          <a:ln/>
        </p:spPr>
        <p:txBody>
          <a:bodyPr wrap="square" lIns="0" tIns="0" rIns="0" bIns="0" rtlCol="0" anchor="t">
            <a:normAutofit/>
          </a:bodyPr>
          <a:lstStyle/>
          <a:p>
            <a:pPr marL="0" indent="0">
              <a:buNone/>
            </a:pPr>
            <a:r>
              <a:rPr lang="en-US" sz="2200" b="1" dirty="0">
                <a:solidFill>
                  <a:srgbClr val="2F6D72"/>
                </a:solidFill>
                <a:latin typeface="Aptos" pitchFamily="34" charset="0"/>
                <a:ea typeface="Aptos" pitchFamily="34" charset="-122"/>
                <a:cs typeface="Aptos" pitchFamily="34" charset="-120"/>
              </a:rPr>
              <a:t>Galvenie fakti par pašvaldību:</a:t>
            </a:r>
            <a:endParaRPr lang="en-US" sz="2200" dirty="0"/>
          </a:p>
        </p:txBody>
      </p:sp>
      <p:sp>
        <p:nvSpPr>
          <p:cNvPr id="10" name="Shape 8"/>
          <p:cNvSpPr/>
          <p:nvPr/>
        </p:nvSpPr>
        <p:spPr>
          <a:xfrm>
            <a:off x="731520" y="4078224"/>
            <a:ext cx="5074920" cy="1554480"/>
          </a:xfrm>
          <a:prstGeom prst="roundRect">
            <a:avLst>
              <a:gd name="adj" fmla="val 5882"/>
            </a:avLst>
          </a:prstGeom>
          <a:solidFill>
            <a:srgbClr val="FFFFFF"/>
          </a:solidFill>
          <a:ln w="12700">
            <a:solidFill>
              <a:srgbClr val="D7DFDB"/>
            </a:solidFill>
            <a:prstDash val="solid"/>
          </a:ln>
        </p:spPr>
      </p:sp>
      <p:sp>
        <p:nvSpPr>
          <p:cNvPr id="11" name="Text 9"/>
          <p:cNvSpPr/>
          <p:nvPr/>
        </p:nvSpPr>
        <p:spPr>
          <a:xfrm>
            <a:off x="1051560" y="4471416"/>
            <a:ext cx="4462272" cy="795528"/>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Iedzīvotāju skaits: aptuveni 78 000 iedzīvotāju.</a:t>
            </a:r>
            <a:endParaRPr lang="en-US" sz="1900" dirty="0"/>
          </a:p>
        </p:txBody>
      </p:sp>
      <p:sp>
        <p:nvSpPr>
          <p:cNvPr id="12" name="Shape 10"/>
          <p:cNvSpPr/>
          <p:nvPr/>
        </p:nvSpPr>
        <p:spPr>
          <a:xfrm>
            <a:off x="6007608" y="4078224"/>
            <a:ext cx="5074920" cy="1554480"/>
          </a:xfrm>
          <a:prstGeom prst="roundRect">
            <a:avLst>
              <a:gd name="adj" fmla="val 5882"/>
            </a:avLst>
          </a:prstGeom>
          <a:solidFill>
            <a:srgbClr val="FFFFFF"/>
          </a:solidFill>
          <a:ln w="12700">
            <a:solidFill>
              <a:srgbClr val="D7DFDB"/>
            </a:solidFill>
            <a:prstDash val="solid"/>
          </a:ln>
        </p:spPr>
      </p:sp>
      <p:sp>
        <p:nvSpPr>
          <p:cNvPr id="13" name="Text 11"/>
          <p:cNvSpPr/>
          <p:nvPr/>
        </p:nvSpPr>
        <p:spPr>
          <a:xfrm>
            <a:off x="6291072" y="4306824"/>
            <a:ext cx="4535424" cy="1133856"/>
          </a:xfrm>
          <a:prstGeom prst="rect">
            <a:avLst/>
          </a:prstGeom>
          <a:noFill/>
          <a:ln/>
        </p:spPr>
        <p:txBody>
          <a:bodyPr wrap="square" lIns="0" tIns="0" rIns="0" bIns="0" rtlCol="0" anchor="t">
            <a:normAutofit/>
          </a:bodyPr>
          <a:lstStyle/>
          <a:p>
            <a:pPr marL="0" indent="0">
              <a:buNone/>
            </a:pPr>
            <a:r>
              <a:rPr lang="en-US" sz="1800" dirty="0">
                <a:solidFill>
                  <a:srgbClr val="152C3A"/>
                </a:solidFill>
                <a:latin typeface="Aptos" pitchFamily="34" charset="0"/>
                <a:ea typeface="Aptos" pitchFamily="34" charset="-122"/>
                <a:cs typeface="Aptos" pitchFamily="34" charset="-120"/>
              </a:rPr>
              <a:t>Platība: 57,96 km² (no tiem aptuveni 5,4 km² klāj ūdens, piemēram, Norviken un Edsviken ezera daļas).</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2F6D72"/>
          </a:solidFill>
          <a:ln w="12700">
            <a:solidFill>
              <a:srgbClr val="2F6D72"/>
            </a:solidFill>
            <a:prstDash val="solid"/>
          </a:ln>
        </p:spPr>
      </p:sp>
      <p:sp>
        <p:nvSpPr>
          <p:cNvPr id="3" name="Shape 1"/>
          <p:cNvSpPr/>
          <p:nvPr/>
        </p:nvSpPr>
        <p:spPr>
          <a:xfrm>
            <a:off x="667512" y="6327648"/>
            <a:ext cx="10853928" cy="0"/>
          </a:xfrm>
          <a:prstGeom prst="line">
            <a:avLst/>
          </a:prstGeom>
          <a:noFill/>
          <a:ln w="12700">
            <a:solidFill>
              <a:srgbClr val="D7DFDB"/>
            </a:solidFill>
            <a:prstDash val="solid"/>
          </a:ln>
        </p:spPr>
      </p:sp>
      <p:sp>
        <p:nvSpPr>
          <p:cNvPr id="4" name="Text 2"/>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02 / 05</a:t>
            </a:r>
            <a:endParaRPr lang="en-US" sz="900" dirty="0"/>
          </a:p>
        </p:txBody>
      </p:sp>
      <p:sp>
        <p:nvSpPr>
          <p:cNvPr id="6" name="Text 4"/>
          <p:cNvSpPr/>
          <p:nvPr/>
        </p:nvSpPr>
        <p:spPr>
          <a:xfrm>
            <a:off x="713232" y="530352"/>
            <a:ext cx="10789920" cy="859536"/>
          </a:xfrm>
          <a:prstGeom prst="rect">
            <a:avLst/>
          </a:prstGeom>
          <a:noFill/>
          <a:ln/>
        </p:spPr>
        <p:txBody>
          <a:bodyPr wrap="square" lIns="0" tIns="0" rIns="0" bIns="0" rtlCol="0" anchor="t">
            <a:normAutofit/>
          </a:bodyPr>
          <a:lstStyle/>
          <a:p>
            <a:pPr marL="0" indent="0">
              <a:buNone/>
            </a:pPr>
            <a:r>
              <a:rPr lang="en-US" sz="3000" b="1" dirty="0">
                <a:solidFill>
                  <a:srgbClr val="152C3A"/>
                </a:solidFill>
                <a:latin typeface="Aptos" pitchFamily="34" charset="0"/>
                <a:ea typeface="Aptos" pitchFamily="34" charset="-122"/>
                <a:cs typeface="Aptos" pitchFamily="34" charset="-120"/>
              </a:rPr>
              <a:t>Solentūnas senioru dienas centrs</a:t>
            </a:r>
            <a:endParaRPr lang="en-US" sz="3000" dirty="0"/>
          </a:p>
        </p:txBody>
      </p:sp>
      <p:sp>
        <p:nvSpPr>
          <p:cNvPr id="7" name="Shape 5"/>
          <p:cNvSpPr/>
          <p:nvPr/>
        </p:nvSpPr>
        <p:spPr>
          <a:xfrm>
            <a:off x="713232" y="1435608"/>
            <a:ext cx="658368" cy="50292"/>
          </a:xfrm>
          <a:prstGeom prst="rect">
            <a:avLst/>
          </a:prstGeom>
          <a:solidFill>
            <a:srgbClr val="C6A16E"/>
          </a:solidFill>
          <a:ln w="12700">
            <a:solidFill>
              <a:srgbClr val="C6A16E"/>
            </a:solidFill>
            <a:prstDash val="solid"/>
          </a:ln>
        </p:spPr>
      </p:sp>
      <p:sp>
        <p:nvSpPr>
          <p:cNvPr id="8" name="Shape 6"/>
          <p:cNvSpPr/>
          <p:nvPr/>
        </p:nvSpPr>
        <p:spPr>
          <a:xfrm>
            <a:off x="749808" y="1847088"/>
            <a:ext cx="54864" cy="118872"/>
          </a:xfrm>
          <a:prstGeom prst="rect">
            <a:avLst/>
          </a:prstGeom>
          <a:solidFill>
            <a:srgbClr val="C6A16E"/>
          </a:solidFill>
          <a:ln w="12700">
            <a:solidFill>
              <a:srgbClr val="C6A16E"/>
            </a:solidFill>
            <a:prstDash val="solid"/>
          </a:ln>
        </p:spPr>
      </p:sp>
      <p:sp>
        <p:nvSpPr>
          <p:cNvPr id="9" name="Text 7"/>
          <p:cNvSpPr/>
          <p:nvPr/>
        </p:nvSpPr>
        <p:spPr>
          <a:xfrm>
            <a:off x="932688" y="1764792"/>
            <a:ext cx="10378440" cy="502920"/>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Sākumā apmeklējām Solentūnā ļoti modernu baznīcu.</a:t>
            </a:r>
            <a:endParaRPr lang="en-US" sz="1900" dirty="0"/>
          </a:p>
        </p:txBody>
      </p:sp>
      <p:sp>
        <p:nvSpPr>
          <p:cNvPr id="10" name="Shape 8"/>
          <p:cNvSpPr/>
          <p:nvPr/>
        </p:nvSpPr>
        <p:spPr>
          <a:xfrm>
            <a:off x="749808" y="2468880"/>
            <a:ext cx="54864" cy="118872"/>
          </a:xfrm>
          <a:prstGeom prst="rect">
            <a:avLst/>
          </a:prstGeom>
          <a:solidFill>
            <a:srgbClr val="C6A16E"/>
          </a:solidFill>
          <a:ln w="12700">
            <a:solidFill>
              <a:srgbClr val="C6A16E"/>
            </a:solidFill>
            <a:prstDash val="solid"/>
          </a:ln>
        </p:spPr>
      </p:sp>
      <p:sp>
        <p:nvSpPr>
          <p:cNvPr id="11" name="Text 9"/>
          <p:cNvSpPr/>
          <p:nvPr/>
        </p:nvSpPr>
        <p:spPr>
          <a:xfrm>
            <a:off x="932688" y="2386584"/>
            <a:ext cx="6221984" cy="832104"/>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Apmeklējām Solentūnas senioru dienas centru un iepazināmies ar centra darbu, kāda ir senioriem ikdienā.</a:t>
            </a:r>
            <a:endParaRPr lang="en-US" sz="1900" dirty="0"/>
          </a:p>
        </p:txBody>
      </p:sp>
      <p:sp>
        <p:nvSpPr>
          <p:cNvPr id="12" name="Shape 10"/>
          <p:cNvSpPr/>
          <p:nvPr/>
        </p:nvSpPr>
        <p:spPr>
          <a:xfrm>
            <a:off x="749808" y="3419856"/>
            <a:ext cx="54864" cy="118872"/>
          </a:xfrm>
          <a:prstGeom prst="rect">
            <a:avLst/>
          </a:prstGeom>
          <a:solidFill>
            <a:srgbClr val="C6A16E"/>
          </a:solidFill>
          <a:ln w="12700">
            <a:solidFill>
              <a:srgbClr val="C6A16E"/>
            </a:solidFill>
            <a:prstDash val="solid"/>
          </a:ln>
        </p:spPr>
      </p:sp>
      <p:sp>
        <p:nvSpPr>
          <p:cNvPr id="13" name="Text 11"/>
          <p:cNvSpPr/>
          <p:nvPr/>
        </p:nvSpPr>
        <p:spPr>
          <a:xfrm>
            <a:off x="932688" y="3337560"/>
            <a:ext cx="6350000" cy="1143000"/>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Plašas labiekārtotas telpas dažādām senioru aktivitātēm: vingrošanai, gleznošanai, aušanai, kokapstrādei, keramikas darbiem un cietiem praktiskiem darbiem, mākslai.</a:t>
            </a:r>
            <a:endParaRPr lang="en-US" sz="1900" dirty="0"/>
          </a:p>
        </p:txBody>
      </p:sp>
      <p:sp>
        <p:nvSpPr>
          <p:cNvPr id="14" name="Shape 12"/>
          <p:cNvSpPr/>
          <p:nvPr/>
        </p:nvSpPr>
        <p:spPr>
          <a:xfrm>
            <a:off x="749808" y="4681728"/>
            <a:ext cx="54864" cy="118872"/>
          </a:xfrm>
          <a:prstGeom prst="rect">
            <a:avLst/>
          </a:prstGeom>
          <a:solidFill>
            <a:srgbClr val="C6A16E"/>
          </a:solidFill>
          <a:ln w="12700">
            <a:solidFill>
              <a:srgbClr val="C6A16E"/>
            </a:solidFill>
            <a:prstDash val="solid"/>
          </a:ln>
        </p:spPr>
      </p:sp>
      <p:sp>
        <p:nvSpPr>
          <p:cNvPr id="15" name="Text 13"/>
          <p:cNvSpPr/>
          <p:nvPr/>
        </p:nvSpPr>
        <p:spPr>
          <a:xfrm>
            <a:off x="932688" y="4599432"/>
            <a:ext cx="6012688" cy="457200"/>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Centru vada viena pašvaldības algota darbiniece</a:t>
            </a:r>
            <a:endParaRPr lang="en-US" sz="1900" dirty="0"/>
          </a:p>
        </p:txBody>
      </p:sp>
      <p:sp>
        <p:nvSpPr>
          <p:cNvPr id="16" name="Shape 14"/>
          <p:cNvSpPr/>
          <p:nvPr/>
        </p:nvSpPr>
        <p:spPr>
          <a:xfrm>
            <a:off x="749808" y="5257800"/>
            <a:ext cx="54864" cy="118872"/>
          </a:xfrm>
          <a:prstGeom prst="rect">
            <a:avLst/>
          </a:prstGeom>
          <a:solidFill>
            <a:srgbClr val="C6A16E"/>
          </a:solidFill>
          <a:ln w="12700">
            <a:solidFill>
              <a:srgbClr val="C6A16E"/>
            </a:solidFill>
            <a:prstDash val="solid"/>
          </a:ln>
        </p:spPr>
      </p:sp>
      <p:sp>
        <p:nvSpPr>
          <p:cNvPr id="17" name="Text 15"/>
          <p:cNvSpPr/>
          <p:nvPr/>
        </p:nvSpPr>
        <p:spPr>
          <a:xfrm>
            <a:off x="932688" y="5175504"/>
            <a:ext cx="6240272" cy="914400"/>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Visas nodarbības ir bezmaksas un tās vada brīvprātīgie seniori. Ja vēlas kafiju vai kosmetologa, masāžas pakalpojumu par to jāmaksā.</a:t>
            </a:r>
            <a:endParaRPr lang="en-US" sz="1900" dirty="0"/>
          </a:p>
        </p:txBody>
      </p:sp>
      <p:pic>
        <p:nvPicPr>
          <p:cNvPr id="19" name="Picture 18">
            <a:extLst>
              <a:ext uri="{FF2B5EF4-FFF2-40B4-BE49-F238E27FC236}">
                <a16:creationId xmlns:a16="http://schemas.microsoft.com/office/drawing/2014/main" id="{BDEB3685-C862-15AF-1D06-52EFF4649605}"/>
              </a:ext>
            </a:extLst>
          </p:cNvPr>
          <p:cNvPicPr>
            <a:picLocks noChangeAspect="1"/>
          </p:cNvPicPr>
          <p:nvPr/>
        </p:nvPicPr>
        <p:blipFill>
          <a:blip r:embed="rId3"/>
          <a:stretch>
            <a:fillRect/>
          </a:stretch>
        </p:blipFill>
        <p:spPr>
          <a:xfrm>
            <a:off x="7776389" y="1011487"/>
            <a:ext cx="3790771" cy="47400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2F6D72"/>
          </a:solidFill>
          <a:ln w="12700">
            <a:solidFill>
              <a:srgbClr val="2F6D72"/>
            </a:solidFill>
            <a:prstDash val="solid"/>
          </a:ln>
        </p:spPr>
      </p:sp>
      <p:sp>
        <p:nvSpPr>
          <p:cNvPr id="3" name="Shape 1"/>
          <p:cNvSpPr/>
          <p:nvPr/>
        </p:nvSpPr>
        <p:spPr>
          <a:xfrm>
            <a:off x="667512" y="6327648"/>
            <a:ext cx="10853928" cy="0"/>
          </a:xfrm>
          <a:prstGeom prst="line">
            <a:avLst/>
          </a:prstGeom>
          <a:noFill/>
          <a:ln w="12700">
            <a:solidFill>
              <a:srgbClr val="D7DFDB"/>
            </a:solidFill>
            <a:prstDash val="solid"/>
          </a:ln>
        </p:spPr>
      </p:sp>
      <p:sp>
        <p:nvSpPr>
          <p:cNvPr id="4" name="Text 2"/>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03 / 05</a:t>
            </a:r>
            <a:endParaRPr lang="en-US" sz="900" dirty="0"/>
          </a:p>
        </p:txBody>
      </p:sp>
      <p:sp>
        <p:nvSpPr>
          <p:cNvPr id="6" name="Text 4"/>
          <p:cNvSpPr/>
          <p:nvPr/>
        </p:nvSpPr>
        <p:spPr>
          <a:xfrm>
            <a:off x="713232" y="530352"/>
            <a:ext cx="10789920" cy="859536"/>
          </a:xfrm>
          <a:prstGeom prst="rect">
            <a:avLst/>
          </a:prstGeom>
          <a:noFill/>
          <a:ln/>
        </p:spPr>
        <p:txBody>
          <a:bodyPr wrap="square" lIns="0" tIns="0" rIns="0" bIns="0" rtlCol="0" anchor="t">
            <a:normAutofit/>
          </a:bodyPr>
          <a:lstStyle/>
          <a:p>
            <a:pPr marL="0" indent="0">
              <a:buNone/>
            </a:pPr>
            <a:r>
              <a:rPr lang="en-US" sz="3400" b="1" dirty="0">
                <a:solidFill>
                  <a:srgbClr val="152C3A"/>
                </a:solidFill>
                <a:latin typeface="Aptos" pitchFamily="34" charset="0"/>
                <a:ea typeface="Aptos" pitchFamily="34" charset="-122"/>
                <a:cs typeface="Aptos" pitchFamily="34" charset="-120"/>
              </a:rPr>
              <a:t>Ieva Graufelde</a:t>
            </a:r>
            <a:endParaRPr lang="en-US" sz="3400" dirty="0"/>
          </a:p>
        </p:txBody>
      </p:sp>
      <p:sp>
        <p:nvSpPr>
          <p:cNvPr id="7" name="Shape 5"/>
          <p:cNvSpPr/>
          <p:nvPr/>
        </p:nvSpPr>
        <p:spPr>
          <a:xfrm>
            <a:off x="713232" y="1435608"/>
            <a:ext cx="658368" cy="50292"/>
          </a:xfrm>
          <a:prstGeom prst="rect">
            <a:avLst/>
          </a:prstGeom>
          <a:solidFill>
            <a:srgbClr val="C6A16E"/>
          </a:solidFill>
          <a:ln w="12700">
            <a:solidFill>
              <a:srgbClr val="C6A16E"/>
            </a:solidFill>
            <a:prstDash val="solid"/>
          </a:ln>
        </p:spPr>
      </p:sp>
      <p:sp>
        <p:nvSpPr>
          <p:cNvPr id="8" name="Text 6"/>
          <p:cNvSpPr/>
          <p:nvPr/>
        </p:nvSpPr>
        <p:spPr>
          <a:xfrm>
            <a:off x="822960" y="1965960"/>
            <a:ext cx="5618480" cy="1188720"/>
          </a:xfrm>
          <a:prstGeom prst="rect">
            <a:avLst/>
          </a:prstGeom>
          <a:noFill/>
          <a:ln/>
        </p:spPr>
        <p:txBody>
          <a:bodyPr wrap="square" lIns="0" tIns="0" rIns="0" bIns="0" rtlCol="0" anchor="t">
            <a:normAutofit/>
          </a:bodyPr>
          <a:lstStyle/>
          <a:p>
            <a:pPr marL="0" indent="0">
              <a:buNone/>
            </a:pPr>
            <a:r>
              <a:rPr lang="en-US" sz="2500" dirty="0">
                <a:solidFill>
                  <a:srgbClr val="152C3A"/>
                </a:solidFill>
                <a:latin typeface="Aptos" pitchFamily="34" charset="0"/>
                <a:ea typeface="Aptos" pitchFamily="34" charset="-122"/>
                <a:cs typeface="Aptos" pitchFamily="34" charset="-120"/>
              </a:rPr>
              <a:t>Centrā mums pievienojās Ieva Graufelde, kura ir luterāņu mācītāja, prāveste emeritus Zviedrijā.</a:t>
            </a:r>
            <a:endParaRPr lang="en-US" sz="2500" dirty="0"/>
          </a:p>
        </p:txBody>
      </p:sp>
      <p:sp>
        <p:nvSpPr>
          <p:cNvPr id="9" name="Shape 7"/>
          <p:cNvSpPr/>
          <p:nvPr/>
        </p:nvSpPr>
        <p:spPr>
          <a:xfrm>
            <a:off x="859536" y="3456432"/>
            <a:ext cx="9966960" cy="0"/>
          </a:xfrm>
          <a:prstGeom prst="line">
            <a:avLst/>
          </a:prstGeom>
          <a:noFill/>
          <a:ln w="12700">
            <a:solidFill>
              <a:srgbClr val="D7DFDB"/>
            </a:solidFill>
            <a:prstDash val="solid"/>
          </a:ln>
        </p:spPr>
      </p:sp>
      <p:sp>
        <p:nvSpPr>
          <p:cNvPr id="10" name="Text 8"/>
          <p:cNvSpPr/>
          <p:nvPr/>
        </p:nvSpPr>
        <p:spPr>
          <a:xfrm>
            <a:off x="859536" y="3803904"/>
            <a:ext cx="6110224" cy="822960"/>
          </a:xfrm>
          <a:prstGeom prst="rect">
            <a:avLst/>
          </a:prstGeom>
          <a:noFill/>
          <a:ln/>
        </p:spPr>
        <p:txBody>
          <a:bodyPr wrap="square" lIns="0" tIns="0" rIns="0" bIns="0" rtlCol="0" anchor="t">
            <a:normAutofit/>
          </a:bodyPr>
          <a:lstStyle/>
          <a:p>
            <a:pPr marL="0" indent="0">
              <a:buNone/>
            </a:pPr>
            <a:r>
              <a:rPr lang="en-US" sz="2300" dirty="0">
                <a:solidFill>
                  <a:srgbClr val="152C3A"/>
                </a:solidFill>
                <a:latin typeface="Aptos" pitchFamily="34" charset="0"/>
                <a:ea typeface="Aptos" pitchFamily="34" charset="-122"/>
                <a:cs typeface="Aptos" pitchFamily="34" charset="-120"/>
              </a:rPr>
              <a:t>Daudz gadus darbojusies arī Latvijā, bijusi liels draudžu atbalsts.</a:t>
            </a:r>
            <a:endParaRPr lang="en-US" sz="2300" dirty="0"/>
          </a:p>
        </p:txBody>
      </p:sp>
      <p:sp>
        <p:nvSpPr>
          <p:cNvPr id="11" name="Text 9"/>
          <p:cNvSpPr/>
          <p:nvPr/>
        </p:nvSpPr>
        <p:spPr>
          <a:xfrm>
            <a:off x="859536" y="5221224"/>
            <a:ext cx="9875520" cy="868680"/>
          </a:xfrm>
          <a:prstGeom prst="rect">
            <a:avLst/>
          </a:prstGeom>
          <a:noFill/>
          <a:ln/>
        </p:spPr>
        <p:txBody>
          <a:bodyPr wrap="square" lIns="0" tIns="0" rIns="0" bIns="0" rtlCol="0" anchor="t">
            <a:normAutofit/>
          </a:bodyPr>
          <a:lstStyle/>
          <a:p>
            <a:pPr marL="0" indent="0">
              <a:buNone/>
            </a:pPr>
            <a:r>
              <a:rPr lang="en-US" sz="2300" b="1" dirty="0">
                <a:solidFill>
                  <a:srgbClr val="2F6D72"/>
                </a:solidFill>
                <a:latin typeface="Aptos" pitchFamily="34" charset="0"/>
                <a:ea typeface="Aptos" pitchFamily="34" charset="-122"/>
                <a:cs typeface="Aptos" pitchFamily="34" charset="-120"/>
              </a:rPr>
              <a:t>Šobrīd Zviedrijā vada "Andreja Eglīša Latviešu nacionālo fondu".</a:t>
            </a:r>
            <a:endParaRPr lang="en-US" sz="2300" dirty="0"/>
          </a:p>
        </p:txBody>
      </p:sp>
      <p:pic>
        <p:nvPicPr>
          <p:cNvPr id="13" name="Picture 12">
            <a:extLst>
              <a:ext uri="{FF2B5EF4-FFF2-40B4-BE49-F238E27FC236}">
                <a16:creationId xmlns:a16="http://schemas.microsoft.com/office/drawing/2014/main" id="{B35BC171-BD84-17D8-026A-D66C679002FA}"/>
              </a:ext>
            </a:extLst>
          </p:cNvPr>
          <p:cNvPicPr>
            <a:picLocks noChangeAspect="1"/>
          </p:cNvPicPr>
          <p:nvPr/>
        </p:nvPicPr>
        <p:blipFill>
          <a:blip r:embed="rId3"/>
          <a:stretch>
            <a:fillRect/>
          </a:stretch>
        </p:blipFill>
        <p:spPr>
          <a:xfrm>
            <a:off x="7682992" y="477595"/>
            <a:ext cx="2557631" cy="454949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2F6D72"/>
          </a:solidFill>
          <a:ln w="12700">
            <a:solidFill>
              <a:srgbClr val="2F6D72"/>
            </a:solidFill>
            <a:prstDash val="solid"/>
          </a:ln>
        </p:spPr>
      </p:sp>
      <p:sp>
        <p:nvSpPr>
          <p:cNvPr id="3" name="Shape 1"/>
          <p:cNvSpPr/>
          <p:nvPr/>
        </p:nvSpPr>
        <p:spPr>
          <a:xfrm>
            <a:off x="667512" y="6327648"/>
            <a:ext cx="10853928" cy="0"/>
          </a:xfrm>
          <a:prstGeom prst="line">
            <a:avLst/>
          </a:prstGeom>
          <a:noFill/>
          <a:ln w="12700">
            <a:solidFill>
              <a:srgbClr val="D7DFDB"/>
            </a:solidFill>
            <a:prstDash val="solid"/>
          </a:ln>
        </p:spPr>
      </p:sp>
      <p:sp>
        <p:nvSpPr>
          <p:cNvPr id="4" name="Text 2"/>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04 / 05</a:t>
            </a:r>
            <a:endParaRPr lang="en-US" sz="900" dirty="0"/>
          </a:p>
        </p:txBody>
      </p:sp>
      <p:sp>
        <p:nvSpPr>
          <p:cNvPr id="6" name="Text 4"/>
          <p:cNvSpPr/>
          <p:nvPr/>
        </p:nvSpPr>
        <p:spPr>
          <a:xfrm>
            <a:off x="713232" y="530352"/>
            <a:ext cx="10789920" cy="859536"/>
          </a:xfrm>
          <a:prstGeom prst="rect">
            <a:avLst/>
          </a:prstGeom>
          <a:noFill/>
          <a:ln/>
        </p:spPr>
        <p:txBody>
          <a:bodyPr wrap="square" lIns="0" tIns="0" rIns="0" bIns="0" rtlCol="0" anchor="t">
            <a:normAutofit/>
          </a:bodyPr>
          <a:lstStyle/>
          <a:p>
            <a:pPr marL="0" indent="0">
              <a:buNone/>
            </a:pPr>
            <a:r>
              <a:rPr lang="en-US" sz="3000" b="1" dirty="0">
                <a:solidFill>
                  <a:srgbClr val="152C3A"/>
                </a:solidFill>
                <a:latin typeface="Aptos" pitchFamily="34" charset="0"/>
                <a:ea typeface="Aptos" pitchFamily="34" charset="-122"/>
                <a:cs typeface="Aptos" pitchFamily="34" charset="-120"/>
              </a:rPr>
              <a:t>Andreja Eglīša Latviešu nacionālais fonds</a:t>
            </a:r>
            <a:endParaRPr lang="en-US" sz="3000" dirty="0"/>
          </a:p>
        </p:txBody>
      </p:sp>
      <p:sp>
        <p:nvSpPr>
          <p:cNvPr id="7" name="Shape 5"/>
          <p:cNvSpPr/>
          <p:nvPr/>
        </p:nvSpPr>
        <p:spPr>
          <a:xfrm>
            <a:off x="713232" y="1435608"/>
            <a:ext cx="658368" cy="50292"/>
          </a:xfrm>
          <a:prstGeom prst="rect">
            <a:avLst/>
          </a:prstGeom>
          <a:solidFill>
            <a:srgbClr val="C6A16E"/>
          </a:solidFill>
          <a:ln w="12700">
            <a:solidFill>
              <a:srgbClr val="C6A16E"/>
            </a:solidFill>
            <a:prstDash val="solid"/>
          </a:ln>
        </p:spPr>
      </p:sp>
      <p:sp>
        <p:nvSpPr>
          <p:cNvPr id="8" name="Text 6"/>
          <p:cNvSpPr/>
          <p:nvPr/>
        </p:nvSpPr>
        <p:spPr>
          <a:xfrm>
            <a:off x="832104" y="1728216"/>
            <a:ext cx="10497312" cy="1353312"/>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Latviešu nacionālais fonds tika dibināts 1947. gada 14. decembrī Stokholmā. Dzejnieks Andrejs Eglītis uzrunāja latviešus, kas devās bēgļu gaitās un izkāpa Zviedrijas krastos, lai dibinātu apvienību, kas cīnīsies par Latvijas brīvību un latviešu identitātes saglabāšanu.</a:t>
            </a:r>
            <a:endParaRPr lang="en-US" sz="1900" dirty="0"/>
          </a:p>
        </p:txBody>
      </p:sp>
      <p:sp>
        <p:nvSpPr>
          <p:cNvPr id="9" name="Text 7"/>
          <p:cNvSpPr/>
          <p:nvPr/>
        </p:nvSpPr>
        <p:spPr>
          <a:xfrm>
            <a:off x="832104" y="3227832"/>
            <a:ext cx="10497312" cy="1097280"/>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Sākumā AELNF darbojās skandināvu latviešu kopiena, bet vēlāk fonds kļuva par globālu organizāciju, kurā iesaistījās tautieši no Anglijas, ASV, Kanādas, Dienvidamerikas un Austrālijas.</a:t>
            </a:r>
            <a:endParaRPr lang="en-US" sz="1900" dirty="0"/>
          </a:p>
        </p:txBody>
      </p:sp>
      <p:sp>
        <p:nvSpPr>
          <p:cNvPr id="10" name="Text 8"/>
          <p:cNvSpPr/>
          <p:nvPr/>
        </p:nvSpPr>
        <p:spPr>
          <a:xfrm>
            <a:off x="832104" y="4471416"/>
            <a:ext cx="10497312" cy="1499616"/>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Fonda pārstāvji dažādos veidos cīnījās par to, lai pasaule sadzird netaisnības, kas notika Latvijā. Viņi devās demonstrācijās, rakstīja publikācijas un izdeva grāmatas, piedalījās kongresos un sanāksmēs un dažādos citos veidos mēģināja panākt, lai pasaule Latviju sadzird.</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2F6D72"/>
          </a:solidFill>
          <a:ln w="12700">
            <a:solidFill>
              <a:srgbClr val="2F6D72"/>
            </a:solidFill>
            <a:prstDash val="solid"/>
          </a:ln>
        </p:spPr>
      </p:sp>
      <p:sp>
        <p:nvSpPr>
          <p:cNvPr id="3" name="Shape 1"/>
          <p:cNvSpPr/>
          <p:nvPr/>
        </p:nvSpPr>
        <p:spPr>
          <a:xfrm>
            <a:off x="667512" y="6327648"/>
            <a:ext cx="10853928" cy="0"/>
          </a:xfrm>
          <a:prstGeom prst="line">
            <a:avLst/>
          </a:prstGeom>
          <a:noFill/>
          <a:ln w="12700">
            <a:solidFill>
              <a:srgbClr val="D7DFDB"/>
            </a:solidFill>
            <a:prstDash val="solid"/>
          </a:ln>
        </p:spPr>
      </p:sp>
      <p:sp>
        <p:nvSpPr>
          <p:cNvPr id="4" name="Text 2"/>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05 / 05</a:t>
            </a:r>
            <a:endParaRPr lang="en-US" sz="900" dirty="0"/>
          </a:p>
        </p:txBody>
      </p:sp>
      <p:sp>
        <p:nvSpPr>
          <p:cNvPr id="6" name="Text 4"/>
          <p:cNvSpPr/>
          <p:nvPr/>
        </p:nvSpPr>
        <p:spPr>
          <a:xfrm>
            <a:off x="713232" y="530352"/>
            <a:ext cx="10789920" cy="859536"/>
          </a:xfrm>
          <a:prstGeom prst="rect">
            <a:avLst/>
          </a:prstGeom>
          <a:noFill/>
          <a:ln/>
        </p:spPr>
        <p:txBody>
          <a:bodyPr wrap="square" lIns="0" tIns="0" rIns="0" bIns="0" rtlCol="0" anchor="t">
            <a:normAutofit/>
          </a:bodyPr>
          <a:lstStyle/>
          <a:p>
            <a:pPr marL="0" indent="0">
              <a:buNone/>
            </a:pPr>
            <a:r>
              <a:rPr lang="en-US" sz="3000" b="1" dirty="0">
                <a:solidFill>
                  <a:srgbClr val="152C3A"/>
                </a:solidFill>
                <a:latin typeface="Aptos" pitchFamily="34" charset="0"/>
                <a:ea typeface="Aptos" pitchFamily="34" charset="-122"/>
                <a:cs typeface="Aptos" pitchFamily="34" charset="-120"/>
              </a:rPr>
              <a:t>Andreja Eglīša Latviešu nacionālais fonds</a:t>
            </a:r>
            <a:endParaRPr lang="en-US" sz="3000" dirty="0"/>
          </a:p>
        </p:txBody>
      </p:sp>
      <p:sp>
        <p:nvSpPr>
          <p:cNvPr id="7" name="Shape 5"/>
          <p:cNvSpPr/>
          <p:nvPr/>
        </p:nvSpPr>
        <p:spPr>
          <a:xfrm>
            <a:off x="713232" y="1435608"/>
            <a:ext cx="658368" cy="50292"/>
          </a:xfrm>
          <a:prstGeom prst="rect">
            <a:avLst/>
          </a:prstGeom>
          <a:solidFill>
            <a:srgbClr val="C6A16E"/>
          </a:solidFill>
          <a:ln w="12700">
            <a:solidFill>
              <a:srgbClr val="C6A16E"/>
            </a:solidFill>
            <a:prstDash val="solid"/>
          </a:ln>
        </p:spPr>
      </p:sp>
      <p:sp>
        <p:nvSpPr>
          <p:cNvPr id="8" name="Text 6"/>
          <p:cNvSpPr/>
          <p:nvPr/>
        </p:nvSpPr>
        <p:spPr>
          <a:xfrm>
            <a:off x="822960" y="1709928"/>
            <a:ext cx="10460736" cy="370332"/>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AELNF pieder arhīvs, kas tika izveidots Zviedrijā, bet šobrīd tas atrodas Rīgā, Jāņa Misiņa bibliotēkā.</a:t>
            </a:r>
            <a:endParaRPr lang="en-US" sz="1900" dirty="0"/>
          </a:p>
        </p:txBody>
      </p:sp>
      <p:sp>
        <p:nvSpPr>
          <p:cNvPr id="9" name="Text 7"/>
          <p:cNvSpPr/>
          <p:nvPr/>
        </p:nvSpPr>
        <p:spPr>
          <a:xfrm>
            <a:off x="822960" y="2123694"/>
            <a:ext cx="10460736" cy="521208"/>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Latvijai atgūstot brīvību, fonds nedaudz mainīja savu darbību.</a:t>
            </a:r>
            <a:endParaRPr lang="en-US" sz="1900" dirty="0"/>
          </a:p>
        </p:txBody>
      </p:sp>
      <p:sp>
        <p:nvSpPr>
          <p:cNvPr id="10" name="Text 8"/>
          <p:cNvSpPr/>
          <p:nvPr/>
        </p:nvSpPr>
        <p:spPr>
          <a:xfrm>
            <a:off x="822960" y="2498598"/>
            <a:ext cx="10460736" cy="987552"/>
          </a:xfrm>
          <a:prstGeom prst="rect">
            <a:avLst/>
          </a:prstGeom>
          <a:noFill/>
          <a:ln/>
        </p:spPr>
        <p:txBody>
          <a:bodyPr wrap="square" lIns="0" tIns="0" rIns="0" bIns="0" rtlCol="0" anchor="t">
            <a:normAutofit/>
          </a:bodyPr>
          <a:lstStyle/>
          <a:p>
            <a:pPr marL="0" indent="0">
              <a:buNone/>
            </a:pPr>
            <a:r>
              <a:rPr lang="en-US" sz="1900" dirty="0">
                <a:solidFill>
                  <a:srgbClr val="152C3A"/>
                </a:solidFill>
                <a:latin typeface="Aptos" pitchFamily="34" charset="0"/>
                <a:ea typeface="Aptos" pitchFamily="34" charset="-122"/>
                <a:cs typeface="Aptos" pitchFamily="34" charset="-120"/>
              </a:rPr>
              <a:t>AELNF sniedz palīdzību trūcīgām un daudzbērnu ģimenēm, cilvēkiem ar invaliditāti, veciem un slimiem cilvēkiem, studentiem un skolniekiem, kā arī lauku skolām.</a:t>
            </a:r>
            <a:endParaRPr lang="en-US" sz="1900" dirty="0"/>
          </a:p>
        </p:txBody>
      </p:sp>
      <p:pic>
        <p:nvPicPr>
          <p:cNvPr id="14" name="Picture 13">
            <a:extLst>
              <a:ext uri="{FF2B5EF4-FFF2-40B4-BE49-F238E27FC236}">
                <a16:creationId xmlns:a16="http://schemas.microsoft.com/office/drawing/2014/main" id="{851EBA79-C11F-386D-F967-333A39AF5A0D}"/>
              </a:ext>
            </a:extLst>
          </p:cNvPr>
          <p:cNvPicPr>
            <a:picLocks noChangeAspect="1"/>
          </p:cNvPicPr>
          <p:nvPr/>
        </p:nvPicPr>
        <p:blipFill>
          <a:blip r:embed="rId3"/>
          <a:stretch>
            <a:fillRect/>
          </a:stretch>
        </p:blipFill>
        <p:spPr>
          <a:xfrm>
            <a:off x="822960" y="3212175"/>
            <a:ext cx="3230667" cy="3115473"/>
          </a:xfrm>
          <a:prstGeom prst="rect">
            <a:avLst/>
          </a:prstGeom>
        </p:spPr>
      </p:pic>
      <p:pic>
        <p:nvPicPr>
          <p:cNvPr id="16" name="Picture 15">
            <a:extLst>
              <a:ext uri="{FF2B5EF4-FFF2-40B4-BE49-F238E27FC236}">
                <a16:creationId xmlns:a16="http://schemas.microsoft.com/office/drawing/2014/main" id="{FC9A84D6-E63D-AFD1-A7D3-0990CD026C49}"/>
              </a:ext>
            </a:extLst>
          </p:cNvPr>
          <p:cNvPicPr>
            <a:picLocks noChangeAspect="1"/>
          </p:cNvPicPr>
          <p:nvPr/>
        </p:nvPicPr>
        <p:blipFill>
          <a:blip r:embed="rId4"/>
          <a:stretch>
            <a:fillRect/>
          </a:stretch>
        </p:blipFill>
        <p:spPr>
          <a:xfrm>
            <a:off x="7086388" y="3170523"/>
            <a:ext cx="4038812" cy="3029109"/>
          </a:xfrm>
          <a:prstGeom prst="rect">
            <a:avLst/>
          </a:prstGeom>
        </p:spPr>
      </p:pic>
      <p:pic>
        <p:nvPicPr>
          <p:cNvPr id="18" name="Picture 17">
            <a:extLst>
              <a:ext uri="{FF2B5EF4-FFF2-40B4-BE49-F238E27FC236}">
                <a16:creationId xmlns:a16="http://schemas.microsoft.com/office/drawing/2014/main" id="{3E8502D3-E5AA-2E2D-4FC2-EA510CD14E55}"/>
              </a:ext>
            </a:extLst>
          </p:cNvPr>
          <p:cNvPicPr>
            <a:picLocks noChangeAspect="1"/>
          </p:cNvPicPr>
          <p:nvPr/>
        </p:nvPicPr>
        <p:blipFill>
          <a:blip r:embed="rId5"/>
          <a:stretch>
            <a:fillRect/>
          </a:stretch>
        </p:blipFill>
        <p:spPr>
          <a:xfrm>
            <a:off x="4385194" y="3181097"/>
            <a:ext cx="2362866" cy="314655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a:extLst>
            <a:ext uri="{FF2B5EF4-FFF2-40B4-BE49-F238E27FC236}">
              <a16:creationId xmlns:a16="http://schemas.microsoft.com/office/drawing/2014/main" id="{C7E0F8B3-6399-8F9D-7A02-6D7C54A3EAA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D1E3F8C-D0CE-9B1F-C592-44ABCC7EA651}"/>
              </a:ext>
            </a:extLst>
          </p:cNvPr>
          <p:cNvSpPr/>
          <p:nvPr/>
        </p:nvSpPr>
        <p:spPr>
          <a:xfrm>
            <a:off x="0" y="0"/>
            <a:ext cx="146304" cy="6858000"/>
          </a:xfrm>
          <a:prstGeom prst="rect">
            <a:avLst/>
          </a:prstGeom>
          <a:solidFill>
            <a:srgbClr val="2F6D72"/>
          </a:solidFill>
          <a:ln w="12700">
            <a:solidFill>
              <a:srgbClr val="2F6D72"/>
            </a:solidFill>
            <a:prstDash val="solid"/>
          </a:ln>
        </p:spPr>
      </p:sp>
      <p:sp>
        <p:nvSpPr>
          <p:cNvPr id="4" name="Text 2">
            <a:extLst>
              <a:ext uri="{FF2B5EF4-FFF2-40B4-BE49-F238E27FC236}">
                <a16:creationId xmlns:a16="http://schemas.microsoft.com/office/drawing/2014/main" id="{FC93BF99-F790-C2E3-19E5-DE28265197D5}"/>
              </a:ext>
            </a:extLst>
          </p:cNvPr>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a:extLst>
              <a:ext uri="{FF2B5EF4-FFF2-40B4-BE49-F238E27FC236}">
                <a16:creationId xmlns:a16="http://schemas.microsoft.com/office/drawing/2014/main" id="{22127A6E-F46E-BDD6-6A5D-36BFA5A25C8A}"/>
              </a:ext>
            </a:extLst>
          </p:cNvPr>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05 / 05</a:t>
            </a:r>
            <a:endParaRPr lang="en-US" sz="900" dirty="0"/>
          </a:p>
        </p:txBody>
      </p:sp>
      <p:pic>
        <p:nvPicPr>
          <p:cNvPr id="14" name="Picture 13">
            <a:extLst>
              <a:ext uri="{FF2B5EF4-FFF2-40B4-BE49-F238E27FC236}">
                <a16:creationId xmlns:a16="http://schemas.microsoft.com/office/drawing/2014/main" id="{BB79C62E-3EB4-F980-DC57-3C66F02F4C04}"/>
              </a:ext>
            </a:extLst>
          </p:cNvPr>
          <p:cNvPicPr>
            <a:picLocks noChangeAspect="1"/>
          </p:cNvPicPr>
          <p:nvPr/>
        </p:nvPicPr>
        <p:blipFill>
          <a:blip r:embed="rId3"/>
          <a:stretch>
            <a:fillRect/>
          </a:stretch>
        </p:blipFill>
        <p:spPr>
          <a:xfrm>
            <a:off x="471424" y="1005840"/>
            <a:ext cx="4188380" cy="4358640"/>
          </a:xfrm>
          <a:prstGeom prst="rect">
            <a:avLst/>
          </a:prstGeom>
        </p:spPr>
      </p:pic>
      <p:pic>
        <p:nvPicPr>
          <p:cNvPr id="16" name="Picture 15">
            <a:extLst>
              <a:ext uri="{FF2B5EF4-FFF2-40B4-BE49-F238E27FC236}">
                <a16:creationId xmlns:a16="http://schemas.microsoft.com/office/drawing/2014/main" id="{A294E6F4-F2A8-4EE4-D3B9-752B03B20E35}"/>
              </a:ext>
            </a:extLst>
          </p:cNvPr>
          <p:cNvPicPr>
            <a:picLocks noChangeAspect="1"/>
          </p:cNvPicPr>
          <p:nvPr/>
        </p:nvPicPr>
        <p:blipFill>
          <a:blip r:embed="rId4"/>
          <a:stretch>
            <a:fillRect/>
          </a:stretch>
        </p:blipFill>
        <p:spPr>
          <a:xfrm>
            <a:off x="4841846" y="1005840"/>
            <a:ext cx="3086986" cy="4358640"/>
          </a:xfrm>
          <a:prstGeom prst="rect">
            <a:avLst/>
          </a:prstGeom>
        </p:spPr>
      </p:pic>
      <p:pic>
        <p:nvPicPr>
          <p:cNvPr id="20" name="Picture 19">
            <a:extLst>
              <a:ext uri="{FF2B5EF4-FFF2-40B4-BE49-F238E27FC236}">
                <a16:creationId xmlns:a16="http://schemas.microsoft.com/office/drawing/2014/main" id="{3B4FBBBE-FDDC-F55B-6594-27AB6E310169}"/>
              </a:ext>
            </a:extLst>
          </p:cNvPr>
          <p:cNvPicPr>
            <a:picLocks noChangeAspect="1"/>
          </p:cNvPicPr>
          <p:nvPr/>
        </p:nvPicPr>
        <p:blipFill>
          <a:blip r:embed="rId5"/>
          <a:stretch>
            <a:fillRect/>
          </a:stretch>
        </p:blipFill>
        <p:spPr>
          <a:xfrm>
            <a:off x="8149054" y="1005840"/>
            <a:ext cx="3720168" cy="4358640"/>
          </a:xfrm>
          <a:prstGeom prst="rect">
            <a:avLst/>
          </a:prstGeom>
        </p:spPr>
      </p:pic>
    </p:spTree>
    <p:extLst>
      <p:ext uri="{BB962C8B-B14F-4D97-AF65-F5344CB8AC3E}">
        <p14:creationId xmlns:p14="http://schemas.microsoft.com/office/powerpoint/2010/main" val="3590525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a:extLst>
            <a:ext uri="{FF2B5EF4-FFF2-40B4-BE49-F238E27FC236}">
              <a16:creationId xmlns:a16="http://schemas.microsoft.com/office/drawing/2014/main" id="{575C6866-A4C9-191A-58B1-6276BDAAE3C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1D3791C-5139-9C32-404A-E3BD3E74C4E5}"/>
              </a:ext>
            </a:extLst>
          </p:cNvPr>
          <p:cNvSpPr/>
          <p:nvPr/>
        </p:nvSpPr>
        <p:spPr>
          <a:xfrm>
            <a:off x="0" y="0"/>
            <a:ext cx="146304" cy="6858000"/>
          </a:xfrm>
          <a:prstGeom prst="rect">
            <a:avLst/>
          </a:prstGeom>
          <a:solidFill>
            <a:srgbClr val="2F6D72"/>
          </a:solidFill>
          <a:ln w="12700">
            <a:solidFill>
              <a:srgbClr val="2F6D72"/>
            </a:solidFill>
            <a:prstDash val="solid"/>
          </a:ln>
        </p:spPr>
      </p:sp>
      <p:sp>
        <p:nvSpPr>
          <p:cNvPr id="4" name="Text 2">
            <a:extLst>
              <a:ext uri="{FF2B5EF4-FFF2-40B4-BE49-F238E27FC236}">
                <a16:creationId xmlns:a16="http://schemas.microsoft.com/office/drawing/2014/main" id="{CACCA52A-5BB0-B56E-9149-200DBDE332BA}"/>
              </a:ext>
            </a:extLst>
          </p:cNvPr>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a:extLst>
              <a:ext uri="{FF2B5EF4-FFF2-40B4-BE49-F238E27FC236}">
                <a16:creationId xmlns:a16="http://schemas.microsoft.com/office/drawing/2014/main" id="{4E33310B-4A3C-2153-BCF4-F186155813DC}"/>
              </a:ext>
            </a:extLst>
          </p:cNvPr>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05 / 05</a:t>
            </a:r>
            <a:endParaRPr lang="en-US" sz="900" dirty="0"/>
          </a:p>
        </p:txBody>
      </p:sp>
      <p:pic>
        <p:nvPicPr>
          <p:cNvPr id="6" name="Picture 5">
            <a:extLst>
              <a:ext uri="{FF2B5EF4-FFF2-40B4-BE49-F238E27FC236}">
                <a16:creationId xmlns:a16="http://schemas.microsoft.com/office/drawing/2014/main" id="{A010D2C7-EAEF-A954-3D79-501FE9D24210}"/>
              </a:ext>
            </a:extLst>
          </p:cNvPr>
          <p:cNvPicPr>
            <a:picLocks noChangeAspect="1"/>
          </p:cNvPicPr>
          <p:nvPr/>
        </p:nvPicPr>
        <p:blipFill>
          <a:blip r:embed="rId3"/>
          <a:stretch>
            <a:fillRect/>
          </a:stretch>
        </p:blipFill>
        <p:spPr>
          <a:xfrm>
            <a:off x="694944" y="879586"/>
            <a:ext cx="2873716" cy="4952254"/>
          </a:xfrm>
          <a:prstGeom prst="rect">
            <a:avLst/>
          </a:prstGeom>
        </p:spPr>
      </p:pic>
      <p:pic>
        <p:nvPicPr>
          <p:cNvPr id="8" name="Picture 7">
            <a:extLst>
              <a:ext uri="{FF2B5EF4-FFF2-40B4-BE49-F238E27FC236}">
                <a16:creationId xmlns:a16="http://schemas.microsoft.com/office/drawing/2014/main" id="{B9D47EFA-221E-3D53-9490-76151D19AFF2}"/>
              </a:ext>
            </a:extLst>
          </p:cNvPr>
          <p:cNvPicPr>
            <a:picLocks noChangeAspect="1"/>
          </p:cNvPicPr>
          <p:nvPr/>
        </p:nvPicPr>
        <p:blipFill>
          <a:blip r:embed="rId4"/>
          <a:stretch>
            <a:fillRect/>
          </a:stretch>
        </p:blipFill>
        <p:spPr>
          <a:xfrm>
            <a:off x="3918900" y="879586"/>
            <a:ext cx="3129012" cy="4952254"/>
          </a:xfrm>
          <a:prstGeom prst="rect">
            <a:avLst/>
          </a:prstGeom>
        </p:spPr>
      </p:pic>
      <p:pic>
        <p:nvPicPr>
          <p:cNvPr id="10" name="Picture 9">
            <a:extLst>
              <a:ext uri="{FF2B5EF4-FFF2-40B4-BE49-F238E27FC236}">
                <a16:creationId xmlns:a16="http://schemas.microsoft.com/office/drawing/2014/main" id="{1204EA83-FA80-E5BF-265E-7CA3F4624F25}"/>
              </a:ext>
            </a:extLst>
          </p:cNvPr>
          <p:cNvPicPr>
            <a:picLocks noChangeAspect="1"/>
          </p:cNvPicPr>
          <p:nvPr/>
        </p:nvPicPr>
        <p:blipFill>
          <a:blip r:embed="rId5"/>
          <a:stretch>
            <a:fillRect/>
          </a:stretch>
        </p:blipFill>
        <p:spPr>
          <a:xfrm>
            <a:off x="7408101" y="879586"/>
            <a:ext cx="3580536" cy="4952254"/>
          </a:xfrm>
          <a:prstGeom prst="rect">
            <a:avLst/>
          </a:prstGeom>
        </p:spPr>
      </p:pic>
    </p:spTree>
    <p:extLst>
      <p:ext uri="{BB962C8B-B14F-4D97-AF65-F5344CB8AC3E}">
        <p14:creationId xmlns:p14="http://schemas.microsoft.com/office/powerpoint/2010/main" val="432661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a:extLst>
            <a:ext uri="{FF2B5EF4-FFF2-40B4-BE49-F238E27FC236}">
              <a16:creationId xmlns:a16="http://schemas.microsoft.com/office/drawing/2014/main" id="{14E81131-FB0A-F9B2-4DDA-6F583A03975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23538CB-36F4-8374-F673-918F3ACCC066}"/>
              </a:ext>
            </a:extLst>
          </p:cNvPr>
          <p:cNvSpPr/>
          <p:nvPr/>
        </p:nvSpPr>
        <p:spPr>
          <a:xfrm>
            <a:off x="0" y="0"/>
            <a:ext cx="146304" cy="6858000"/>
          </a:xfrm>
          <a:prstGeom prst="rect">
            <a:avLst/>
          </a:prstGeom>
          <a:solidFill>
            <a:srgbClr val="2F6D72"/>
          </a:solidFill>
          <a:ln w="12700">
            <a:solidFill>
              <a:srgbClr val="2F6D72"/>
            </a:solidFill>
            <a:prstDash val="solid"/>
          </a:ln>
        </p:spPr>
      </p:sp>
      <p:sp>
        <p:nvSpPr>
          <p:cNvPr id="4" name="Text 2">
            <a:extLst>
              <a:ext uri="{FF2B5EF4-FFF2-40B4-BE49-F238E27FC236}">
                <a16:creationId xmlns:a16="http://schemas.microsoft.com/office/drawing/2014/main" id="{74EBB68A-285E-9631-0B03-6249070DA501}"/>
              </a:ext>
            </a:extLst>
          </p:cNvPr>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a:extLst>
              <a:ext uri="{FF2B5EF4-FFF2-40B4-BE49-F238E27FC236}">
                <a16:creationId xmlns:a16="http://schemas.microsoft.com/office/drawing/2014/main" id="{CDC8D7F1-A5C7-908D-A560-BFE59E40351B}"/>
              </a:ext>
            </a:extLst>
          </p:cNvPr>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05 / 05</a:t>
            </a:r>
            <a:endParaRPr lang="en-US" sz="900" dirty="0"/>
          </a:p>
        </p:txBody>
      </p:sp>
      <p:pic>
        <p:nvPicPr>
          <p:cNvPr id="6" name="Picture 5">
            <a:extLst>
              <a:ext uri="{FF2B5EF4-FFF2-40B4-BE49-F238E27FC236}">
                <a16:creationId xmlns:a16="http://schemas.microsoft.com/office/drawing/2014/main" id="{23FE620A-DEF8-A597-3A7A-36A7A8F43432}"/>
              </a:ext>
            </a:extLst>
          </p:cNvPr>
          <p:cNvPicPr>
            <a:picLocks noChangeAspect="1"/>
          </p:cNvPicPr>
          <p:nvPr/>
        </p:nvPicPr>
        <p:blipFill>
          <a:blip r:embed="rId3"/>
          <a:stretch>
            <a:fillRect/>
          </a:stretch>
        </p:blipFill>
        <p:spPr>
          <a:xfrm>
            <a:off x="453024" y="1021080"/>
            <a:ext cx="3559179" cy="4739640"/>
          </a:xfrm>
          <a:prstGeom prst="rect">
            <a:avLst/>
          </a:prstGeom>
        </p:spPr>
      </p:pic>
      <p:pic>
        <p:nvPicPr>
          <p:cNvPr id="8" name="Picture 7">
            <a:extLst>
              <a:ext uri="{FF2B5EF4-FFF2-40B4-BE49-F238E27FC236}">
                <a16:creationId xmlns:a16="http://schemas.microsoft.com/office/drawing/2014/main" id="{4E29D396-CC54-96FB-6738-980F4D610CD3}"/>
              </a:ext>
            </a:extLst>
          </p:cNvPr>
          <p:cNvPicPr>
            <a:picLocks noChangeAspect="1"/>
          </p:cNvPicPr>
          <p:nvPr/>
        </p:nvPicPr>
        <p:blipFill>
          <a:blip r:embed="rId4"/>
          <a:stretch>
            <a:fillRect/>
          </a:stretch>
        </p:blipFill>
        <p:spPr>
          <a:xfrm>
            <a:off x="4287799" y="1021080"/>
            <a:ext cx="3559179" cy="4739640"/>
          </a:xfrm>
          <a:prstGeom prst="rect">
            <a:avLst/>
          </a:prstGeom>
        </p:spPr>
      </p:pic>
      <p:pic>
        <p:nvPicPr>
          <p:cNvPr id="10" name="Picture 9">
            <a:extLst>
              <a:ext uri="{FF2B5EF4-FFF2-40B4-BE49-F238E27FC236}">
                <a16:creationId xmlns:a16="http://schemas.microsoft.com/office/drawing/2014/main" id="{0213C099-A053-00DC-B86B-089188A4C492}"/>
              </a:ext>
            </a:extLst>
          </p:cNvPr>
          <p:cNvPicPr>
            <a:picLocks noChangeAspect="1"/>
          </p:cNvPicPr>
          <p:nvPr/>
        </p:nvPicPr>
        <p:blipFill>
          <a:blip r:embed="rId5"/>
          <a:stretch>
            <a:fillRect/>
          </a:stretch>
        </p:blipFill>
        <p:spPr>
          <a:xfrm>
            <a:off x="8219439" y="1021080"/>
            <a:ext cx="3559179" cy="4739640"/>
          </a:xfrm>
          <a:prstGeom prst="rect">
            <a:avLst/>
          </a:prstGeom>
        </p:spPr>
      </p:pic>
    </p:spTree>
    <p:extLst>
      <p:ext uri="{BB962C8B-B14F-4D97-AF65-F5344CB8AC3E}">
        <p14:creationId xmlns:p14="http://schemas.microsoft.com/office/powerpoint/2010/main" val="2270013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a:extLst>
            <a:ext uri="{FF2B5EF4-FFF2-40B4-BE49-F238E27FC236}">
              <a16:creationId xmlns:a16="http://schemas.microsoft.com/office/drawing/2014/main" id="{751279A2-C4F4-6654-FF62-36D979B7842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7F19CC0-B3D7-1AE2-3F47-4768EA08591E}"/>
              </a:ext>
            </a:extLst>
          </p:cNvPr>
          <p:cNvSpPr/>
          <p:nvPr/>
        </p:nvSpPr>
        <p:spPr>
          <a:xfrm>
            <a:off x="0" y="0"/>
            <a:ext cx="146304" cy="6858000"/>
          </a:xfrm>
          <a:prstGeom prst="rect">
            <a:avLst/>
          </a:prstGeom>
          <a:solidFill>
            <a:srgbClr val="2F6D72"/>
          </a:solidFill>
          <a:ln w="12700">
            <a:solidFill>
              <a:srgbClr val="2F6D72"/>
            </a:solidFill>
            <a:prstDash val="solid"/>
          </a:ln>
        </p:spPr>
      </p:sp>
      <p:sp>
        <p:nvSpPr>
          <p:cNvPr id="4" name="Text 2">
            <a:extLst>
              <a:ext uri="{FF2B5EF4-FFF2-40B4-BE49-F238E27FC236}">
                <a16:creationId xmlns:a16="http://schemas.microsoft.com/office/drawing/2014/main" id="{9C6C69BA-502B-AB9E-6925-081623886FCA}"/>
              </a:ext>
            </a:extLst>
          </p:cNvPr>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a:extLst>
              <a:ext uri="{FF2B5EF4-FFF2-40B4-BE49-F238E27FC236}">
                <a16:creationId xmlns:a16="http://schemas.microsoft.com/office/drawing/2014/main" id="{04EA17DD-60A9-53B3-5F2A-BBEA7026AC62}"/>
              </a:ext>
            </a:extLst>
          </p:cNvPr>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05 / 05</a:t>
            </a:r>
            <a:endParaRPr lang="en-US" sz="900" dirty="0"/>
          </a:p>
        </p:txBody>
      </p:sp>
      <p:pic>
        <p:nvPicPr>
          <p:cNvPr id="6" name="Picture 5">
            <a:extLst>
              <a:ext uri="{FF2B5EF4-FFF2-40B4-BE49-F238E27FC236}">
                <a16:creationId xmlns:a16="http://schemas.microsoft.com/office/drawing/2014/main" id="{4D97EC7A-08E3-3E64-BEF7-65DC0FCA8186}"/>
              </a:ext>
            </a:extLst>
          </p:cNvPr>
          <p:cNvPicPr>
            <a:picLocks noChangeAspect="1"/>
          </p:cNvPicPr>
          <p:nvPr/>
        </p:nvPicPr>
        <p:blipFill>
          <a:blip r:embed="rId3"/>
          <a:stretch>
            <a:fillRect/>
          </a:stretch>
        </p:blipFill>
        <p:spPr>
          <a:xfrm>
            <a:off x="503511" y="924560"/>
            <a:ext cx="3562421" cy="4743958"/>
          </a:xfrm>
          <a:prstGeom prst="rect">
            <a:avLst/>
          </a:prstGeom>
        </p:spPr>
      </p:pic>
      <p:pic>
        <p:nvPicPr>
          <p:cNvPr id="8" name="Picture 7">
            <a:extLst>
              <a:ext uri="{FF2B5EF4-FFF2-40B4-BE49-F238E27FC236}">
                <a16:creationId xmlns:a16="http://schemas.microsoft.com/office/drawing/2014/main" id="{F357C1CD-7536-915C-25F2-F73795CD06B5}"/>
              </a:ext>
            </a:extLst>
          </p:cNvPr>
          <p:cNvPicPr>
            <a:picLocks noChangeAspect="1"/>
          </p:cNvPicPr>
          <p:nvPr/>
        </p:nvPicPr>
        <p:blipFill>
          <a:blip r:embed="rId4"/>
          <a:stretch>
            <a:fillRect/>
          </a:stretch>
        </p:blipFill>
        <p:spPr>
          <a:xfrm>
            <a:off x="4324095" y="924560"/>
            <a:ext cx="3562421" cy="4743958"/>
          </a:xfrm>
          <a:prstGeom prst="rect">
            <a:avLst/>
          </a:prstGeom>
        </p:spPr>
      </p:pic>
      <p:pic>
        <p:nvPicPr>
          <p:cNvPr id="12" name="Picture 11">
            <a:extLst>
              <a:ext uri="{FF2B5EF4-FFF2-40B4-BE49-F238E27FC236}">
                <a16:creationId xmlns:a16="http://schemas.microsoft.com/office/drawing/2014/main" id="{BCDFA35A-0987-61AC-D68B-EB60F8AA4C17}"/>
              </a:ext>
            </a:extLst>
          </p:cNvPr>
          <p:cNvPicPr>
            <a:picLocks noChangeAspect="1"/>
          </p:cNvPicPr>
          <p:nvPr/>
        </p:nvPicPr>
        <p:blipFill>
          <a:blip r:embed="rId5"/>
          <a:stretch>
            <a:fillRect/>
          </a:stretch>
        </p:blipFill>
        <p:spPr>
          <a:xfrm>
            <a:off x="8239938" y="924560"/>
            <a:ext cx="3562421" cy="4743958"/>
          </a:xfrm>
          <a:prstGeom prst="rect">
            <a:avLst/>
          </a:prstGeom>
        </p:spPr>
      </p:pic>
    </p:spTree>
    <p:extLst>
      <p:ext uri="{BB962C8B-B14F-4D97-AF65-F5344CB8AC3E}">
        <p14:creationId xmlns:p14="http://schemas.microsoft.com/office/powerpoint/2010/main" val="377780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a:extLst>
            <a:ext uri="{FF2B5EF4-FFF2-40B4-BE49-F238E27FC236}">
              <a16:creationId xmlns:a16="http://schemas.microsoft.com/office/drawing/2014/main" id="{8982390B-C0D8-F63A-74B6-BDDE834DD2A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7E9DC5D-A69C-F576-5243-4DA31F668EAD}"/>
              </a:ext>
            </a:extLst>
          </p:cNvPr>
          <p:cNvSpPr/>
          <p:nvPr/>
        </p:nvSpPr>
        <p:spPr>
          <a:xfrm>
            <a:off x="0" y="0"/>
            <a:ext cx="146304" cy="6858000"/>
          </a:xfrm>
          <a:prstGeom prst="rect">
            <a:avLst/>
          </a:prstGeom>
          <a:solidFill>
            <a:srgbClr val="2F6D72"/>
          </a:solidFill>
          <a:ln w="12700">
            <a:solidFill>
              <a:srgbClr val="2F6D72"/>
            </a:solidFill>
            <a:prstDash val="solid"/>
          </a:ln>
        </p:spPr>
      </p:sp>
      <p:sp>
        <p:nvSpPr>
          <p:cNvPr id="4" name="Text 2">
            <a:extLst>
              <a:ext uri="{FF2B5EF4-FFF2-40B4-BE49-F238E27FC236}">
                <a16:creationId xmlns:a16="http://schemas.microsoft.com/office/drawing/2014/main" id="{115C5C63-EBCB-C9F8-1EEE-B950DA8F6380}"/>
              </a:ext>
            </a:extLst>
          </p:cNvPr>
          <p:cNvSpPr/>
          <p:nvPr/>
        </p:nvSpPr>
        <p:spPr>
          <a:xfrm>
            <a:off x="694944" y="6455664"/>
            <a:ext cx="5486400" cy="173736"/>
          </a:xfrm>
          <a:prstGeom prst="rect">
            <a:avLst/>
          </a:prstGeom>
          <a:noFill/>
          <a:ln/>
        </p:spPr>
        <p:txBody>
          <a:bodyPr wrap="square" lIns="0" tIns="0" rIns="0" bIns="0" rtlCol="0" anchor="ctr"/>
          <a:lstStyle/>
          <a:p>
            <a:pPr marL="0" indent="0">
              <a:buNone/>
            </a:pPr>
            <a:r>
              <a:rPr lang="en-US" sz="900" kern="0" spc="100" dirty="0">
                <a:solidFill>
                  <a:srgbClr val="65757A"/>
                </a:solidFill>
                <a:latin typeface="Aptos" pitchFamily="34" charset="0"/>
                <a:ea typeface="Aptos" pitchFamily="34" charset="-122"/>
                <a:cs typeface="Aptos" pitchFamily="34" charset="-120"/>
              </a:rPr>
              <a:t>SOLENTŪNA • 24. SEPTEMBRIS</a:t>
            </a:r>
            <a:endParaRPr lang="en-US" sz="900" dirty="0"/>
          </a:p>
        </p:txBody>
      </p:sp>
      <p:sp>
        <p:nvSpPr>
          <p:cNvPr id="5" name="Text 3">
            <a:extLst>
              <a:ext uri="{FF2B5EF4-FFF2-40B4-BE49-F238E27FC236}">
                <a16:creationId xmlns:a16="http://schemas.microsoft.com/office/drawing/2014/main" id="{52CA1E9C-0B96-947B-46C3-4C963116FC21}"/>
              </a:ext>
            </a:extLst>
          </p:cNvPr>
          <p:cNvSpPr/>
          <p:nvPr/>
        </p:nvSpPr>
        <p:spPr>
          <a:xfrm>
            <a:off x="10424160" y="6446520"/>
            <a:ext cx="1051560" cy="182880"/>
          </a:xfrm>
          <a:prstGeom prst="rect">
            <a:avLst/>
          </a:prstGeom>
          <a:noFill/>
          <a:ln/>
        </p:spPr>
        <p:txBody>
          <a:bodyPr wrap="square" lIns="0" tIns="0" rIns="0" bIns="0" rtlCol="0" anchor="ctr"/>
          <a:lstStyle/>
          <a:p>
            <a:pPr marL="0" indent="0" algn="r">
              <a:buNone/>
            </a:pPr>
            <a:r>
              <a:rPr lang="en-US" sz="900" dirty="0">
                <a:solidFill>
                  <a:srgbClr val="65757A"/>
                </a:solidFill>
                <a:latin typeface="Aptos" pitchFamily="34" charset="0"/>
                <a:ea typeface="Aptos" pitchFamily="34" charset="-122"/>
                <a:cs typeface="Aptos" pitchFamily="34" charset="-120"/>
              </a:rPr>
              <a:t>05 / 05</a:t>
            </a:r>
            <a:endParaRPr lang="en-US" sz="900" dirty="0"/>
          </a:p>
        </p:txBody>
      </p:sp>
      <p:pic>
        <p:nvPicPr>
          <p:cNvPr id="6" name="Picture 5">
            <a:extLst>
              <a:ext uri="{FF2B5EF4-FFF2-40B4-BE49-F238E27FC236}">
                <a16:creationId xmlns:a16="http://schemas.microsoft.com/office/drawing/2014/main" id="{76634EE6-30F9-23D6-ACBF-90779E31B6E4}"/>
              </a:ext>
            </a:extLst>
          </p:cNvPr>
          <p:cNvPicPr>
            <a:picLocks noChangeAspect="1"/>
          </p:cNvPicPr>
          <p:nvPr/>
        </p:nvPicPr>
        <p:blipFill>
          <a:blip r:embed="rId3"/>
          <a:stretch>
            <a:fillRect/>
          </a:stretch>
        </p:blipFill>
        <p:spPr>
          <a:xfrm>
            <a:off x="452710" y="990600"/>
            <a:ext cx="3475255" cy="4627880"/>
          </a:xfrm>
          <a:prstGeom prst="rect">
            <a:avLst/>
          </a:prstGeom>
        </p:spPr>
      </p:pic>
      <p:pic>
        <p:nvPicPr>
          <p:cNvPr id="8" name="Picture 7">
            <a:extLst>
              <a:ext uri="{FF2B5EF4-FFF2-40B4-BE49-F238E27FC236}">
                <a16:creationId xmlns:a16="http://schemas.microsoft.com/office/drawing/2014/main" id="{0124B711-66FE-CB9F-F98B-DEB661AF880F}"/>
              </a:ext>
            </a:extLst>
          </p:cNvPr>
          <p:cNvPicPr>
            <a:picLocks noChangeAspect="1"/>
          </p:cNvPicPr>
          <p:nvPr/>
        </p:nvPicPr>
        <p:blipFill>
          <a:blip r:embed="rId4"/>
          <a:stretch>
            <a:fillRect/>
          </a:stretch>
        </p:blipFill>
        <p:spPr>
          <a:xfrm>
            <a:off x="4253215" y="1003174"/>
            <a:ext cx="3498143" cy="4658360"/>
          </a:xfrm>
          <a:prstGeom prst="rect">
            <a:avLst/>
          </a:prstGeom>
        </p:spPr>
      </p:pic>
      <p:pic>
        <p:nvPicPr>
          <p:cNvPr id="10" name="Picture 9">
            <a:extLst>
              <a:ext uri="{FF2B5EF4-FFF2-40B4-BE49-F238E27FC236}">
                <a16:creationId xmlns:a16="http://schemas.microsoft.com/office/drawing/2014/main" id="{AE1DA683-D962-7B49-B7D6-D889EA88E1DD}"/>
              </a:ext>
            </a:extLst>
          </p:cNvPr>
          <p:cNvPicPr>
            <a:picLocks noChangeAspect="1"/>
          </p:cNvPicPr>
          <p:nvPr/>
        </p:nvPicPr>
        <p:blipFill>
          <a:blip r:embed="rId5"/>
          <a:stretch>
            <a:fillRect/>
          </a:stretch>
        </p:blipFill>
        <p:spPr>
          <a:xfrm>
            <a:off x="8076609" y="1003173"/>
            <a:ext cx="3498143" cy="4658361"/>
          </a:xfrm>
          <a:prstGeom prst="rect">
            <a:avLst/>
          </a:prstGeom>
        </p:spPr>
      </p:pic>
    </p:spTree>
    <p:extLst>
      <p:ext uri="{BB962C8B-B14F-4D97-AF65-F5344CB8AC3E}">
        <p14:creationId xmlns:p14="http://schemas.microsoft.com/office/powerpoint/2010/main" val="2788663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450</Words>
  <Application>Microsoft Macintosh PowerPoint</Application>
  <PresentationFormat>Widescreen</PresentationFormat>
  <Paragraphs>53</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Apmeklējām Solentūnu 24. septembrī</dc:title>
  <dc:subject>Solentūnas apmeklējums</dc:subject>
  <dc:creator>LSKA</dc:creator>
  <cp:lastModifiedBy>Artur Chukmasoff</cp:lastModifiedBy>
  <cp:revision>2</cp:revision>
  <dcterms:created xsi:type="dcterms:W3CDTF">2026-10-20T19:31:35Z</dcterms:created>
  <dcterms:modified xsi:type="dcterms:W3CDTF">2026-10-20T20:49:55Z</dcterms:modified>
</cp:coreProperties>
</file>