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520"/>
    <p:restoredTop sz="94610"/>
  </p:normalViewPr>
  <p:slideViewPr>
    <p:cSldViewPr snapToGrid="0" snapToObjects="1">
      <p:cViewPr varScale="1">
        <p:scale>
          <a:sx n="121" d="100"/>
          <a:sy n="121" d="100"/>
        </p:scale>
        <p:origin x="32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4238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BFAF7"/>
        </a:solidFill>
        <a:effectLst/>
      </p:bgPr>
    </p:bg>
    <p:spTree>
      <p:nvGrpSpPr>
        <p:cNvPr id="1" name=""/>
        <p:cNvGrpSpPr/>
        <p:nvPr/>
      </p:nvGrpSpPr>
      <p:grpSpPr>
        <a:xfrm>
          <a:off x="0" y="0"/>
          <a:ext cx="0" cy="0"/>
          <a:chOff x="0" y="0"/>
          <a:chExt cx="0" cy="0"/>
        </a:xfrm>
      </p:grpSpPr>
      <p:sp>
        <p:nvSpPr>
          <p:cNvPr id="2" name="Shape 0"/>
          <p:cNvSpPr/>
          <p:nvPr/>
        </p:nvSpPr>
        <p:spPr>
          <a:xfrm>
            <a:off x="164592" y="0"/>
            <a:ext cx="155448" cy="6858000"/>
          </a:xfrm>
          <a:prstGeom prst="rect">
            <a:avLst/>
          </a:prstGeom>
          <a:solidFill>
            <a:srgbClr val="B43F4B"/>
          </a:solidFill>
          <a:ln w="12700">
            <a:solidFill>
              <a:srgbClr val="B43F4B"/>
            </a:solidFill>
            <a:prstDash val="solid"/>
          </a:ln>
        </p:spPr>
      </p:sp>
      <p:sp>
        <p:nvSpPr>
          <p:cNvPr id="3" name="Shape 1"/>
          <p:cNvSpPr/>
          <p:nvPr/>
        </p:nvSpPr>
        <p:spPr>
          <a:xfrm>
            <a:off x="704088" y="932688"/>
            <a:ext cx="10817352" cy="4791456"/>
          </a:xfrm>
          <a:prstGeom prst="roundRect">
            <a:avLst>
              <a:gd name="adj" fmla="val 1908"/>
            </a:avLst>
          </a:prstGeom>
          <a:solidFill>
            <a:srgbClr val="FFFFFF"/>
          </a:solidFill>
          <a:ln w="12700">
            <a:solidFill>
              <a:srgbClr val="FFFFFF"/>
            </a:solidFill>
            <a:prstDash val="solid"/>
          </a:ln>
        </p:spPr>
      </p:sp>
      <p:sp>
        <p:nvSpPr>
          <p:cNvPr id="4" name="Shape 2"/>
          <p:cNvSpPr/>
          <p:nvPr/>
        </p:nvSpPr>
        <p:spPr>
          <a:xfrm>
            <a:off x="704088" y="932688"/>
            <a:ext cx="137160" cy="4791456"/>
          </a:xfrm>
          <a:prstGeom prst="rect">
            <a:avLst/>
          </a:prstGeom>
          <a:solidFill>
            <a:srgbClr val="C39436"/>
          </a:solidFill>
          <a:ln w="12700">
            <a:solidFill>
              <a:srgbClr val="C39436"/>
            </a:solidFill>
            <a:prstDash val="solid"/>
          </a:ln>
        </p:spPr>
      </p:sp>
      <p:sp>
        <p:nvSpPr>
          <p:cNvPr id="5" name="Text 3"/>
          <p:cNvSpPr/>
          <p:nvPr/>
        </p:nvSpPr>
        <p:spPr>
          <a:xfrm>
            <a:off x="1115568" y="1435382"/>
            <a:ext cx="9601200" cy="677108"/>
          </a:xfrm>
          <a:prstGeom prst="rect">
            <a:avLst/>
          </a:prstGeom>
          <a:noFill/>
          <a:ln/>
        </p:spPr>
        <p:txBody>
          <a:bodyPr wrap="square" lIns="0" tIns="0" rIns="0" bIns="0" rtlCol="0" anchor="ctr">
            <a:spAutoFit/>
          </a:bodyPr>
          <a:lstStyle/>
          <a:p>
            <a:pPr marL="0" indent="0">
              <a:buNone/>
            </a:pPr>
            <a:r>
              <a:rPr lang="en-US" sz="4400" b="1" dirty="0">
                <a:solidFill>
                  <a:srgbClr val="233E55"/>
                </a:solidFill>
                <a:latin typeface="Aptos" pitchFamily="34" charset="0"/>
                <a:ea typeface="Aptos" pitchFamily="34" charset="-122"/>
                <a:cs typeface="Aptos" pitchFamily="34" charset="-120"/>
              </a:rPr>
              <a:t>LATVIJAS AKTĪVIE SENIORI</a:t>
            </a:r>
            <a:endParaRPr lang="en-US" sz="4400" dirty="0"/>
          </a:p>
        </p:txBody>
      </p:sp>
      <p:sp>
        <p:nvSpPr>
          <p:cNvPr id="6" name="Text 4"/>
          <p:cNvSpPr/>
          <p:nvPr/>
        </p:nvSpPr>
        <p:spPr>
          <a:xfrm>
            <a:off x="1115568" y="2466201"/>
            <a:ext cx="9692640" cy="553998"/>
          </a:xfrm>
          <a:prstGeom prst="rect">
            <a:avLst/>
          </a:prstGeom>
          <a:noFill/>
          <a:ln/>
        </p:spPr>
        <p:txBody>
          <a:bodyPr wrap="square" lIns="0" tIns="0" rIns="0" bIns="0" rtlCol="0" anchor="ctr">
            <a:spAutoFit/>
          </a:bodyPr>
          <a:lstStyle/>
          <a:p>
            <a:pPr marL="0" indent="0">
              <a:buNone/>
            </a:pPr>
            <a:r>
              <a:rPr lang="en-US" sz="3600" b="1" dirty="0">
                <a:solidFill>
                  <a:srgbClr val="B43F4B"/>
                </a:solidFill>
                <a:latin typeface="Aptos" pitchFamily="34" charset="0"/>
                <a:ea typeface="Aptos" pitchFamily="34" charset="-122"/>
                <a:cs typeface="Aptos" pitchFamily="34" charset="-120"/>
              </a:rPr>
              <a:t>Noslēguma pārskats</a:t>
            </a:r>
            <a:endParaRPr lang="en-US" sz="3600" dirty="0"/>
          </a:p>
        </p:txBody>
      </p:sp>
      <p:sp>
        <p:nvSpPr>
          <p:cNvPr id="7" name="Text 5"/>
          <p:cNvSpPr/>
          <p:nvPr/>
        </p:nvSpPr>
        <p:spPr>
          <a:xfrm>
            <a:off x="1143000" y="3520440"/>
            <a:ext cx="8229600" cy="548640"/>
          </a:xfrm>
          <a:prstGeom prst="rect">
            <a:avLst/>
          </a:prstGeom>
          <a:noFill/>
          <a:ln/>
        </p:spPr>
        <p:txBody>
          <a:bodyPr wrap="square" lIns="0" tIns="0" rIns="0" bIns="0" rtlCol="0" anchor="ctr">
            <a:spAutoFit/>
          </a:bodyPr>
          <a:lstStyle/>
          <a:p>
            <a:pPr marL="0" indent="0">
              <a:buNone/>
            </a:pPr>
            <a:r>
              <a:rPr lang="en-US" sz="2400" dirty="0">
                <a:solidFill>
                  <a:srgbClr val="677681"/>
                </a:solidFill>
                <a:latin typeface="Aptos" pitchFamily="34" charset="0"/>
                <a:ea typeface="Aptos" pitchFamily="34" charset="-122"/>
                <a:cs typeface="Aptos" pitchFamily="34" charset="-120"/>
              </a:rPr>
              <a:t>2025–2026</a:t>
            </a:r>
            <a:endParaRPr lang="en-US" sz="2400" dirty="0"/>
          </a:p>
        </p:txBody>
      </p:sp>
      <p:pic>
        <p:nvPicPr>
          <p:cNvPr id="8" name="Image 0" descr="/mnt/data/presentation_build/logo_lska_trim.png"/>
          <p:cNvPicPr>
            <a:picLocks noChangeAspect="1"/>
          </p:cNvPicPr>
          <p:nvPr/>
        </p:nvPicPr>
        <p:blipFill>
          <a:blip r:embed="rId3"/>
          <a:stretch>
            <a:fillRect/>
          </a:stretch>
        </p:blipFill>
        <p:spPr>
          <a:xfrm>
            <a:off x="1141204" y="6126480"/>
            <a:ext cx="808264" cy="502920"/>
          </a:xfrm>
          <a:prstGeom prst="rect">
            <a:avLst/>
          </a:prstGeom>
        </p:spPr>
      </p:pic>
      <p:pic>
        <p:nvPicPr>
          <p:cNvPr id="9" name="Image 1" descr="/mnt/data/presentation_build/logo_sif_trim.png"/>
          <p:cNvPicPr>
            <a:picLocks noChangeAspect="1"/>
          </p:cNvPicPr>
          <p:nvPr/>
        </p:nvPicPr>
        <p:blipFill>
          <a:blip r:embed="rId4"/>
          <a:stretch>
            <a:fillRect/>
          </a:stretch>
        </p:blipFill>
        <p:spPr>
          <a:xfrm>
            <a:off x="9126139" y="6227064"/>
            <a:ext cx="703233" cy="356616"/>
          </a:xfrm>
          <a:prstGeom prst="rect">
            <a:avLst/>
          </a:prstGeom>
        </p:spPr>
      </p:pic>
      <p:pic>
        <p:nvPicPr>
          <p:cNvPr id="10" name="Image 2" descr="/mnt/data/presentation_build/logo_km_trim.png"/>
          <p:cNvPicPr>
            <a:picLocks noChangeAspect="1"/>
          </p:cNvPicPr>
          <p:nvPr/>
        </p:nvPicPr>
        <p:blipFill>
          <a:blip r:embed="rId5"/>
          <a:stretch>
            <a:fillRect/>
          </a:stretch>
        </p:blipFill>
        <p:spPr>
          <a:xfrm>
            <a:off x="10720453" y="6227064"/>
            <a:ext cx="385822" cy="35661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BFAF7"/>
        </a:solidFill>
        <a:effectLst/>
      </p:bgPr>
    </p:bg>
    <p:spTree>
      <p:nvGrpSpPr>
        <p:cNvPr id="1" name=""/>
        <p:cNvGrpSpPr/>
        <p:nvPr/>
      </p:nvGrpSpPr>
      <p:grpSpPr>
        <a:xfrm>
          <a:off x="0" y="0"/>
          <a:ext cx="0" cy="0"/>
          <a:chOff x="0" y="0"/>
          <a:chExt cx="0" cy="0"/>
        </a:xfrm>
      </p:grpSpPr>
      <p:sp>
        <p:nvSpPr>
          <p:cNvPr id="2" name="Shape 0"/>
          <p:cNvSpPr/>
          <p:nvPr/>
        </p:nvSpPr>
        <p:spPr>
          <a:xfrm>
            <a:off x="146304" y="0"/>
            <a:ext cx="100584" cy="6858000"/>
          </a:xfrm>
          <a:prstGeom prst="rect">
            <a:avLst/>
          </a:prstGeom>
          <a:solidFill>
            <a:srgbClr val="B43F4B"/>
          </a:solidFill>
          <a:ln w="12700">
            <a:solidFill>
              <a:srgbClr val="B43F4B"/>
            </a:solidFill>
            <a:prstDash val="solid"/>
          </a:ln>
        </p:spPr>
      </p:sp>
      <p:sp>
        <p:nvSpPr>
          <p:cNvPr id="3" name="Text 1"/>
          <p:cNvSpPr/>
          <p:nvPr/>
        </p:nvSpPr>
        <p:spPr>
          <a:xfrm>
            <a:off x="612648" y="411480"/>
            <a:ext cx="10972800" cy="585216"/>
          </a:xfrm>
          <a:prstGeom prst="rect">
            <a:avLst/>
          </a:prstGeom>
          <a:noFill/>
          <a:ln/>
        </p:spPr>
        <p:txBody>
          <a:bodyPr wrap="square" lIns="0" tIns="0" rIns="0" bIns="0" rtlCol="0" anchor="ctr">
            <a:spAutoFit/>
          </a:bodyPr>
          <a:lstStyle/>
          <a:p>
            <a:pPr marL="0" indent="0">
              <a:buNone/>
            </a:pPr>
            <a:r>
              <a:rPr lang="en-US" sz="2700" b="1" dirty="0">
                <a:solidFill>
                  <a:srgbClr val="233E55"/>
                </a:solidFill>
                <a:latin typeface="Aptos" pitchFamily="34" charset="0"/>
                <a:ea typeface="Aptos" pitchFamily="34" charset="-122"/>
                <a:cs typeface="Aptos" pitchFamily="34" charset="-120"/>
              </a:rPr>
              <a:t>Projekta atbalsts un finansējums</a:t>
            </a:r>
            <a:endParaRPr lang="en-US" sz="2700" dirty="0"/>
          </a:p>
        </p:txBody>
      </p:sp>
      <p:sp>
        <p:nvSpPr>
          <p:cNvPr id="4" name="Shape 2"/>
          <p:cNvSpPr/>
          <p:nvPr/>
        </p:nvSpPr>
        <p:spPr>
          <a:xfrm>
            <a:off x="630936" y="1161288"/>
            <a:ext cx="10936224" cy="25603"/>
          </a:xfrm>
          <a:prstGeom prst="rect">
            <a:avLst/>
          </a:prstGeom>
          <a:solidFill>
            <a:srgbClr val="C39436"/>
          </a:solidFill>
          <a:ln w="12700">
            <a:solidFill>
              <a:srgbClr val="C39436"/>
            </a:solidFill>
            <a:prstDash val="solid"/>
          </a:ln>
        </p:spPr>
      </p:sp>
      <p:sp>
        <p:nvSpPr>
          <p:cNvPr id="5" name="Shape 3"/>
          <p:cNvSpPr/>
          <p:nvPr/>
        </p:nvSpPr>
        <p:spPr>
          <a:xfrm>
            <a:off x="612648" y="6364224"/>
            <a:ext cx="10954512" cy="13716"/>
          </a:xfrm>
          <a:prstGeom prst="rect">
            <a:avLst/>
          </a:prstGeom>
          <a:solidFill>
            <a:srgbClr val="E8E4DE"/>
          </a:solidFill>
          <a:ln w="12700">
            <a:solidFill>
              <a:srgbClr val="E8E4DE"/>
            </a:solidFill>
            <a:prstDash val="solid"/>
          </a:ln>
        </p:spPr>
      </p:sp>
      <p:pic>
        <p:nvPicPr>
          <p:cNvPr id="6" name="Image 0" descr="/mnt/data/presentation_build/logo_lska_trim.png"/>
          <p:cNvPicPr>
            <a:picLocks noChangeAspect="1"/>
          </p:cNvPicPr>
          <p:nvPr/>
        </p:nvPicPr>
        <p:blipFill>
          <a:blip r:embed="rId3"/>
          <a:stretch>
            <a:fillRect/>
          </a:stretch>
        </p:blipFill>
        <p:spPr>
          <a:xfrm>
            <a:off x="863128" y="6428232"/>
            <a:ext cx="440871" cy="274320"/>
          </a:xfrm>
          <a:prstGeom prst="rect">
            <a:avLst/>
          </a:prstGeom>
        </p:spPr>
      </p:pic>
      <p:pic>
        <p:nvPicPr>
          <p:cNvPr id="7" name="Image 1" descr="/mnt/data/presentation_build/logo_sif_trim.png"/>
          <p:cNvPicPr>
            <a:picLocks noChangeAspect="1"/>
          </p:cNvPicPr>
          <p:nvPr/>
        </p:nvPicPr>
        <p:blipFill>
          <a:blip r:embed="rId4"/>
          <a:stretch>
            <a:fillRect/>
          </a:stretch>
        </p:blipFill>
        <p:spPr>
          <a:xfrm>
            <a:off x="10057930" y="6419088"/>
            <a:ext cx="577012" cy="292608"/>
          </a:xfrm>
          <a:prstGeom prst="rect">
            <a:avLst/>
          </a:prstGeom>
        </p:spPr>
      </p:pic>
      <p:pic>
        <p:nvPicPr>
          <p:cNvPr id="8" name="Image 2" descr="/mnt/data/presentation_build/logo_km_trim.png"/>
          <p:cNvPicPr>
            <a:picLocks noChangeAspect="1"/>
          </p:cNvPicPr>
          <p:nvPr/>
        </p:nvPicPr>
        <p:blipFill>
          <a:blip r:embed="rId5"/>
          <a:stretch>
            <a:fillRect/>
          </a:stretch>
        </p:blipFill>
        <p:spPr>
          <a:xfrm>
            <a:off x="11139126" y="6419088"/>
            <a:ext cx="316572" cy="292608"/>
          </a:xfrm>
          <a:prstGeom prst="rect">
            <a:avLst/>
          </a:prstGeom>
        </p:spPr>
      </p:pic>
      <p:sp>
        <p:nvSpPr>
          <p:cNvPr id="9" name="Shape 4"/>
          <p:cNvSpPr/>
          <p:nvPr/>
        </p:nvSpPr>
        <p:spPr>
          <a:xfrm>
            <a:off x="667512" y="1426464"/>
            <a:ext cx="10835640" cy="1234440"/>
          </a:xfrm>
          <a:prstGeom prst="roundRect">
            <a:avLst>
              <a:gd name="adj" fmla="val 7407"/>
            </a:avLst>
          </a:prstGeom>
          <a:solidFill>
            <a:srgbClr val="FFFFFF"/>
          </a:solidFill>
          <a:ln w="12700">
            <a:solidFill>
              <a:srgbClr val="FFFFFF"/>
            </a:solidFill>
            <a:prstDash val="solid"/>
          </a:ln>
        </p:spPr>
      </p:sp>
      <p:sp>
        <p:nvSpPr>
          <p:cNvPr id="10" name="Shape 5"/>
          <p:cNvSpPr/>
          <p:nvPr/>
        </p:nvSpPr>
        <p:spPr>
          <a:xfrm>
            <a:off x="667512" y="1426464"/>
            <a:ext cx="73152" cy="1234440"/>
          </a:xfrm>
          <a:prstGeom prst="rect">
            <a:avLst/>
          </a:prstGeom>
          <a:solidFill>
            <a:srgbClr val="C39436"/>
          </a:solidFill>
          <a:ln w="12700">
            <a:solidFill>
              <a:srgbClr val="C39436"/>
            </a:solidFill>
            <a:prstDash val="solid"/>
          </a:ln>
        </p:spPr>
      </p:sp>
      <p:sp>
        <p:nvSpPr>
          <p:cNvPr id="11" name="Text 6"/>
          <p:cNvSpPr/>
          <p:nvPr/>
        </p:nvSpPr>
        <p:spPr>
          <a:xfrm>
            <a:off x="868680" y="1545336"/>
            <a:ext cx="10451592" cy="1005840"/>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Projektu  „Latvijas aktīvie seniori” atbalsta Sabiedrības integrācijas fonds no Kultūras ministrijas piešķirtajiem Latvijas valsts budžeta līdzekļiem.</a:t>
            </a:r>
            <a:endParaRPr lang="en-US" sz="1800" dirty="0"/>
          </a:p>
        </p:txBody>
      </p:sp>
      <p:sp>
        <p:nvSpPr>
          <p:cNvPr id="12" name="Shape 7"/>
          <p:cNvSpPr/>
          <p:nvPr/>
        </p:nvSpPr>
        <p:spPr>
          <a:xfrm>
            <a:off x="667512" y="2834640"/>
            <a:ext cx="5285232" cy="1170432"/>
          </a:xfrm>
          <a:prstGeom prst="roundRect">
            <a:avLst>
              <a:gd name="adj" fmla="val 7813"/>
            </a:avLst>
          </a:prstGeom>
          <a:solidFill>
            <a:srgbClr val="EFF5F6"/>
          </a:solidFill>
          <a:ln w="12700">
            <a:solidFill>
              <a:srgbClr val="EFF5F6"/>
            </a:solidFill>
            <a:prstDash val="solid"/>
          </a:ln>
        </p:spPr>
      </p:sp>
      <p:sp>
        <p:nvSpPr>
          <p:cNvPr id="13" name="Shape 8"/>
          <p:cNvSpPr/>
          <p:nvPr/>
        </p:nvSpPr>
        <p:spPr>
          <a:xfrm>
            <a:off x="667512" y="2834640"/>
            <a:ext cx="73152" cy="1170432"/>
          </a:xfrm>
          <a:prstGeom prst="rect">
            <a:avLst/>
          </a:prstGeom>
          <a:solidFill>
            <a:srgbClr val="318782"/>
          </a:solidFill>
          <a:ln w="12700">
            <a:solidFill>
              <a:srgbClr val="318782"/>
            </a:solidFill>
            <a:prstDash val="solid"/>
          </a:ln>
        </p:spPr>
      </p:sp>
      <p:sp>
        <p:nvSpPr>
          <p:cNvPr id="14" name="Text 9"/>
          <p:cNvSpPr/>
          <p:nvPr/>
        </p:nvSpPr>
        <p:spPr>
          <a:xfrm>
            <a:off x="868680" y="2953512"/>
            <a:ext cx="4901184" cy="941832"/>
          </a:xfrm>
          <a:prstGeom prst="rect">
            <a:avLst/>
          </a:prstGeom>
          <a:noFill/>
          <a:ln/>
        </p:spPr>
        <p:txBody>
          <a:bodyPr wrap="square" lIns="0" tIns="0" rIns="0" bIns="0" rtlCol="0" anchor="ctr">
            <a:normAutofit/>
          </a:bodyPr>
          <a:lstStyle/>
          <a:p>
            <a:pPr marL="0" indent="0">
              <a:buNone/>
            </a:pPr>
            <a:r>
              <a:rPr lang="en-US" sz="2400" dirty="0">
                <a:solidFill>
                  <a:srgbClr val="233E55"/>
                </a:solidFill>
                <a:latin typeface="Aptos" pitchFamily="34" charset="0"/>
                <a:ea typeface="Aptos" pitchFamily="34" charset="-122"/>
                <a:cs typeface="Aptos" pitchFamily="34" charset="-120"/>
              </a:rPr>
              <a:t>Programma „NVO fonds”</a:t>
            </a:r>
            <a:endParaRPr lang="en-US" sz="2400" dirty="0"/>
          </a:p>
        </p:txBody>
      </p:sp>
      <p:sp>
        <p:nvSpPr>
          <p:cNvPr id="15" name="Shape 10"/>
          <p:cNvSpPr/>
          <p:nvPr/>
        </p:nvSpPr>
        <p:spPr>
          <a:xfrm>
            <a:off x="6172200" y="2834640"/>
            <a:ext cx="5330952" cy="1170432"/>
          </a:xfrm>
          <a:prstGeom prst="roundRect">
            <a:avLst>
              <a:gd name="adj" fmla="val 7813"/>
            </a:avLst>
          </a:prstGeom>
          <a:solidFill>
            <a:srgbClr val="FAF3E5"/>
          </a:solidFill>
          <a:ln w="12700">
            <a:solidFill>
              <a:srgbClr val="FAF3E5"/>
            </a:solidFill>
            <a:prstDash val="solid"/>
          </a:ln>
        </p:spPr>
      </p:sp>
      <p:sp>
        <p:nvSpPr>
          <p:cNvPr id="16" name="Shape 11"/>
          <p:cNvSpPr/>
          <p:nvPr/>
        </p:nvSpPr>
        <p:spPr>
          <a:xfrm>
            <a:off x="6172200" y="2834640"/>
            <a:ext cx="73152" cy="1170432"/>
          </a:xfrm>
          <a:prstGeom prst="rect">
            <a:avLst/>
          </a:prstGeom>
          <a:solidFill>
            <a:srgbClr val="B43F4B"/>
          </a:solidFill>
          <a:ln w="12700">
            <a:solidFill>
              <a:srgbClr val="B43F4B"/>
            </a:solidFill>
            <a:prstDash val="solid"/>
          </a:ln>
        </p:spPr>
      </p:sp>
      <p:sp>
        <p:nvSpPr>
          <p:cNvPr id="17" name="Text 12"/>
          <p:cNvSpPr/>
          <p:nvPr/>
        </p:nvSpPr>
        <p:spPr>
          <a:xfrm>
            <a:off x="6373368" y="2953512"/>
            <a:ext cx="4946904" cy="941832"/>
          </a:xfrm>
          <a:prstGeom prst="rect">
            <a:avLst/>
          </a:prstGeom>
          <a:noFill/>
          <a:ln/>
        </p:spPr>
        <p:txBody>
          <a:bodyPr wrap="square" lIns="0" tIns="0" rIns="0" bIns="0" rtlCol="0" anchor="ctr">
            <a:normAutofit/>
          </a:bodyPr>
          <a:lstStyle/>
          <a:p>
            <a:pPr marL="0" indent="0">
              <a:buNone/>
            </a:pPr>
            <a:r>
              <a:rPr lang="en-US" sz="2400" dirty="0">
                <a:solidFill>
                  <a:srgbClr val="233E55"/>
                </a:solidFill>
                <a:latin typeface="Aptos" pitchFamily="34" charset="0"/>
                <a:ea typeface="Aptos" pitchFamily="34" charset="-122"/>
                <a:cs typeface="Aptos" pitchFamily="34" charset="-120"/>
              </a:rPr>
              <a:t>79 996,00 EUR</a:t>
            </a:r>
            <a:endParaRPr lang="en-US" sz="2400" dirty="0"/>
          </a:p>
        </p:txBody>
      </p:sp>
      <p:sp>
        <p:nvSpPr>
          <p:cNvPr id="18" name="Shape 13"/>
          <p:cNvSpPr/>
          <p:nvPr/>
        </p:nvSpPr>
        <p:spPr>
          <a:xfrm>
            <a:off x="667512" y="4187952"/>
            <a:ext cx="5285232" cy="1143000"/>
          </a:xfrm>
          <a:prstGeom prst="roundRect">
            <a:avLst>
              <a:gd name="adj" fmla="val 8000"/>
            </a:avLst>
          </a:prstGeom>
          <a:solidFill>
            <a:srgbClr val="FFFFFF"/>
          </a:solidFill>
          <a:ln w="12700">
            <a:solidFill>
              <a:srgbClr val="FFFFFF"/>
            </a:solidFill>
            <a:prstDash val="solid"/>
          </a:ln>
        </p:spPr>
      </p:sp>
      <p:sp>
        <p:nvSpPr>
          <p:cNvPr id="19" name="Shape 14"/>
          <p:cNvSpPr/>
          <p:nvPr/>
        </p:nvSpPr>
        <p:spPr>
          <a:xfrm>
            <a:off x="667512" y="4187952"/>
            <a:ext cx="73152" cy="1143000"/>
          </a:xfrm>
          <a:prstGeom prst="rect">
            <a:avLst/>
          </a:prstGeom>
          <a:solidFill>
            <a:srgbClr val="C39436"/>
          </a:solidFill>
          <a:ln w="12700">
            <a:solidFill>
              <a:srgbClr val="C39436"/>
            </a:solidFill>
            <a:prstDash val="solid"/>
          </a:ln>
        </p:spPr>
      </p:sp>
      <p:sp>
        <p:nvSpPr>
          <p:cNvPr id="20" name="Text 15"/>
          <p:cNvSpPr/>
          <p:nvPr/>
        </p:nvSpPr>
        <p:spPr>
          <a:xfrm>
            <a:off x="868680" y="4306824"/>
            <a:ext cx="4901184" cy="914400"/>
          </a:xfrm>
          <a:prstGeom prst="rect">
            <a:avLst/>
          </a:prstGeom>
          <a:noFill/>
          <a:ln/>
        </p:spPr>
        <p:txBody>
          <a:bodyPr wrap="square" lIns="0" tIns="0" rIns="0" bIns="0" rtlCol="0" anchor="ctr">
            <a:normAutofit/>
          </a:bodyPr>
          <a:lstStyle/>
          <a:p>
            <a:pPr marL="0" indent="0">
              <a:buNone/>
            </a:pPr>
            <a:r>
              <a:rPr lang="en-US" sz="2400" dirty="0">
                <a:solidFill>
                  <a:srgbClr val="233E55"/>
                </a:solidFill>
                <a:latin typeface="Aptos" pitchFamily="34" charset="0"/>
                <a:ea typeface="Aptos" pitchFamily="34" charset="-122"/>
                <a:cs typeface="Aptos" pitchFamily="34" charset="-120"/>
              </a:rPr>
              <a:t>01.01.2025. – 31.10.2026.</a:t>
            </a:r>
            <a:endParaRPr lang="en-US" sz="2400" dirty="0"/>
          </a:p>
        </p:txBody>
      </p:sp>
      <p:sp>
        <p:nvSpPr>
          <p:cNvPr id="21" name="Shape 16"/>
          <p:cNvSpPr/>
          <p:nvPr/>
        </p:nvSpPr>
        <p:spPr>
          <a:xfrm>
            <a:off x="6172200" y="4187952"/>
            <a:ext cx="5330952" cy="1143000"/>
          </a:xfrm>
          <a:prstGeom prst="roundRect">
            <a:avLst>
              <a:gd name="adj" fmla="val 8000"/>
            </a:avLst>
          </a:prstGeom>
          <a:solidFill>
            <a:srgbClr val="EFF5F6"/>
          </a:solidFill>
          <a:ln w="12700">
            <a:solidFill>
              <a:srgbClr val="EFF5F6"/>
            </a:solidFill>
            <a:prstDash val="solid"/>
          </a:ln>
        </p:spPr>
      </p:sp>
      <p:sp>
        <p:nvSpPr>
          <p:cNvPr id="22" name="Shape 17"/>
          <p:cNvSpPr/>
          <p:nvPr/>
        </p:nvSpPr>
        <p:spPr>
          <a:xfrm>
            <a:off x="6172200" y="4187952"/>
            <a:ext cx="73152" cy="1143000"/>
          </a:xfrm>
          <a:prstGeom prst="rect">
            <a:avLst/>
          </a:prstGeom>
          <a:solidFill>
            <a:srgbClr val="318782"/>
          </a:solidFill>
          <a:ln w="12700">
            <a:solidFill>
              <a:srgbClr val="318782"/>
            </a:solidFill>
            <a:prstDash val="solid"/>
          </a:ln>
        </p:spPr>
      </p:sp>
      <p:sp>
        <p:nvSpPr>
          <p:cNvPr id="23" name="Text 18"/>
          <p:cNvSpPr/>
          <p:nvPr/>
        </p:nvSpPr>
        <p:spPr>
          <a:xfrm>
            <a:off x="6373368" y="4306824"/>
            <a:ext cx="4946904" cy="914400"/>
          </a:xfrm>
          <a:prstGeom prst="rect">
            <a:avLst/>
          </a:prstGeom>
          <a:noFill/>
          <a:ln/>
        </p:spPr>
        <p:txBody>
          <a:bodyPr wrap="square" lIns="0" tIns="0" rIns="0" bIns="0" rtlCol="0" anchor="ctr">
            <a:normAutofit/>
          </a:bodyPr>
          <a:lstStyle/>
          <a:p>
            <a:pPr marL="0" indent="0">
              <a:buNone/>
            </a:pPr>
            <a:r>
              <a:rPr lang="en-US" sz="2400" dirty="0">
                <a:solidFill>
                  <a:srgbClr val="233E55"/>
                </a:solidFill>
                <a:latin typeface="Aptos" pitchFamily="34" charset="0"/>
                <a:ea typeface="Aptos" pitchFamily="34" charset="-122"/>
                <a:cs typeface="Aptos" pitchFamily="34" charset="-120"/>
              </a:rPr>
              <a:t>2025.LV/NVOF/MAC/051/L27</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BFAF7"/>
        </a:solidFill>
        <a:effectLst/>
      </p:bgPr>
    </p:bg>
    <p:spTree>
      <p:nvGrpSpPr>
        <p:cNvPr id="1" name=""/>
        <p:cNvGrpSpPr/>
        <p:nvPr/>
      </p:nvGrpSpPr>
      <p:grpSpPr>
        <a:xfrm>
          <a:off x="0" y="0"/>
          <a:ext cx="0" cy="0"/>
          <a:chOff x="0" y="0"/>
          <a:chExt cx="0" cy="0"/>
        </a:xfrm>
      </p:grpSpPr>
      <p:sp>
        <p:nvSpPr>
          <p:cNvPr id="2" name="Shape 0"/>
          <p:cNvSpPr/>
          <p:nvPr/>
        </p:nvSpPr>
        <p:spPr>
          <a:xfrm>
            <a:off x="146304" y="0"/>
            <a:ext cx="100584" cy="6858000"/>
          </a:xfrm>
          <a:prstGeom prst="rect">
            <a:avLst/>
          </a:prstGeom>
          <a:solidFill>
            <a:srgbClr val="B43F4B"/>
          </a:solidFill>
          <a:ln w="12700">
            <a:solidFill>
              <a:srgbClr val="B43F4B"/>
            </a:solidFill>
            <a:prstDash val="solid"/>
          </a:ln>
        </p:spPr>
      </p:sp>
      <p:sp>
        <p:nvSpPr>
          <p:cNvPr id="3" name="Text 1"/>
          <p:cNvSpPr/>
          <p:nvPr/>
        </p:nvSpPr>
        <p:spPr>
          <a:xfrm>
            <a:off x="612648" y="411480"/>
            <a:ext cx="10972800" cy="585216"/>
          </a:xfrm>
          <a:prstGeom prst="rect">
            <a:avLst/>
          </a:prstGeom>
          <a:noFill/>
          <a:ln/>
        </p:spPr>
        <p:txBody>
          <a:bodyPr wrap="square" lIns="0" tIns="0" rIns="0" bIns="0" rtlCol="0" anchor="ctr">
            <a:spAutoFit/>
          </a:bodyPr>
          <a:lstStyle/>
          <a:p>
            <a:pPr marL="0" indent="0">
              <a:buNone/>
            </a:pPr>
            <a:r>
              <a:rPr lang="en-US" sz="2700" b="1" dirty="0">
                <a:solidFill>
                  <a:srgbClr val="233E55"/>
                </a:solidFill>
                <a:latin typeface="Aptos" pitchFamily="34" charset="0"/>
                <a:ea typeface="Aptos" pitchFamily="34" charset="-122"/>
                <a:cs typeface="Aptos" pitchFamily="34" charset="-120"/>
              </a:rPr>
              <a:t>Projekta mērķis</a:t>
            </a:r>
            <a:endParaRPr lang="en-US" sz="2700" dirty="0"/>
          </a:p>
        </p:txBody>
      </p:sp>
      <p:sp>
        <p:nvSpPr>
          <p:cNvPr id="4" name="Shape 2"/>
          <p:cNvSpPr/>
          <p:nvPr/>
        </p:nvSpPr>
        <p:spPr>
          <a:xfrm>
            <a:off x="630936" y="1161288"/>
            <a:ext cx="10936224" cy="25603"/>
          </a:xfrm>
          <a:prstGeom prst="rect">
            <a:avLst/>
          </a:prstGeom>
          <a:solidFill>
            <a:srgbClr val="C39436"/>
          </a:solidFill>
          <a:ln w="12700">
            <a:solidFill>
              <a:srgbClr val="C39436"/>
            </a:solidFill>
            <a:prstDash val="solid"/>
          </a:ln>
        </p:spPr>
      </p:sp>
      <p:sp>
        <p:nvSpPr>
          <p:cNvPr id="5" name="Shape 3"/>
          <p:cNvSpPr/>
          <p:nvPr/>
        </p:nvSpPr>
        <p:spPr>
          <a:xfrm>
            <a:off x="612648" y="6364224"/>
            <a:ext cx="10954512" cy="13716"/>
          </a:xfrm>
          <a:prstGeom prst="rect">
            <a:avLst/>
          </a:prstGeom>
          <a:solidFill>
            <a:srgbClr val="E8E4DE"/>
          </a:solidFill>
          <a:ln w="12700">
            <a:solidFill>
              <a:srgbClr val="E8E4DE"/>
            </a:solidFill>
            <a:prstDash val="solid"/>
          </a:ln>
        </p:spPr>
      </p:sp>
      <p:pic>
        <p:nvPicPr>
          <p:cNvPr id="6" name="Image 0" descr="/mnt/data/presentation_build/logo_lska_trim.png"/>
          <p:cNvPicPr>
            <a:picLocks noChangeAspect="1"/>
          </p:cNvPicPr>
          <p:nvPr/>
        </p:nvPicPr>
        <p:blipFill>
          <a:blip r:embed="rId3"/>
          <a:stretch>
            <a:fillRect/>
          </a:stretch>
        </p:blipFill>
        <p:spPr>
          <a:xfrm>
            <a:off x="863128" y="6428232"/>
            <a:ext cx="440871" cy="274320"/>
          </a:xfrm>
          <a:prstGeom prst="rect">
            <a:avLst/>
          </a:prstGeom>
        </p:spPr>
      </p:pic>
      <p:pic>
        <p:nvPicPr>
          <p:cNvPr id="7" name="Image 1" descr="/mnt/data/presentation_build/logo_sif_trim.png"/>
          <p:cNvPicPr>
            <a:picLocks noChangeAspect="1"/>
          </p:cNvPicPr>
          <p:nvPr/>
        </p:nvPicPr>
        <p:blipFill>
          <a:blip r:embed="rId4"/>
          <a:stretch>
            <a:fillRect/>
          </a:stretch>
        </p:blipFill>
        <p:spPr>
          <a:xfrm>
            <a:off x="10057930" y="6419088"/>
            <a:ext cx="577012" cy="292608"/>
          </a:xfrm>
          <a:prstGeom prst="rect">
            <a:avLst/>
          </a:prstGeom>
        </p:spPr>
      </p:pic>
      <p:pic>
        <p:nvPicPr>
          <p:cNvPr id="8" name="Image 2" descr="/mnt/data/presentation_build/logo_km_trim.png"/>
          <p:cNvPicPr>
            <a:picLocks noChangeAspect="1"/>
          </p:cNvPicPr>
          <p:nvPr/>
        </p:nvPicPr>
        <p:blipFill>
          <a:blip r:embed="rId5"/>
          <a:stretch>
            <a:fillRect/>
          </a:stretch>
        </p:blipFill>
        <p:spPr>
          <a:xfrm>
            <a:off x="11139126" y="6419088"/>
            <a:ext cx="316572" cy="292608"/>
          </a:xfrm>
          <a:prstGeom prst="rect">
            <a:avLst/>
          </a:prstGeom>
        </p:spPr>
      </p:pic>
      <p:sp>
        <p:nvSpPr>
          <p:cNvPr id="9" name="Shape 4"/>
          <p:cNvSpPr/>
          <p:nvPr/>
        </p:nvSpPr>
        <p:spPr>
          <a:xfrm>
            <a:off x="667512" y="1371600"/>
            <a:ext cx="10835640" cy="548640"/>
          </a:xfrm>
          <a:prstGeom prst="roundRect">
            <a:avLst>
              <a:gd name="adj" fmla="val 16667"/>
            </a:avLst>
          </a:prstGeom>
          <a:solidFill>
            <a:srgbClr val="FFFFFF"/>
          </a:solidFill>
          <a:ln w="12700">
            <a:solidFill>
              <a:srgbClr val="FFFFFF"/>
            </a:solidFill>
            <a:prstDash val="solid"/>
          </a:ln>
        </p:spPr>
      </p:sp>
      <p:sp>
        <p:nvSpPr>
          <p:cNvPr id="10" name="Shape 5"/>
          <p:cNvSpPr/>
          <p:nvPr/>
        </p:nvSpPr>
        <p:spPr>
          <a:xfrm>
            <a:off x="667512" y="1371600"/>
            <a:ext cx="73152" cy="548640"/>
          </a:xfrm>
          <a:prstGeom prst="rect">
            <a:avLst/>
          </a:prstGeom>
          <a:solidFill>
            <a:srgbClr val="C39436"/>
          </a:solidFill>
          <a:ln w="12700">
            <a:solidFill>
              <a:srgbClr val="C39436"/>
            </a:solidFill>
            <a:prstDash val="solid"/>
          </a:ln>
        </p:spPr>
      </p:sp>
      <p:sp>
        <p:nvSpPr>
          <p:cNvPr id="11" name="Text 6"/>
          <p:cNvSpPr/>
          <p:nvPr/>
        </p:nvSpPr>
        <p:spPr>
          <a:xfrm>
            <a:off x="868680" y="1490472"/>
            <a:ext cx="10451592" cy="320040"/>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Projekta mērķis ir aktivizēt Latvijas seniorus savas dzīves kvalitātes uzlabošanā.</a:t>
            </a:r>
            <a:endParaRPr lang="en-US" sz="1800" dirty="0"/>
          </a:p>
        </p:txBody>
      </p:sp>
      <p:sp>
        <p:nvSpPr>
          <p:cNvPr id="12" name="Text 7"/>
          <p:cNvSpPr/>
          <p:nvPr/>
        </p:nvSpPr>
        <p:spPr>
          <a:xfrm>
            <a:off x="804672" y="2029968"/>
            <a:ext cx="10515600" cy="329184"/>
          </a:xfrm>
          <a:prstGeom prst="rect">
            <a:avLst/>
          </a:prstGeom>
          <a:noFill/>
          <a:ln/>
        </p:spPr>
        <p:txBody>
          <a:bodyPr wrap="square" lIns="0" tIns="0" rIns="0" bIns="0" rtlCol="0" anchor="ctr">
            <a:spAutoFit/>
          </a:bodyPr>
          <a:lstStyle/>
          <a:p>
            <a:pPr marL="0" indent="0">
              <a:buNone/>
            </a:pPr>
            <a:r>
              <a:rPr lang="en-US" sz="1600" b="1" dirty="0">
                <a:solidFill>
                  <a:srgbClr val="233E55"/>
                </a:solidFill>
                <a:latin typeface="Aptos" pitchFamily="34" charset="0"/>
                <a:ea typeface="Aptos" pitchFamily="34" charset="-122"/>
                <a:cs typeface="Aptos" pitchFamily="34" charset="-120"/>
              </a:rPr>
              <a:t>Projekta mērķa īstenošanas laikā tika aicināti seniori savas dzīves kvalitātes celšanā darboties:</a:t>
            </a:r>
            <a:endParaRPr lang="en-US" sz="1600" dirty="0"/>
          </a:p>
        </p:txBody>
      </p:sp>
      <p:sp>
        <p:nvSpPr>
          <p:cNvPr id="13" name="Shape 8"/>
          <p:cNvSpPr/>
          <p:nvPr/>
        </p:nvSpPr>
        <p:spPr>
          <a:xfrm>
            <a:off x="694944" y="2441448"/>
            <a:ext cx="10808208" cy="393192"/>
          </a:xfrm>
          <a:prstGeom prst="roundRect">
            <a:avLst>
              <a:gd name="adj" fmla="val 23256"/>
            </a:avLst>
          </a:prstGeom>
          <a:solidFill>
            <a:srgbClr val="FFFFFF"/>
          </a:solidFill>
          <a:ln w="12700">
            <a:solidFill>
              <a:srgbClr val="FFFFFF"/>
            </a:solidFill>
            <a:prstDash val="solid"/>
          </a:ln>
        </p:spPr>
      </p:sp>
      <p:sp>
        <p:nvSpPr>
          <p:cNvPr id="14" name="Shape 9"/>
          <p:cNvSpPr/>
          <p:nvPr/>
        </p:nvSpPr>
        <p:spPr>
          <a:xfrm>
            <a:off x="694944" y="2441448"/>
            <a:ext cx="73152" cy="393192"/>
          </a:xfrm>
          <a:prstGeom prst="rect">
            <a:avLst/>
          </a:prstGeom>
          <a:solidFill>
            <a:srgbClr val="C39436"/>
          </a:solidFill>
          <a:ln w="12700">
            <a:solidFill>
              <a:srgbClr val="C39436"/>
            </a:solidFill>
            <a:prstDash val="solid"/>
          </a:ln>
        </p:spPr>
      </p:sp>
      <p:sp>
        <p:nvSpPr>
          <p:cNvPr id="15" name="Text 10"/>
          <p:cNvSpPr/>
          <p:nvPr/>
        </p:nvSpPr>
        <p:spPr>
          <a:xfrm>
            <a:off x="896112" y="2560320"/>
            <a:ext cx="10424160" cy="164592"/>
          </a:xfrm>
          <a:prstGeom prst="rect">
            <a:avLst/>
          </a:prstGeom>
          <a:noFill/>
          <a:ln/>
        </p:spPr>
        <p:txBody>
          <a:bodyPr wrap="square" lIns="0" tIns="0" rIns="0" bIns="0" rtlCol="0" anchor="ctr">
            <a:normAutofit fontScale="77500" lnSpcReduction="20000"/>
          </a:bodyPr>
          <a:lstStyle/>
          <a:p>
            <a:pPr marL="0" indent="0">
              <a:buNone/>
            </a:pPr>
            <a:r>
              <a:rPr lang="en-US" sz="1700" dirty="0">
                <a:solidFill>
                  <a:srgbClr val="233E55"/>
                </a:solidFill>
                <a:latin typeface="Aptos" pitchFamily="34" charset="0"/>
                <a:ea typeface="Aptos" pitchFamily="34" charset="-122"/>
                <a:cs typeface="Aptos" pitchFamily="34" charset="-120"/>
              </a:rPr>
              <a:t>1. interešu aizstāvībā Senioru Saeimā,</a:t>
            </a:r>
            <a:endParaRPr lang="en-US" sz="1700" dirty="0"/>
          </a:p>
        </p:txBody>
      </p:sp>
      <p:sp>
        <p:nvSpPr>
          <p:cNvPr id="16" name="Shape 11"/>
          <p:cNvSpPr/>
          <p:nvPr/>
        </p:nvSpPr>
        <p:spPr>
          <a:xfrm>
            <a:off x="694944" y="2880360"/>
            <a:ext cx="10808208" cy="393192"/>
          </a:xfrm>
          <a:prstGeom prst="roundRect">
            <a:avLst>
              <a:gd name="adj" fmla="val 23256"/>
            </a:avLst>
          </a:prstGeom>
          <a:solidFill>
            <a:srgbClr val="EFF5F6"/>
          </a:solidFill>
          <a:ln w="12700">
            <a:solidFill>
              <a:srgbClr val="EFF5F6"/>
            </a:solidFill>
            <a:prstDash val="solid"/>
          </a:ln>
        </p:spPr>
      </p:sp>
      <p:sp>
        <p:nvSpPr>
          <p:cNvPr id="17" name="Shape 12"/>
          <p:cNvSpPr/>
          <p:nvPr/>
        </p:nvSpPr>
        <p:spPr>
          <a:xfrm>
            <a:off x="694944" y="2880360"/>
            <a:ext cx="73152" cy="393192"/>
          </a:xfrm>
          <a:prstGeom prst="rect">
            <a:avLst/>
          </a:prstGeom>
          <a:solidFill>
            <a:srgbClr val="318782"/>
          </a:solidFill>
          <a:ln w="12700">
            <a:solidFill>
              <a:srgbClr val="318782"/>
            </a:solidFill>
            <a:prstDash val="solid"/>
          </a:ln>
        </p:spPr>
      </p:sp>
      <p:sp>
        <p:nvSpPr>
          <p:cNvPr id="18" name="Text 13"/>
          <p:cNvSpPr/>
          <p:nvPr/>
        </p:nvSpPr>
        <p:spPr>
          <a:xfrm>
            <a:off x="896112" y="2999232"/>
            <a:ext cx="10424160" cy="164592"/>
          </a:xfrm>
          <a:prstGeom prst="rect">
            <a:avLst/>
          </a:prstGeom>
          <a:noFill/>
          <a:ln/>
        </p:spPr>
        <p:txBody>
          <a:bodyPr wrap="square" lIns="0" tIns="0" rIns="0" bIns="0" rtlCol="0" anchor="ctr">
            <a:normAutofit fontScale="77500" lnSpcReduction="20000"/>
          </a:bodyPr>
          <a:lstStyle/>
          <a:p>
            <a:pPr marL="0" indent="0">
              <a:buNone/>
            </a:pPr>
            <a:r>
              <a:rPr lang="en-US" sz="1700" dirty="0">
                <a:solidFill>
                  <a:srgbClr val="233E55"/>
                </a:solidFill>
                <a:latin typeface="Aptos" pitchFamily="34" charset="0"/>
                <a:ea typeface="Aptos" pitchFamily="34" charset="-122"/>
                <a:cs typeface="Aptos" pitchFamily="34" charset="-120"/>
              </a:rPr>
              <a:t>2. sadraudzības veidošanā ar Latvijas un ārvalstu senioru kopienām,</a:t>
            </a:r>
            <a:endParaRPr lang="en-US" sz="1700" dirty="0"/>
          </a:p>
        </p:txBody>
      </p:sp>
      <p:sp>
        <p:nvSpPr>
          <p:cNvPr id="19" name="Shape 14"/>
          <p:cNvSpPr/>
          <p:nvPr/>
        </p:nvSpPr>
        <p:spPr>
          <a:xfrm>
            <a:off x="694944" y="3319272"/>
            <a:ext cx="10808208" cy="393192"/>
          </a:xfrm>
          <a:prstGeom prst="roundRect">
            <a:avLst>
              <a:gd name="adj" fmla="val 23256"/>
            </a:avLst>
          </a:prstGeom>
          <a:solidFill>
            <a:srgbClr val="FAF3E5"/>
          </a:solidFill>
          <a:ln w="12700">
            <a:solidFill>
              <a:srgbClr val="FAF3E5"/>
            </a:solidFill>
            <a:prstDash val="solid"/>
          </a:ln>
        </p:spPr>
      </p:sp>
      <p:sp>
        <p:nvSpPr>
          <p:cNvPr id="20" name="Shape 15"/>
          <p:cNvSpPr/>
          <p:nvPr/>
        </p:nvSpPr>
        <p:spPr>
          <a:xfrm>
            <a:off x="694944" y="3319272"/>
            <a:ext cx="73152" cy="393192"/>
          </a:xfrm>
          <a:prstGeom prst="rect">
            <a:avLst/>
          </a:prstGeom>
          <a:solidFill>
            <a:srgbClr val="B43F4B"/>
          </a:solidFill>
          <a:ln w="12700">
            <a:solidFill>
              <a:srgbClr val="B43F4B"/>
            </a:solidFill>
            <a:prstDash val="solid"/>
          </a:ln>
        </p:spPr>
      </p:sp>
      <p:sp>
        <p:nvSpPr>
          <p:cNvPr id="21" name="Text 16"/>
          <p:cNvSpPr/>
          <p:nvPr/>
        </p:nvSpPr>
        <p:spPr>
          <a:xfrm>
            <a:off x="896112" y="3438144"/>
            <a:ext cx="10424160" cy="164592"/>
          </a:xfrm>
          <a:prstGeom prst="rect">
            <a:avLst/>
          </a:prstGeom>
          <a:noFill/>
          <a:ln/>
        </p:spPr>
        <p:txBody>
          <a:bodyPr wrap="square" lIns="0" tIns="0" rIns="0" bIns="0" rtlCol="0" anchor="ctr">
            <a:normAutofit fontScale="77500" lnSpcReduction="20000"/>
          </a:bodyPr>
          <a:lstStyle/>
          <a:p>
            <a:pPr marL="0" indent="0">
              <a:buNone/>
            </a:pPr>
            <a:r>
              <a:rPr lang="en-US" sz="1700" dirty="0">
                <a:solidFill>
                  <a:srgbClr val="233E55"/>
                </a:solidFill>
                <a:latin typeface="Aptos" pitchFamily="34" charset="0"/>
                <a:ea typeface="Aptos" pitchFamily="34" charset="-122"/>
                <a:cs typeface="Aptos" pitchFamily="34" charset="-120"/>
              </a:rPr>
              <a:t>3. pilsoniskās sabiedrības aktivitātes sabiedrībā,</a:t>
            </a:r>
            <a:endParaRPr lang="en-US" sz="1700" dirty="0"/>
          </a:p>
        </p:txBody>
      </p:sp>
      <p:sp>
        <p:nvSpPr>
          <p:cNvPr id="22" name="Shape 17"/>
          <p:cNvSpPr/>
          <p:nvPr/>
        </p:nvSpPr>
        <p:spPr>
          <a:xfrm>
            <a:off x="694944" y="3758184"/>
            <a:ext cx="10808208" cy="393192"/>
          </a:xfrm>
          <a:prstGeom prst="roundRect">
            <a:avLst>
              <a:gd name="adj" fmla="val 23256"/>
            </a:avLst>
          </a:prstGeom>
          <a:solidFill>
            <a:srgbClr val="FFFFFF"/>
          </a:solidFill>
          <a:ln w="12700">
            <a:solidFill>
              <a:srgbClr val="FFFFFF"/>
            </a:solidFill>
            <a:prstDash val="solid"/>
          </a:ln>
        </p:spPr>
      </p:sp>
      <p:sp>
        <p:nvSpPr>
          <p:cNvPr id="23" name="Shape 18"/>
          <p:cNvSpPr/>
          <p:nvPr/>
        </p:nvSpPr>
        <p:spPr>
          <a:xfrm>
            <a:off x="694944" y="3758184"/>
            <a:ext cx="73152" cy="393192"/>
          </a:xfrm>
          <a:prstGeom prst="rect">
            <a:avLst/>
          </a:prstGeom>
          <a:solidFill>
            <a:srgbClr val="C39436"/>
          </a:solidFill>
          <a:ln w="12700">
            <a:solidFill>
              <a:srgbClr val="C39436"/>
            </a:solidFill>
            <a:prstDash val="solid"/>
          </a:ln>
        </p:spPr>
      </p:sp>
      <p:sp>
        <p:nvSpPr>
          <p:cNvPr id="24" name="Text 19"/>
          <p:cNvSpPr/>
          <p:nvPr/>
        </p:nvSpPr>
        <p:spPr>
          <a:xfrm>
            <a:off x="896112" y="3877056"/>
            <a:ext cx="10424160" cy="164592"/>
          </a:xfrm>
          <a:prstGeom prst="rect">
            <a:avLst/>
          </a:prstGeom>
          <a:noFill/>
          <a:ln/>
        </p:spPr>
        <p:txBody>
          <a:bodyPr wrap="square" lIns="0" tIns="0" rIns="0" bIns="0" rtlCol="0" anchor="ctr">
            <a:normAutofit fontScale="77500" lnSpcReduction="20000"/>
          </a:bodyPr>
          <a:lstStyle/>
          <a:p>
            <a:pPr marL="0" indent="0">
              <a:buNone/>
            </a:pPr>
            <a:r>
              <a:rPr lang="en-US" sz="1700" dirty="0">
                <a:solidFill>
                  <a:srgbClr val="233E55"/>
                </a:solidFill>
                <a:latin typeface="Aptos" pitchFamily="34" charset="0"/>
                <a:ea typeface="Aptos" pitchFamily="34" charset="-122"/>
                <a:cs typeface="Aptos" pitchFamily="34" charset="-120"/>
              </a:rPr>
              <a:t>4. Senioru skolu sadarbības platformas Latvijā veidošanā,</a:t>
            </a:r>
            <a:endParaRPr lang="en-US" sz="1700" dirty="0"/>
          </a:p>
        </p:txBody>
      </p:sp>
      <p:sp>
        <p:nvSpPr>
          <p:cNvPr id="25" name="Shape 20"/>
          <p:cNvSpPr/>
          <p:nvPr/>
        </p:nvSpPr>
        <p:spPr>
          <a:xfrm>
            <a:off x="694944" y="4197096"/>
            <a:ext cx="10808208" cy="393192"/>
          </a:xfrm>
          <a:prstGeom prst="roundRect">
            <a:avLst>
              <a:gd name="adj" fmla="val 23256"/>
            </a:avLst>
          </a:prstGeom>
          <a:solidFill>
            <a:srgbClr val="EFF5F6"/>
          </a:solidFill>
          <a:ln w="12700">
            <a:solidFill>
              <a:srgbClr val="EFF5F6"/>
            </a:solidFill>
            <a:prstDash val="solid"/>
          </a:ln>
        </p:spPr>
      </p:sp>
      <p:sp>
        <p:nvSpPr>
          <p:cNvPr id="26" name="Shape 21"/>
          <p:cNvSpPr/>
          <p:nvPr/>
        </p:nvSpPr>
        <p:spPr>
          <a:xfrm>
            <a:off x="694944" y="4197096"/>
            <a:ext cx="73152" cy="393192"/>
          </a:xfrm>
          <a:prstGeom prst="rect">
            <a:avLst/>
          </a:prstGeom>
          <a:solidFill>
            <a:srgbClr val="318782"/>
          </a:solidFill>
          <a:ln w="12700">
            <a:solidFill>
              <a:srgbClr val="318782"/>
            </a:solidFill>
            <a:prstDash val="solid"/>
          </a:ln>
        </p:spPr>
      </p:sp>
      <p:sp>
        <p:nvSpPr>
          <p:cNvPr id="27" name="Text 22"/>
          <p:cNvSpPr/>
          <p:nvPr/>
        </p:nvSpPr>
        <p:spPr>
          <a:xfrm>
            <a:off x="896112" y="4315968"/>
            <a:ext cx="10424160" cy="164592"/>
          </a:xfrm>
          <a:prstGeom prst="rect">
            <a:avLst/>
          </a:prstGeom>
          <a:noFill/>
          <a:ln/>
        </p:spPr>
        <p:txBody>
          <a:bodyPr wrap="square" lIns="0" tIns="0" rIns="0" bIns="0" rtlCol="0" anchor="ctr">
            <a:normAutofit fontScale="77500" lnSpcReduction="20000"/>
          </a:bodyPr>
          <a:lstStyle/>
          <a:p>
            <a:pPr marL="0" indent="0">
              <a:buNone/>
            </a:pPr>
            <a:r>
              <a:rPr lang="en-US" sz="1700" dirty="0">
                <a:solidFill>
                  <a:srgbClr val="233E55"/>
                </a:solidFill>
                <a:latin typeface="Aptos" pitchFamily="34" charset="0"/>
                <a:ea typeface="Aptos" pitchFamily="34" charset="-122"/>
                <a:cs typeface="Aptos" pitchFamily="34" charset="-120"/>
              </a:rPr>
              <a:t>5. mūžizglītības pasākumos Senioru skolā Rīgā.</a:t>
            </a:r>
            <a:endParaRPr lang="en-US" sz="1700" dirty="0"/>
          </a:p>
        </p:txBody>
      </p:sp>
      <p:sp>
        <p:nvSpPr>
          <p:cNvPr id="28" name="Shape 23"/>
          <p:cNvSpPr/>
          <p:nvPr/>
        </p:nvSpPr>
        <p:spPr>
          <a:xfrm>
            <a:off x="694944" y="4754880"/>
            <a:ext cx="10808208" cy="758952"/>
          </a:xfrm>
          <a:prstGeom prst="roundRect">
            <a:avLst>
              <a:gd name="adj" fmla="val 12048"/>
            </a:avLst>
          </a:prstGeom>
          <a:solidFill>
            <a:srgbClr val="FFFFFF"/>
          </a:solidFill>
          <a:ln w="12700">
            <a:solidFill>
              <a:srgbClr val="FFFFFF"/>
            </a:solidFill>
            <a:prstDash val="solid"/>
          </a:ln>
        </p:spPr>
      </p:sp>
      <p:sp>
        <p:nvSpPr>
          <p:cNvPr id="29" name="Shape 24"/>
          <p:cNvSpPr/>
          <p:nvPr/>
        </p:nvSpPr>
        <p:spPr>
          <a:xfrm>
            <a:off x="694944" y="4754880"/>
            <a:ext cx="73152" cy="758952"/>
          </a:xfrm>
          <a:prstGeom prst="rect">
            <a:avLst/>
          </a:prstGeom>
          <a:solidFill>
            <a:srgbClr val="C39436"/>
          </a:solidFill>
          <a:ln w="12700">
            <a:solidFill>
              <a:srgbClr val="C39436"/>
            </a:solidFill>
            <a:prstDash val="solid"/>
          </a:ln>
        </p:spPr>
      </p:sp>
      <p:sp>
        <p:nvSpPr>
          <p:cNvPr id="30" name="Text 25"/>
          <p:cNvSpPr/>
          <p:nvPr/>
        </p:nvSpPr>
        <p:spPr>
          <a:xfrm>
            <a:off x="896112" y="4873752"/>
            <a:ext cx="10424160" cy="530352"/>
          </a:xfrm>
          <a:prstGeom prst="rect">
            <a:avLst/>
          </a:prstGeom>
          <a:noFill/>
          <a:ln/>
        </p:spPr>
        <p:txBody>
          <a:bodyPr wrap="square" lIns="0" tIns="0" rIns="0" bIns="0" rtlCol="0" anchor="ctr">
            <a:normAutofit/>
          </a:bodyPr>
          <a:lstStyle/>
          <a:p>
            <a:pPr marL="0" indent="0">
              <a:buNone/>
            </a:pPr>
            <a:r>
              <a:rPr lang="en-US" sz="1600" dirty="0">
                <a:solidFill>
                  <a:srgbClr val="233E55"/>
                </a:solidFill>
                <a:latin typeface="Aptos" pitchFamily="34" charset="0"/>
                <a:ea typeface="Aptos" pitchFamily="34" charset="-122"/>
                <a:cs typeface="Aptos" pitchFamily="34" charset="-120"/>
              </a:rPr>
              <a:t>Projektā pasākumos īstenojām „NVO fonda” programmā noteiktos virzienos: “NVO interešu aizstāvības stiprināšana” un “Atbalsts NVO pilsoniskās sabiedrības aktivitātēm”</a:t>
            </a:r>
            <a:endParaRPr lang="en-US" sz="1600" dirty="0"/>
          </a:p>
        </p:txBody>
      </p:sp>
      <p:sp>
        <p:nvSpPr>
          <p:cNvPr id="31" name="Shape 26"/>
          <p:cNvSpPr/>
          <p:nvPr/>
        </p:nvSpPr>
        <p:spPr>
          <a:xfrm>
            <a:off x="694944" y="5632704"/>
            <a:ext cx="10808208" cy="576072"/>
          </a:xfrm>
          <a:prstGeom prst="roundRect">
            <a:avLst>
              <a:gd name="adj" fmla="val 15873"/>
            </a:avLst>
          </a:prstGeom>
          <a:solidFill>
            <a:srgbClr val="EFF5F6"/>
          </a:solidFill>
          <a:ln w="12700">
            <a:solidFill>
              <a:srgbClr val="EFF5F6"/>
            </a:solidFill>
            <a:prstDash val="solid"/>
          </a:ln>
        </p:spPr>
      </p:sp>
      <p:sp>
        <p:nvSpPr>
          <p:cNvPr id="32" name="Shape 27"/>
          <p:cNvSpPr/>
          <p:nvPr/>
        </p:nvSpPr>
        <p:spPr>
          <a:xfrm>
            <a:off x="694944" y="5632704"/>
            <a:ext cx="73152" cy="576072"/>
          </a:xfrm>
          <a:prstGeom prst="rect">
            <a:avLst/>
          </a:prstGeom>
          <a:solidFill>
            <a:srgbClr val="318782"/>
          </a:solidFill>
          <a:ln w="12700">
            <a:solidFill>
              <a:srgbClr val="318782"/>
            </a:solidFill>
            <a:prstDash val="solid"/>
          </a:ln>
        </p:spPr>
      </p:sp>
      <p:sp>
        <p:nvSpPr>
          <p:cNvPr id="33" name="Text 28"/>
          <p:cNvSpPr/>
          <p:nvPr/>
        </p:nvSpPr>
        <p:spPr>
          <a:xfrm>
            <a:off x="896112" y="5751576"/>
            <a:ext cx="10424160" cy="347472"/>
          </a:xfrm>
          <a:prstGeom prst="rect">
            <a:avLst/>
          </a:prstGeom>
          <a:noFill/>
          <a:ln/>
        </p:spPr>
        <p:txBody>
          <a:bodyPr wrap="square" lIns="0" tIns="0" rIns="0" bIns="0" rtlCol="0" anchor="ctr">
            <a:normAutofit fontScale="92500"/>
          </a:bodyPr>
          <a:lstStyle/>
          <a:p>
            <a:pPr marL="0" indent="0">
              <a:buNone/>
            </a:pPr>
            <a:r>
              <a:rPr lang="en-US" sz="1600" dirty="0">
                <a:solidFill>
                  <a:srgbClr val="233E55"/>
                </a:solidFill>
                <a:latin typeface="Aptos" pitchFamily="34" charset="0"/>
                <a:ea typeface="Aptos" pitchFamily="34" charset="-122"/>
                <a:cs typeface="Aptos" pitchFamily="34" charset="-120"/>
              </a:rPr>
              <a:t>Projekta mērķu sasniegšanā stiprinām pilsonisko sabiedrību un demokrātiju Latvijā uz ilgiem gadiem, kā paliekošas vērtības</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BFAF7"/>
        </a:solidFill>
        <a:effectLst/>
      </p:bgPr>
    </p:bg>
    <p:spTree>
      <p:nvGrpSpPr>
        <p:cNvPr id="1" name=""/>
        <p:cNvGrpSpPr/>
        <p:nvPr/>
      </p:nvGrpSpPr>
      <p:grpSpPr>
        <a:xfrm>
          <a:off x="0" y="0"/>
          <a:ext cx="0" cy="0"/>
          <a:chOff x="0" y="0"/>
          <a:chExt cx="0" cy="0"/>
        </a:xfrm>
      </p:grpSpPr>
      <p:sp>
        <p:nvSpPr>
          <p:cNvPr id="2" name="Shape 0"/>
          <p:cNvSpPr/>
          <p:nvPr/>
        </p:nvSpPr>
        <p:spPr>
          <a:xfrm>
            <a:off x="146304" y="0"/>
            <a:ext cx="100584" cy="6858000"/>
          </a:xfrm>
          <a:prstGeom prst="rect">
            <a:avLst/>
          </a:prstGeom>
          <a:solidFill>
            <a:srgbClr val="B43F4B"/>
          </a:solidFill>
          <a:ln w="12700">
            <a:solidFill>
              <a:srgbClr val="B43F4B"/>
            </a:solidFill>
            <a:prstDash val="solid"/>
          </a:ln>
        </p:spPr>
      </p:sp>
      <p:sp>
        <p:nvSpPr>
          <p:cNvPr id="3" name="Text 1"/>
          <p:cNvSpPr/>
          <p:nvPr/>
        </p:nvSpPr>
        <p:spPr>
          <a:xfrm>
            <a:off x="612648" y="411480"/>
            <a:ext cx="10972800" cy="585216"/>
          </a:xfrm>
          <a:prstGeom prst="rect">
            <a:avLst/>
          </a:prstGeom>
          <a:noFill/>
          <a:ln/>
        </p:spPr>
        <p:txBody>
          <a:bodyPr wrap="square" lIns="0" tIns="0" rIns="0" bIns="0" rtlCol="0" anchor="ctr">
            <a:spAutoFit/>
          </a:bodyPr>
          <a:lstStyle/>
          <a:p>
            <a:pPr marL="0" indent="0">
              <a:buNone/>
            </a:pPr>
            <a:r>
              <a:rPr lang="en-US" sz="2700" b="1" dirty="0">
                <a:solidFill>
                  <a:srgbClr val="233E55"/>
                </a:solidFill>
                <a:latin typeface="Aptos" pitchFamily="34" charset="0"/>
                <a:ea typeface="Aptos" pitchFamily="34" charset="-122"/>
                <a:cs typeface="Aptos" pitchFamily="34" charset="-120"/>
              </a:rPr>
              <a:t>Senioru interešu pārstāvība Senioru Saeimā</a:t>
            </a:r>
            <a:endParaRPr lang="en-US" sz="2700" dirty="0"/>
          </a:p>
        </p:txBody>
      </p:sp>
      <p:sp>
        <p:nvSpPr>
          <p:cNvPr id="4" name="Shape 2"/>
          <p:cNvSpPr/>
          <p:nvPr/>
        </p:nvSpPr>
        <p:spPr>
          <a:xfrm>
            <a:off x="630936" y="1161288"/>
            <a:ext cx="10936224" cy="25603"/>
          </a:xfrm>
          <a:prstGeom prst="rect">
            <a:avLst/>
          </a:prstGeom>
          <a:solidFill>
            <a:srgbClr val="C39436"/>
          </a:solidFill>
          <a:ln w="12700">
            <a:solidFill>
              <a:srgbClr val="C39436"/>
            </a:solidFill>
            <a:prstDash val="solid"/>
          </a:ln>
        </p:spPr>
      </p:sp>
      <p:sp>
        <p:nvSpPr>
          <p:cNvPr id="5" name="Shape 3"/>
          <p:cNvSpPr/>
          <p:nvPr/>
        </p:nvSpPr>
        <p:spPr>
          <a:xfrm>
            <a:off x="612648" y="6364224"/>
            <a:ext cx="10954512" cy="13716"/>
          </a:xfrm>
          <a:prstGeom prst="rect">
            <a:avLst/>
          </a:prstGeom>
          <a:solidFill>
            <a:srgbClr val="E8E4DE"/>
          </a:solidFill>
          <a:ln w="12700">
            <a:solidFill>
              <a:srgbClr val="E8E4DE"/>
            </a:solidFill>
            <a:prstDash val="solid"/>
          </a:ln>
        </p:spPr>
      </p:sp>
      <p:pic>
        <p:nvPicPr>
          <p:cNvPr id="6" name="Image 0" descr="/mnt/data/presentation_build/logo_lska_trim.png"/>
          <p:cNvPicPr>
            <a:picLocks noChangeAspect="1"/>
          </p:cNvPicPr>
          <p:nvPr/>
        </p:nvPicPr>
        <p:blipFill>
          <a:blip r:embed="rId3"/>
          <a:stretch>
            <a:fillRect/>
          </a:stretch>
        </p:blipFill>
        <p:spPr>
          <a:xfrm>
            <a:off x="863128" y="6428232"/>
            <a:ext cx="440871" cy="274320"/>
          </a:xfrm>
          <a:prstGeom prst="rect">
            <a:avLst/>
          </a:prstGeom>
        </p:spPr>
      </p:pic>
      <p:pic>
        <p:nvPicPr>
          <p:cNvPr id="7" name="Image 1" descr="/mnt/data/presentation_build/logo_sif_trim.png"/>
          <p:cNvPicPr>
            <a:picLocks noChangeAspect="1"/>
          </p:cNvPicPr>
          <p:nvPr/>
        </p:nvPicPr>
        <p:blipFill>
          <a:blip r:embed="rId4"/>
          <a:stretch>
            <a:fillRect/>
          </a:stretch>
        </p:blipFill>
        <p:spPr>
          <a:xfrm>
            <a:off x="10057930" y="6419088"/>
            <a:ext cx="577012" cy="292608"/>
          </a:xfrm>
          <a:prstGeom prst="rect">
            <a:avLst/>
          </a:prstGeom>
        </p:spPr>
      </p:pic>
      <p:pic>
        <p:nvPicPr>
          <p:cNvPr id="8" name="Image 2" descr="/mnt/data/presentation_build/logo_km_trim.png"/>
          <p:cNvPicPr>
            <a:picLocks noChangeAspect="1"/>
          </p:cNvPicPr>
          <p:nvPr/>
        </p:nvPicPr>
        <p:blipFill>
          <a:blip r:embed="rId5"/>
          <a:stretch>
            <a:fillRect/>
          </a:stretch>
        </p:blipFill>
        <p:spPr>
          <a:xfrm>
            <a:off x="11139126" y="6419088"/>
            <a:ext cx="316572" cy="292608"/>
          </a:xfrm>
          <a:prstGeom prst="rect">
            <a:avLst/>
          </a:prstGeom>
        </p:spPr>
      </p:pic>
      <p:sp>
        <p:nvSpPr>
          <p:cNvPr id="9" name="Shape 4"/>
          <p:cNvSpPr/>
          <p:nvPr/>
        </p:nvSpPr>
        <p:spPr>
          <a:xfrm>
            <a:off x="658368" y="1426464"/>
            <a:ext cx="10835640" cy="4709160"/>
          </a:xfrm>
          <a:prstGeom prst="roundRect">
            <a:avLst>
              <a:gd name="adj" fmla="val 1942"/>
            </a:avLst>
          </a:prstGeom>
          <a:solidFill>
            <a:srgbClr val="FFFFFF"/>
          </a:solidFill>
          <a:ln w="12700">
            <a:solidFill>
              <a:srgbClr val="FFFFFF"/>
            </a:solidFill>
            <a:prstDash val="solid"/>
          </a:ln>
        </p:spPr>
      </p:sp>
      <p:sp>
        <p:nvSpPr>
          <p:cNvPr id="10" name="Shape 5"/>
          <p:cNvSpPr/>
          <p:nvPr/>
        </p:nvSpPr>
        <p:spPr>
          <a:xfrm>
            <a:off x="658368" y="1426464"/>
            <a:ext cx="73152" cy="4709160"/>
          </a:xfrm>
          <a:prstGeom prst="rect">
            <a:avLst/>
          </a:prstGeom>
          <a:solidFill>
            <a:srgbClr val="C39436"/>
          </a:solidFill>
          <a:ln w="12700">
            <a:solidFill>
              <a:srgbClr val="C39436"/>
            </a:solidFill>
            <a:prstDash val="solid"/>
          </a:ln>
        </p:spPr>
      </p:sp>
      <p:sp>
        <p:nvSpPr>
          <p:cNvPr id="11" name="Text 6"/>
          <p:cNvSpPr/>
          <p:nvPr/>
        </p:nvSpPr>
        <p:spPr>
          <a:xfrm>
            <a:off x="859536" y="1545336"/>
            <a:ext cx="10451592" cy="4480560"/>
          </a:xfrm>
          <a:prstGeom prst="rect">
            <a:avLst/>
          </a:prstGeom>
          <a:noFill/>
          <a:ln/>
        </p:spPr>
        <p:txBody>
          <a:bodyPr wrap="square" lIns="0" tIns="0" rIns="0" bIns="0" rtlCol="0" anchor="ctr">
            <a:normAutofit/>
          </a:bodyPr>
          <a:lstStyle/>
          <a:p>
            <a:pPr marL="0" indent="0" algn="just">
              <a:buNone/>
            </a:pPr>
            <a:r>
              <a:rPr lang="en-US" sz="1800" dirty="0">
                <a:solidFill>
                  <a:srgbClr val="233E55"/>
                </a:solidFill>
                <a:latin typeface="Aptos" pitchFamily="34" charset="0"/>
                <a:ea typeface="Aptos" pitchFamily="34" charset="-122"/>
                <a:cs typeface="Aptos" pitchFamily="34" charset="-120"/>
              </a:rPr>
              <a:t>Senioru interešu pārstāvību projekta laikā nodrošinām Senioru Saeimā.</a:t>
            </a:r>
            <a:endParaRPr lang="en-US" sz="1800" dirty="0"/>
          </a:p>
          <a:p>
            <a:pPr marL="0" indent="0" algn="just">
              <a:buNone/>
            </a:pPr>
            <a:endParaRPr lang="en-US" sz="1800" dirty="0"/>
          </a:p>
          <a:p>
            <a:pPr marL="0" indent="0" algn="just">
              <a:buNone/>
            </a:pPr>
            <a:r>
              <a:rPr lang="en-US" sz="1800" dirty="0">
                <a:solidFill>
                  <a:srgbClr val="233E55"/>
                </a:solidFill>
                <a:latin typeface="Aptos" pitchFamily="34" charset="0"/>
                <a:ea typeface="Aptos" pitchFamily="34" charset="-122"/>
                <a:cs typeface="Aptos" pitchFamily="34" charset="-120"/>
              </a:rPr>
              <a:t>Iepriekšējo gadu pieredzē novērojām, ka iesniedzot juridiski precīzus priekšlikumus valsts likumdevēju komisijās, ministrijās un pašvaldību iestādēs, varam panākt, ka senioru balss ir sadzirdēta.</a:t>
            </a:r>
            <a:endParaRPr lang="en-US" sz="1800" dirty="0"/>
          </a:p>
          <a:p>
            <a:pPr marL="0" indent="0" algn="just">
              <a:buNone/>
            </a:pPr>
            <a:endParaRPr lang="en-US" sz="1800" dirty="0"/>
          </a:p>
          <a:p>
            <a:pPr marL="0" indent="0" algn="just">
              <a:buNone/>
            </a:pPr>
            <a:r>
              <a:rPr lang="en-US" sz="1800" dirty="0">
                <a:solidFill>
                  <a:srgbClr val="233E55"/>
                </a:solidFill>
                <a:latin typeface="Aptos" pitchFamily="34" charset="0"/>
                <a:ea typeface="Aptos" pitchFamily="34" charset="-122"/>
                <a:cs typeface="Aptos" pitchFamily="34" charset="-120"/>
              </a:rPr>
              <a:t>Biedrībā veiksmīgai senioru interešu aizstāvēšanai un šīs Latvijā lielās sociālās grupas problēmu aktualizēšanai un veiksmīgai risināšanai darbojas “Senioru Saeima”, kā LSKA struktūrvienību, kas īsteno Latvijas senioru interešu pārstāvniecību, iesaisti likumdošanas veidošanas procesos valsts un Eiropas Savienības (ES) līmenī.</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BFAF7"/>
        </a:solidFill>
        <a:effectLst/>
      </p:bgPr>
    </p:bg>
    <p:spTree>
      <p:nvGrpSpPr>
        <p:cNvPr id="1" name=""/>
        <p:cNvGrpSpPr/>
        <p:nvPr/>
      </p:nvGrpSpPr>
      <p:grpSpPr>
        <a:xfrm>
          <a:off x="0" y="0"/>
          <a:ext cx="0" cy="0"/>
          <a:chOff x="0" y="0"/>
          <a:chExt cx="0" cy="0"/>
        </a:xfrm>
      </p:grpSpPr>
      <p:sp>
        <p:nvSpPr>
          <p:cNvPr id="2" name="Shape 0"/>
          <p:cNvSpPr/>
          <p:nvPr/>
        </p:nvSpPr>
        <p:spPr>
          <a:xfrm>
            <a:off x="146304" y="0"/>
            <a:ext cx="100584" cy="6858000"/>
          </a:xfrm>
          <a:prstGeom prst="rect">
            <a:avLst/>
          </a:prstGeom>
          <a:solidFill>
            <a:srgbClr val="B43F4B"/>
          </a:solidFill>
          <a:ln w="12700">
            <a:solidFill>
              <a:srgbClr val="B43F4B"/>
            </a:solidFill>
            <a:prstDash val="solid"/>
          </a:ln>
        </p:spPr>
      </p:sp>
      <p:sp>
        <p:nvSpPr>
          <p:cNvPr id="3" name="Text 1"/>
          <p:cNvSpPr/>
          <p:nvPr/>
        </p:nvSpPr>
        <p:spPr>
          <a:xfrm>
            <a:off x="612648" y="411480"/>
            <a:ext cx="10972800" cy="585216"/>
          </a:xfrm>
          <a:prstGeom prst="rect">
            <a:avLst/>
          </a:prstGeom>
          <a:noFill/>
          <a:ln/>
        </p:spPr>
        <p:txBody>
          <a:bodyPr wrap="square" lIns="0" tIns="0" rIns="0" bIns="0" rtlCol="0" anchor="ctr">
            <a:spAutoFit/>
          </a:bodyPr>
          <a:lstStyle/>
          <a:p>
            <a:pPr marL="0" indent="0">
              <a:buNone/>
            </a:pPr>
            <a:r>
              <a:rPr lang="en-US" sz="2700" b="1" dirty="0">
                <a:solidFill>
                  <a:srgbClr val="233E55"/>
                </a:solidFill>
                <a:latin typeface="Aptos" pitchFamily="34" charset="0"/>
                <a:ea typeface="Aptos" pitchFamily="34" charset="-122"/>
                <a:cs typeface="Aptos" pitchFamily="34" charset="-120"/>
              </a:rPr>
              <a:t>Sadraudzības un pieredzes apmaiņas</a:t>
            </a:r>
            <a:endParaRPr lang="en-US" sz="2700" dirty="0"/>
          </a:p>
        </p:txBody>
      </p:sp>
      <p:sp>
        <p:nvSpPr>
          <p:cNvPr id="4" name="Shape 2"/>
          <p:cNvSpPr/>
          <p:nvPr/>
        </p:nvSpPr>
        <p:spPr>
          <a:xfrm>
            <a:off x="630936" y="1161288"/>
            <a:ext cx="10936224" cy="25603"/>
          </a:xfrm>
          <a:prstGeom prst="rect">
            <a:avLst/>
          </a:prstGeom>
          <a:solidFill>
            <a:srgbClr val="C39436"/>
          </a:solidFill>
          <a:ln w="12700">
            <a:solidFill>
              <a:srgbClr val="C39436"/>
            </a:solidFill>
            <a:prstDash val="solid"/>
          </a:ln>
        </p:spPr>
      </p:sp>
      <p:sp>
        <p:nvSpPr>
          <p:cNvPr id="5" name="Shape 3"/>
          <p:cNvSpPr/>
          <p:nvPr/>
        </p:nvSpPr>
        <p:spPr>
          <a:xfrm>
            <a:off x="612648" y="6364224"/>
            <a:ext cx="10954512" cy="13716"/>
          </a:xfrm>
          <a:prstGeom prst="rect">
            <a:avLst/>
          </a:prstGeom>
          <a:solidFill>
            <a:srgbClr val="E8E4DE"/>
          </a:solidFill>
          <a:ln w="12700">
            <a:solidFill>
              <a:srgbClr val="E8E4DE"/>
            </a:solidFill>
            <a:prstDash val="solid"/>
          </a:ln>
        </p:spPr>
      </p:sp>
      <p:pic>
        <p:nvPicPr>
          <p:cNvPr id="6" name="Image 0" descr="/mnt/data/presentation_build/logo_lska_trim.png"/>
          <p:cNvPicPr>
            <a:picLocks noChangeAspect="1"/>
          </p:cNvPicPr>
          <p:nvPr/>
        </p:nvPicPr>
        <p:blipFill>
          <a:blip r:embed="rId3"/>
          <a:stretch>
            <a:fillRect/>
          </a:stretch>
        </p:blipFill>
        <p:spPr>
          <a:xfrm>
            <a:off x="863128" y="6428232"/>
            <a:ext cx="440871" cy="274320"/>
          </a:xfrm>
          <a:prstGeom prst="rect">
            <a:avLst/>
          </a:prstGeom>
        </p:spPr>
      </p:pic>
      <p:pic>
        <p:nvPicPr>
          <p:cNvPr id="7" name="Image 1" descr="/mnt/data/presentation_build/logo_sif_trim.png"/>
          <p:cNvPicPr>
            <a:picLocks noChangeAspect="1"/>
          </p:cNvPicPr>
          <p:nvPr/>
        </p:nvPicPr>
        <p:blipFill>
          <a:blip r:embed="rId4"/>
          <a:stretch>
            <a:fillRect/>
          </a:stretch>
        </p:blipFill>
        <p:spPr>
          <a:xfrm>
            <a:off x="10057930" y="6419088"/>
            <a:ext cx="577012" cy="292608"/>
          </a:xfrm>
          <a:prstGeom prst="rect">
            <a:avLst/>
          </a:prstGeom>
        </p:spPr>
      </p:pic>
      <p:pic>
        <p:nvPicPr>
          <p:cNvPr id="8" name="Image 2" descr="/mnt/data/presentation_build/logo_km_trim.png"/>
          <p:cNvPicPr>
            <a:picLocks noChangeAspect="1"/>
          </p:cNvPicPr>
          <p:nvPr/>
        </p:nvPicPr>
        <p:blipFill>
          <a:blip r:embed="rId5"/>
          <a:stretch>
            <a:fillRect/>
          </a:stretch>
        </p:blipFill>
        <p:spPr>
          <a:xfrm>
            <a:off x="11139126" y="6419088"/>
            <a:ext cx="316572" cy="292608"/>
          </a:xfrm>
          <a:prstGeom prst="rect">
            <a:avLst/>
          </a:prstGeom>
        </p:spPr>
      </p:pic>
      <p:sp>
        <p:nvSpPr>
          <p:cNvPr id="9" name="Shape 4"/>
          <p:cNvSpPr/>
          <p:nvPr/>
        </p:nvSpPr>
        <p:spPr>
          <a:xfrm>
            <a:off x="658368" y="1426464"/>
            <a:ext cx="10835640" cy="4709160"/>
          </a:xfrm>
          <a:prstGeom prst="roundRect">
            <a:avLst>
              <a:gd name="adj" fmla="val 1942"/>
            </a:avLst>
          </a:prstGeom>
          <a:solidFill>
            <a:srgbClr val="FFFFFF"/>
          </a:solidFill>
          <a:ln w="12700">
            <a:solidFill>
              <a:srgbClr val="FFFFFF"/>
            </a:solidFill>
            <a:prstDash val="solid"/>
          </a:ln>
        </p:spPr>
      </p:sp>
      <p:sp>
        <p:nvSpPr>
          <p:cNvPr id="10" name="Shape 5"/>
          <p:cNvSpPr/>
          <p:nvPr/>
        </p:nvSpPr>
        <p:spPr>
          <a:xfrm>
            <a:off x="658368" y="1426464"/>
            <a:ext cx="73152" cy="4709160"/>
          </a:xfrm>
          <a:prstGeom prst="rect">
            <a:avLst/>
          </a:prstGeom>
          <a:solidFill>
            <a:srgbClr val="C39436"/>
          </a:solidFill>
          <a:ln w="12700">
            <a:solidFill>
              <a:srgbClr val="C39436"/>
            </a:solidFill>
            <a:prstDash val="solid"/>
          </a:ln>
        </p:spPr>
      </p:sp>
      <p:sp>
        <p:nvSpPr>
          <p:cNvPr id="11" name="Text 6"/>
          <p:cNvSpPr/>
          <p:nvPr/>
        </p:nvSpPr>
        <p:spPr>
          <a:xfrm>
            <a:off x="859536" y="1545336"/>
            <a:ext cx="10451592" cy="4480560"/>
          </a:xfrm>
          <a:prstGeom prst="rect">
            <a:avLst/>
          </a:prstGeom>
          <a:noFill/>
          <a:ln/>
        </p:spPr>
        <p:txBody>
          <a:bodyPr wrap="square" lIns="0" tIns="0" rIns="0" bIns="0" rtlCol="0" anchor="ctr">
            <a:normAutofit/>
          </a:bodyPr>
          <a:lstStyle/>
          <a:p>
            <a:pPr marL="0" indent="0" algn="just">
              <a:buNone/>
            </a:pPr>
            <a:r>
              <a:rPr lang="en-US" sz="1800" dirty="0">
                <a:solidFill>
                  <a:srgbClr val="233E55"/>
                </a:solidFill>
                <a:latin typeface="Aptos" pitchFamily="34" charset="0"/>
                <a:ea typeface="Aptos" pitchFamily="34" charset="-122"/>
                <a:cs typeface="Aptos" pitchFamily="34" charset="-120"/>
              </a:rPr>
              <a:t>Sadraudzības un pieredzes apmaiņas.</a:t>
            </a:r>
            <a:endParaRPr lang="en-US" sz="1800" dirty="0"/>
          </a:p>
          <a:p>
            <a:pPr marL="0" indent="0" algn="just">
              <a:buNone/>
            </a:pPr>
            <a:endParaRPr lang="en-US" sz="1800" dirty="0"/>
          </a:p>
          <a:p>
            <a:pPr marL="0" indent="0" algn="just">
              <a:buNone/>
            </a:pPr>
            <a:r>
              <a:rPr lang="en-US" sz="1800" dirty="0">
                <a:solidFill>
                  <a:srgbClr val="233E55"/>
                </a:solidFill>
                <a:latin typeface="Aptos" pitchFamily="34" charset="0"/>
                <a:ea typeface="Aptos" pitchFamily="34" charset="-122"/>
                <a:cs typeface="Aptos" pitchFamily="34" charset="-120"/>
              </a:rPr>
              <a:t>Sadraudzības un pieredzes apmaiņas braucieni Latvijā, sadarbības pasākumi, tīklošanās. Sadraudzību un pieredzes apmaiņa Baltijas valstīs, Lietuvā un Igaunijā, senioru kopienu sadarbība. Sadraudzību un pieredzes apmaiņa Zviedrijā. Sadarbība un pieredzes pārņemšana</a:t>
            </a:r>
            <a:endParaRPr lang="en-US" sz="1800" dirty="0"/>
          </a:p>
          <a:p>
            <a:pPr marL="0" indent="0" algn="just">
              <a:buNone/>
            </a:pPr>
            <a:endParaRPr lang="en-US" sz="1800" dirty="0"/>
          </a:p>
          <a:p>
            <a:pPr marL="0" indent="0" algn="just">
              <a:buNone/>
            </a:pPr>
            <a:r>
              <a:rPr lang="en-US" sz="1800" dirty="0">
                <a:solidFill>
                  <a:srgbClr val="233E55"/>
                </a:solidFill>
                <a:latin typeface="Aptos" pitchFamily="34" charset="0"/>
                <a:ea typeface="Aptos" pitchFamily="34" charset="-122"/>
                <a:cs typeface="Aptos" pitchFamily="34" charset="-120"/>
              </a:rPr>
              <a:t>Sadarbība paredzēta visās projekta aktivitātēs - Senioru skolā, Senioru Saeimas aktivitātēs un Senioru skolu Platformu tīklošanās pasākumos</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BFAF7"/>
        </a:solidFill>
        <a:effectLst/>
      </p:bgPr>
    </p:bg>
    <p:spTree>
      <p:nvGrpSpPr>
        <p:cNvPr id="1" name=""/>
        <p:cNvGrpSpPr/>
        <p:nvPr/>
      </p:nvGrpSpPr>
      <p:grpSpPr>
        <a:xfrm>
          <a:off x="0" y="0"/>
          <a:ext cx="0" cy="0"/>
          <a:chOff x="0" y="0"/>
          <a:chExt cx="0" cy="0"/>
        </a:xfrm>
      </p:grpSpPr>
      <p:sp>
        <p:nvSpPr>
          <p:cNvPr id="2" name="Shape 0"/>
          <p:cNvSpPr/>
          <p:nvPr/>
        </p:nvSpPr>
        <p:spPr>
          <a:xfrm>
            <a:off x="146304" y="0"/>
            <a:ext cx="100584" cy="6858000"/>
          </a:xfrm>
          <a:prstGeom prst="rect">
            <a:avLst/>
          </a:prstGeom>
          <a:solidFill>
            <a:srgbClr val="B43F4B"/>
          </a:solidFill>
          <a:ln w="12700">
            <a:solidFill>
              <a:srgbClr val="B43F4B"/>
            </a:solidFill>
            <a:prstDash val="solid"/>
          </a:ln>
        </p:spPr>
      </p:sp>
      <p:sp>
        <p:nvSpPr>
          <p:cNvPr id="3" name="Text 1"/>
          <p:cNvSpPr/>
          <p:nvPr/>
        </p:nvSpPr>
        <p:spPr>
          <a:xfrm>
            <a:off x="612648" y="411480"/>
            <a:ext cx="10972800" cy="585216"/>
          </a:xfrm>
          <a:prstGeom prst="rect">
            <a:avLst/>
          </a:prstGeom>
          <a:noFill/>
          <a:ln/>
        </p:spPr>
        <p:txBody>
          <a:bodyPr wrap="square" lIns="0" tIns="0" rIns="0" bIns="0" rtlCol="0" anchor="ctr">
            <a:spAutoFit/>
          </a:bodyPr>
          <a:lstStyle/>
          <a:p>
            <a:pPr marL="0" indent="0">
              <a:buNone/>
            </a:pPr>
            <a:r>
              <a:rPr lang="en-US" sz="2700" b="1" dirty="0">
                <a:solidFill>
                  <a:srgbClr val="233E55"/>
                </a:solidFill>
                <a:latin typeface="Aptos" pitchFamily="34" charset="0"/>
                <a:ea typeface="Aptos" pitchFamily="34" charset="-122"/>
                <a:cs typeface="Aptos" pitchFamily="34" charset="-120"/>
              </a:rPr>
              <a:t>Senioru Saeima</a:t>
            </a:r>
            <a:endParaRPr lang="en-US" sz="2700" dirty="0"/>
          </a:p>
        </p:txBody>
      </p:sp>
      <p:sp>
        <p:nvSpPr>
          <p:cNvPr id="4" name="Shape 2"/>
          <p:cNvSpPr/>
          <p:nvPr/>
        </p:nvSpPr>
        <p:spPr>
          <a:xfrm>
            <a:off x="630936" y="1161288"/>
            <a:ext cx="10936224" cy="25603"/>
          </a:xfrm>
          <a:prstGeom prst="rect">
            <a:avLst/>
          </a:prstGeom>
          <a:solidFill>
            <a:srgbClr val="C39436"/>
          </a:solidFill>
          <a:ln w="12700">
            <a:solidFill>
              <a:srgbClr val="C39436"/>
            </a:solidFill>
            <a:prstDash val="solid"/>
          </a:ln>
        </p:spPr>
      </p:sp>
      <p:sp>
        <p:nvSpPr>
          <p:cNvPr id="5" name="Shape 3"/>
          <p:cNvSpPr/>
          <p:nvPr/>
        </p:nvSpPr>
        <p:spPr>
          <a:xfrm>
            <a:off x="612648" y="6364224"/>
            <a:ext cx="10954512" cy="13716"/>
          </a:xfrm>
          <a:prstGeom prst="rect">
            <a:avLst/>
          </a:prstGeom>
          <a:solidFill>
            <a:srgbClr val="E8E4DE"/>
          </a:solidFill>
          <a:ln w="12700">
            <a:solidFill>
              <a:srgbClr val="E8E4DE"/>
            </a:solidFill>
            <a:prstDash val="solid"/>
          </a:ln>
        </p:spPr>
      </p:sp>
      <p:pic>
        <p:nvPicPr>
          <p:cNvPr id="6" name="Image 0" descr="/mnt/data/presentation_build/logo_lska_trim.png"/>
          <p:cNvPicPr>
            <a:picLocks noChangeAspect="1"/>
          </p:cNvPicPr>
          <p:nvPr/>
        </p:nvPicPr>
        <p:blipFill>
          <a:blip r:embed="rId3"/>
          <a:stretch>
            <a:fillRect/>
          </a:stretch>
        </p:blipFill>
        <p:spPr>
          <a:xfrm>
            <a:off x="863128" y="6428232"/>
            <a:ext cx="440871" cy="274320"/>
          </a:xfrm>
          <a:prstGeom prst="rect">
            <a:avLst/>
          </a:prstGeom>
        </p:spPr>
      </p:pic>
      <p:pic>
        <p:nvPicPr>
          <p:cNvPr id="7" name="Image 1" descr="/mnt/data/presentation_build/logo_sif_trim.png"/>
          <p:cNvPicPr>
            <a:picLocks noChangeAspect="1"/>
          </p:cNvPicPr>
          <p:nvPr/>
        </p:nvPicPr>
        <p:blipFill>
          <a:blip r:embed="rId4"/>
          <a:stretch>
            <a:fillRect/>
          </a:stretch>
        </p:blipFill>
        <p:spPr>
          <a:xfrm>
            <a:off x="10057930" y="6419088"/>
            <a:ext cx="577012" cy="292608"/>
          </a:xfrm>
          <a:prstGeom prst="rect">
            <a:avLst/>
          </a:prstGeom>
        </p:spPr>
      </p:pic>
      <p:pic>
        <p:nvPicPr>
          <p:cNvPr id="8" name="Image 2" descr="/mnt/data/presentation_build/logo_km_trim.png"/>
          <p:cNvPicPr>
            <a:picLocks noChangeAspect="1"/>
          </p:cNvPicPr>
          <p:nvPr/>
        </p:nvPicPr>
        <p:blipFill>
          <a:blip r:embed="rId5"/>
          <a:stretch>
            <a:fillRect/>
          </a:stretch>
        </p:blipFill>
        <p:spPr>
          <a:xfrm>
            <a:off x="11139126" y="6419088"/>
            <a:ext cx="316572" cy="292608"/>
          </a:xfrm>
          <a:prstGeom prst="rect">
            <a:avLst/>
          </a:prstGeom>
        </p:spPr>
      </p:pic>
      <p:sp>
        <p:nvSpPr>
          <p:cNvPr id="9" name="Shape 4"/>
          <p:cNvSpPr/>
          <p:nvPr/>
        </p:nvSpPr>
        <p:spPr>
          <a:xfrm>
            <a:off x="658368" y="1426464"/>
            <a:ext cx="10835640" cy="4709160"/>
          </a:xfrm>
          <a:prstGeom prst="roundRect">
            <a:avLst>
              <a:gd name="adj" fmla="val 1942"/>
            </a:avLst>
          </a:prstGeom>
          <a:solidFill>
            <a:srgbClr val="FFFFFF"/>
          </a:solidFill>
          <a:ln w="12700">
            <a:solidFill>
              <a:srgbClr val="FFFFFF"/>
            </a:solidFill>
            <a:prstDash val="solid"/>
          </a:ln>
        </p:spPr>
      </p:sp>
      <p:sp>
        <p:nvSpPr>
          <p:cNvPr id="10" name="Shape 5"/>
          <p:cNvSpPr/>
          <p:nvPr/>
        </p:nvSpPr>
        <p:spPr>
          <a:xfrm>
            <a:off x="658368" y="1426464"/>
            <a:ext cx="73152" cy="4709160"/>
          </a:xfrm>
          <a:prstGeom prst="rect">
            <a:avLst/>
          </a:prstGeom>
          <a:solidFill>
            <a:srgbClr val="C39436"/>
          </a:solidFill>
          <a:ln w="12700">
            <a:solidFill>
              <a:srgbClr val="C39436"/>
            </a:solidFill>
            <a:prstDash val="solid"/>
          </a:ln>
        </p:spPr>
      </p:sp>
      <p:sp>
        <p:nvSpPr>
          <p:cNvPr id="11" name="Text 6"/>
          <p:cNvSpPr/>
          <p:nvPr/>
        </p:nvSpPr>
        <p:spPr>
          <a:xfrm>
            <a:off x="859536" y="1545336"/>
            <a:ext cx="10451592" cy="4480560"/>
          </a:xfrm>
          <a:prstGeom prst="rect">
            <a:avLst/>
          </a:prstGeom>
          <a:noFill/>
          <a:ln/>
        </p:spPr>
        <p:txBody>
          <a:bodyPr wrap="square" lIns="0" tIns="0" rIns="0" bIns="0" rtlCol="0" anchor="ctr">
            <a:normAutofit/>
          </a:bodyPr>
          <a:lstStyle/>
          <a:p>
            <a:pPr marL="0" indent="0" algn="just">
              <a:buNone/>
            </a:pPr>
            <a:r>
              <a:rPr lang="en-US" sz="1800" dirty="0">
                <a:solidFill>
                  <a:srgbClr val="233E55"/>
                </a:solidFill>
                <a:latin typeface="Aptos" pitchFamily="34" charset="0"/>
                <a:ea typeface="Aptos" pitchFamily="34" charset="-122"/>
                <a:cs typeface="Aptos" pitchFamily="34" charset="-120"/>
              </a:rPr>
              <a:t>Tika turpināts LSKA struktūrvienības „Senioru Saeima” darbs. Projektā struktūrvienības darbu vadīja tās vadītāja, juriste. Tika iesaistīti seniori struktūrvienības organizētās aktivitātēs, informēti par darbībām.</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BFAF7"/>
        </a:solidFill>
        <a:effectLst/>
      </p:bgPr>
    </p:bg>
    <p:spTree>
      <p:nvGrpSpPr>
        <p:cNvPr id="1" name=""/>
        <p:cNvGrpSpPr/>
        <p:nvPr/>
      </p:nvGrpSpPr>
      <p:grpSpPr>
        <a:xfrm>
          <a:off x="0" y="0"/>
          <a:ext cx="0" cy="0"/>
          <a:chOff x="0" y="0"/>
          <a:chExt cx="0" cy="0"/>
        </a:xfrm>
      </p:grpSpPr>
      <p:sp>
        <p:nvSpPr>
          <p:cNvPr id="2" name="Shape 0"/>
          <p:cNvSpPr/>
          <p:nvPr/>
        </p:nvSpPr>
        <p:spPr>
          <a:xfrm>
            <a:off x="146304" y="0"/>
            <a:ext cx="100584" cy="6858000"/>
          </a:xfrm>
          <a:prstGeom prst="rect">
            <a:avLst/>
          </a:prstGeom>
          <a:solidFill>
            <a:srgbClr val="B43F4B"/>
          </a:solidFill>
          <a:ln w="12700">
            <a:solidFill>
              <a:srgbClr val="B43F4B"/>
            </a:solidFill>
            <a:prstDash val="solid"/>
          </a:ln>
        </p:spPr>
      </p:sp>
      <p:sp>
        <p:nvSpPr>
          <p:cNvPr id="3" name="Text 1"/>
          <p:cNvSpPr/>
          <p:nvPr/>
        </p:nvSpPr>
        <p:spPr>
          <a:xfrm>
            <a:off x="612648" y="411480"/>
            <a:ext cx="10972800" cy="585216"/>
          </a:xfrm>
          <a:prstGeom prst="rect">
            <a:avLst/>
          </a:prstGeom>
          <a:noFill/>
          <a:ln/>
        </p:spPr>
        <p:txBody>
          <a:bodyPr wrap="square" lIns="0" tIns="0" rIns="0" bIns="0" rtlCol="0" anchor="ctr">
            <a:spAutoFit/>
          </a:bodyPr>
          <a:lstStyle/>
          <a:p>
            <a:pPr marL="0" indent="0">
              <a:buNone/>
            </a:pPr>
            <a:r>
              <a:rPr lang="en-US" sz="2700" b="1" dirty="0">
                <a:solidFill>
                  <a:srgbClr val="233E55"/>
                </a:solidFill>
                <a:latin typeface="Aptos" pitchFamily="34" charset="0"/>
                <a:ea typeface="Aptos" pitchFamily="34" charset="-122"/>
                <a:cs typeface="Aptos" pitchFamily="34" charset="-120"/>
              </a:rPr>
              <a:t>Senioru Saeima</a:t>
            </a:r>
            <a:endParaRPr lang="en-US" sz="2700" dirty="0"/>
          </a:p>
        </p:txBody>
      </p:sp>
      <p:sp>
        <p:nvSpPr>
          <p:cNvPr id="4" name="Shape 2"/>
          <p:cNvSpPr/>
          <p:nvPr/>
        </p:nvSpPr>
        <p:spPr>
          <a:xfrm>
            <a:off x="630936" y="1161288"/>
            <a:ext cx="10936224" cy="25603"/>
          </a:xfrm>
          <a:prstGeom prst="rect">
            <a:avLst/>
          </a:prstGeom>
          <a:solidFill>
            <a:srgbClr val="C39436"/>
          </a:solidFill>
          <a:ln w="12700">
            <a:solidFill>
              <a:srgbClr val="C39436"/>
            </a:solidFill>
            <a:prstDash val="solid"/>
          </a:ln>
        </p:spPr>
      </p:sp>
      <p:sp>
        <p:nvSpPr>
          <p:cNvPr id="5" name="Shape 3"/>
          <p:cNvSpPr/>
          <p:nvPr/>
        </p:nvSpPr>
        <p:spPr>
          <a:xfrm>
            <a:off x="612648" y="6364224"/>
            <a:ext cx="10954512" cy="13716"/>
          </a:xfrm>
          <a:prstGeom prst="rect">
            <a:avLst/>
          </a:prstGeom>
          <a:solidFill>
            <a:srgbClr val="E8E4DE"/>
          </a:solidFill>
          <a:ln w="12700">
            <a:solidFill>
              <a:srgbClr val="E8E4DE"/>
            </a:solidFill>
            <a:prstDash val="solid"/>
          </a:ln>
        </p:spPr>
      </p:sp>
      <p:pic>
        <p:nvPicPr>
          <p:cNvPr id="6" name="Image 0" descr="/mnt/data/presentation_build/logo_lska_trim.png"/>
          <p:cNvPicPr>
            <a:picLocks noChangeAspect="1"/>
          </p:cNvPicPr>
          <p:nvPr/>
        </p:nvPicPr>
        <p:blipFill>
          <a:blip r:embed="rId3"/>
          <a:stretch>
            <a:fillRect/>
          </a:stretch>
        </p:blipFill>
        <p:spPr>
          <a:xfrm>
            <a:off x="863128" y="6428232"/>
            <a:ext cx="440871" cy="274320"/>
          </a:xfrm>
          <a:prstGeom prst="rect">
            <a:avLst/>
          </a:prstGeom>
        </p:spPr>
      </p:pic>
      <p:pic>
        <p:nvPicPr>
          <p:cNvPr id="7" name="Image 1" descr="/mnt/data/presentation_build/logo_sif_trim.png"/>
          <p:cNvPicPr>
            <a:picLocks noChangeAspect="1"/>
          </p:cNvPicPr>
          <p:nvPr/>
        </p:nvPicPr>
        <p:blipFill>
          <a:blip r:embed="rId4"/>
          <a:stretch>
            <a:fillRect/>
          </a:stretch>
        </p:blipFill>
        <p:spPr>
          <a:xfrm>
            <a:off x="10057930" y="6419088"/>
            <a:ext cx="577012" cy="292608"/>
          </a:xfrm>
          <a:prstGeom prst="rect">
            <a:avLst/>
          </a:prstGeom>
        </p:spPr>
      </p:pic>
      <p:pic>
        <p:nvPicPr>
          <p:cNvPr id="8" name="Image 2" descr="/mnt/data/presentation_build/logo_km_trim.png"/>
          <p:cNvPicPr>
            <a:picLocks noChangeAspect="1"/>
          </p:cNvPicPr>
          <p:nvPr/>
        </p:nvPicPr>
        <p:blipFill>
          <a:blip r:embed="rId5"/>
          <a:stretch>
            <a:fillRect/>
          </a:stretch>
        </p:blipFill>
        <p:spPr>
          <a:xfrm>
            <a:off x="11139126" y="6419088"/>
            <a:ext cx="316572" cy="292608"/>
          </a:xfrm>
          <a:prstGeom prst="rect">
            <a:avLst/>
          </a:prstGeom>
        </p:spPr>
      </p:pic>
      <p:sp>
        <p:nvSpPr>
          <p:cNvPr id="9" name="Shape 4"/>
          <p:cNvSpPr/>
          <p:nvPr/>
        </p:nvSpPr>
        <p:spPr>
          <a:xfrm>
            <a:off x="658368" y="1417320"/>
            <a:ext cx="10835640" cy="1751855"/>
          </a:xfrm>
          <a:prstGeom prst="roundRect">
            <a:avLst>
              <a:gd name="adj" fmla="val 5220"/>
            </a:avLst>
          </a:prstGeom>
          <a:solidFill>
            <a:srgbClr val="FFFFFF"/>
          </a:solidFill>
          <a:ln w="12700">
            <a:solidFill>
              <a:srgbClr val="FFFFFF"/>
            </a:solidFill>
            <a:prstDash val="solid"/>
          </a:ln>
        </p:spPr>
      </p:sp>
      <p:sp>
        <p:nvSpPr>
          <p:cNvPr id="10" name="Shape 5"/>
          <p:cNvSpPr/>
          <p:nvPr/>
        </p:nvSpPr>
        <p:spPr>
          <a:xfrm>
            <a:off x="658368" y="1417320"/>
            <a:ext cx="73152" cy="1751855"/>
          </a:xfrm>
          <a:prstGeom prst="rect">
            <a:avLst/>
          </a:prstGeom>
          <a:solidFill>
            <a:srgbClr val="C39436"/>
          </a:solidFill>
          <a:ln w="12700">
            <a:solidFill>
              <a:srgbClr val="C39436"/>
            </a:solidFill>
            <a:prstDash val="solid"/>
          </a:ln>
        </p:spPr>
      </p:sp>
      <p:sp>
        <p:nvSpPr>
          <p:cNvPr id="11" name="Text 6"/>
          <p:cNvSpPr/>
          <p:nvPr/>
        </p:nvSpPr>
        <p:spPr>
          <a:xfrm>
            <a:off x="859536" y="1536192"/>
            <a:ext cx="10451592" cy="1523255"/>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1.Darbs ar pensionāru dzīves kvalitātes uzlabošanas, problēmu risināšanas skarošo likumdošanas aktu un ministriju, pašvaldību normatīvo aktu bāzi.</a:t>
            </a:r>
            <a:endParaRPr lang="en-US" sz="1800" dirty="0"/>
          </a:p>
        </p:txBody>
      </p:sp>
      <p:sp>
        <p:nvSpPr>
          <p:cNvPr id="12" name="Shape 7"/>
          <p:cNvSpPr/>
          <p:nvPr/>
        </p:nvSpPr>
        <p:spPr>
          <a:xfrm>
            <a:off x="658368" y="3306335"/>
            <a:ext cx="10835640" cy="1140358"/>
          </a:xfrm>
          <a:prstGeom prst="roundRect">
            <a:avLst>
              <a:gd name="adj" fmla="val 8019"/>
            </a:avLst>
          </a:prstGeom>
          <a:solidFill>
            <a:srgbClr val="EFF5F6"/>
          </a:solidFill>
          <a:ln w="12700">
            <a:solidFill>
              <a:srgbClr val="EFF5F6"/>
            </a:solidFill>
            <a:prstDash val="solid"/>
          </a:ln>
        </p:spPr>
      </p:sp>
      <p:sp>
        <p:nvSpPr>
          <p:cNvPr id="13" name="Shape 8"/>
          <p:cNvSpPr/>
          <p:nvPr/>
        </p:nvSpPr>
        <p:spPr>
          <a:xfrm>
            <a:off x="658368" y="3306335"/>
            <a:ext cx="73152" cy="1140358"/>
          </a:xfrm>
          <a:prstGeom prst="rect">
            <a:avLst/>
          </a:prstGeom>
          <a:solidFill>
            <a:srgbClr val="318782"/>
          </a:solidFill>
          <a:ln w="12700">
            <a:solidFill>
              <a:srgbClr val="318782"/>
            </a:solidFill>
            <a:prstDash val="solid"/>
          </a:ln>
        </p:spPr>
      </p:sp>
      <p:sp>
        <p:nvSpPr>
          <p:cNvPr id="14" name="Text 9"/>
          <p:cNvSpPr/>
          <p:nvPr/>
        </p:nvSpPr>
        <p:spPr>
          <a:xfrm>
            <a:off x="859536" y="3425207"/>
            <a:ext cx="10451592" cy="911758"/>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2. Analizēti un sagatavoti priekšlikumi, ko iesniegt aktu sagatavotājam.</a:t>
            </a:r>
            <a:endParaRPr lang="en-US" sz="1800" dirty="0"/>
          </a:p>
        </p:txBody>
      </p:sp>
      <p:sp>
        <p:nvSpPr>
          <p:cNvPr id="15" name="Shape 10"/>
          <p:cNvSpPr/>
          <p:nvPr/>
        </p:nvSpPr>
        <p:spPr>
          <a:xfrm>
            <a:off x="658368" y="4583853"/>
            <a:ext cx="10835640" cy="1570059"/>
          </a:xfrm>
          <a:prstGeom prst="roundRect">
            <a:avLst>
              <a:gd name="adj" fmla="val 5824"/>
            </a:avLst>
          </a:prstGeom>
          <a:solidFill>
            <a:srgbClr val="FAF3E5"/>
          </a:solidFill>
          <a:ln w="12700">
            <a:solidFill>
              <a:srgbClr val="FAF3E5"/>
            </a:solidFill>
            <a:prstDash val="solid"/>
          </a:ln>
        </p:spPr>
      </p:sp>
      <p:sp>
        <p:nvSpPr>
          <p:cNvPr id="16" name="Shape 11"/>
          <p:cNvSpPr/>
          <p:nvPr/>
        </p:nvSpPr>
        <p:spPr>
          <a:xfrm>
            <a:off x="658368" y="4583853"/>
            <a:ext cx="73152" cy="1570059"/>
          </a:xfrm>
          <a:prstGeom prst="rect">
            <a:avLst/>
          </a:prstGeom>
          <a:solidFill>
            <a:srgbClr val="B43F4B"/>
          </a:solidFill>
          <a:ln w="12700">
            <a:solidFill>
              <a:srgbClr val="B43F4B"/>
            </a:solidFill>
            <a:prstDash val="solid"/>
          </a:ln>
        </p:spPr>
      </p:sp>
      <p:sp>
        <p:nvSpPr>
          <p:cNvPr id="17" name="Text 12"/>
          <p:cNvSpPr/>
          <p:nvPr/>
        </p:nvSpPr>
        <p:spPr>
          <a:xfrm>
            <a:off x="859536" y="4702725"/>
            <a:ext cx="10451592" cy="1341459"/>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3.Notika darbības likumdošanas aktu projektu apspriešanas laikā, kad ir iespēja uzlabot un aizstāvēt mērķa grupas intereses.</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BFAF7"/>
        </a:solidFill>
        <a:effectLst/>
      </p:bgPr>
    </p:bg>
    <p:spTree>
      <p:nvGrpSpPr>
        <p:cNvPr id="1" name=""/>
        <p:cNvGrpSpPr/>
        <p:nvPr/>
      </p:nvGrpSpPr>
      <p:grpSpPr>
        <a:xfrm>
          <a:off x="0" y="0"/>
          <a:ext cx="0" cy="0"/>
          <a:chOff x="0" y="0"/>
          <a:chExt cx="0" cy="0"/>
        </a:xfrm>
      </p:grpSpPr>
      <p:sp>
        <p:nvSpPr>
          <p:cNvPr id="2" name="Shape 0"/>
          <p:cNvSpPr/>
          <p:nvPr/>
        </p:nvSpPr>
        <p:spPr>
          <a:xfrm>
            <a:off x="146304" y="0"/>
            <a:ext cx="100584" cy="6858000"/>
          </a:xfrm>
          <a:prstGeom prst="rect">
            <a:avLst/>
          </a:prstGeom>
          <a:solidFill>
            <a:srgbClr val="B43F4B"/>
          </a:solidFill>
          <a:ln w="12700">
            <a:solidFill>
              <a:srgbClr val="B43F4B"/>
            </a:solidFill>
            <a:prstDash val="solid"/>
          </a:ln>
        </p:spPr>
      </p:sp>
      <p:sp>
        <p:nvSpPr>
          <p:cNvPr id="3" name="Text 1"/>
          <p:cNvSpPr/>
          <p:nvPr/>
        </p:nvSpPr>
        <p:spPr>
          <a:xfrm>
            <a:off x="612648" y="411480"/>
            <a:ext cx="10972800" cy="585216"/>
          </a:xfrm>
          <a:prstGeom prst="rect">
            <a:avLst/>
          </a:prstGeom>
          <a:noFill/>
          <a:ln/>
        </p:spPr>
        <p:txBody>
          <a:bodyPr wrap="square" lIns="0" tIns="0" rIns="0" bIns="0" rtlCol="0" anchor="ctr">
            <a:spAutoFit/>
          </a:bodyPr>
          <a:lstStyle/>
          <a:p>
            <a:pPr marL="0" indent="0">
              <a:buNone/>
            </a:pPr>
            <a:r>
              <a:rPr lang="en-US" sz="2700" b="1" dirty="0">
                <a:solidFill>
                  <a:srgbClr val="233E55"/>
                </a:solidFill>
                <a:latin typeface="Aptos" pitchFamily="34" charset="0"/>
                <a:ea typeface="Aptos" pitchFamily="34" charset="-122"/>
                <a:cs typeface="Aptos" pitchFamily="34" charset="-120"/>
              </a:rPr>
              <a:t>Senioru Saeima</a:t>
            </a:r>
            <a:endParaRPr lang="en-US" sz="2700" dirty="0"/>
          </a:p>
        </p:txBody>
      </p:sp>
      <p:sp>
        <p:nvSpPr>
          <p:cNvPr id="4" name="Shape 2"/>
          <p:cNvSpPr/>
          <p:nvPr/>
        </p:nvSpPr>
        <p:spPr>
          <a:xfrm>
            <a:off x="630936" y="1161288"/>
            <a:ext cx="10936224" cy="25603"/>
          </a:xfrm>
          <a:prstGeom prst="rect">
            <a:avLst/>
          </a:prstGeom>
          <a:solidFill>
            <a:srgbClr val="C39436"/>
          </a:solidFill>
          <a:ln w="12700">
            <a:solidFill>
              <a:srgbClr val="C39436"/>
            </a:solidFill>
            <a:prstDash val="solid"/>
          </a:ln>
        </p:spPr>
      </p:sp>
      <p:sp>
        <p:nvSpPr>
          <p:cNvPr id="5" name="Shape 3"/>
          <p:cNvSpPr/>
          <p:nvPr/>
        </p:nvSpPr>
        <p:spPr>
          <a:xfrm>
            <a:off x="612648" y="6364224"/>
            <a:ext cx="10954512" cy="13716"/>
          </a:xfrm>
          <a:prstGeom prst="rect">
            <a:avLst/>
          </a:prstGeom>
          <a:solidFill>
            <a:srgbClr val="E8E4DE"/>
          </a:solidFill>
          <a:ln w="12700">
            <a:solidFill>
              <a:srgbClr val="E8E4DE"/>
            </a:solidFill>
            <a:prstDash val="solid"/>
          </a:ln>
        </p:spPr>
      </p:sp>
      <p:pic>
        <p:nvPicPr>
          <p:cNvPr id="6" name="Image 0" descr="/mnt/data/presentation_build/logo_lska_trim.png"/>
          <p:cNvPicPr>
            <a:picLocks noChangeAspect="1"/>
          </p:cNvPicPr>
          <p:nvPr/>
        </p:nvPicPr>
        <p:blipFill>
          <a:blip r:embed="rId3"/>
          <a:stretch>
            <a:fillRect/>
          </a:stretch>
        </p:blipFill>
        <p:spPr>
          <a:xfrm>
            <a:off x="863128" y="6428232"/>
            <a:ext cx="440871" cy="274320"/>
          </a:xfrm>
          <a:prstGeom prst="rect">
            <a:avLst/>
          </a:prstGeom>
        </p:spPr>
      </p:pic>
      <p:pic>
        <p:nvPicPr>
          <p:cNvPr id="7" name="Image 1" descr="/mnt/data/presentation_build/logo_sif_trim.png"/>
          <p:cNvPicPr>
            <a:picLocks noChangeAspect="1"/>
          </p:cNvPicPr>
          <p:nvPr/>
        </p:nvPicPr>
        <p:blipFill>
          <a:blip r:embed="rId4"/>
          <a:stretch>
            <a:fillRect/>
          </a:stretch>
        </p:blipFill>
        <p:spPr>
          <a:xfrm>
            <a:off x="10057930" y="6419088"/>
            <a:ext cx="577012" cy="292608"/>
          </a:xfrm>
          <a:prstGeom prst="rect">
            <a:avLst/>
          </a:prstGeom>
        </p:spPr>
      </p:pic>
      <p:pic>
        <p:nvPicPr>
          <p:cNvPr id="8" name="Image 2" descr="/mnt/data/presentation_build/logo_km_trim.png"/>
          <p:cNvPicPr>
            <a:picLocks noChangeAspect="1"/>
          </p:cNvPicPr>
          <p:nvPr/>
        </p:nvPicPr>
        <p:blipFill>
          <a:blip r:embed="rId5"/>
          <a:stretch>
            <a:fillRect/>
          </a:stretch>
        </p:blipFill>
        <p:spPr>
          <a:xfrm>
            <a:off x="11139126" y="6419088"/>
            <a:ext cx="316572" cy="292608"/>
          </a:xfrm>
          <a:prstGeom prst="rect">
            <a:avLst/>
          </a:prstGeom>
        </p:spPr>
      </p:pic>
      <p:sp>
        <p:nvSpPr>
          <p:cNvPr id="9" name="Shape 4"/>
          <p:cNvSpPr/>
          <p:nvPr/>
        </p:nvSpPr>
        <p:spPr>
          <a:xfrm>
            <a:off x="658368" y="1417320"/>
            <a:ext cx="10835640" cy="2205575"/>
          </a:xfrm>
          <a:prstGeom prst="roundRect">
            <a:avLst>
              <a:gd name="adj" fmla="val 4146"/>
            </a:avLst>
          </a:prstGeom>
          <a:solidFill>
            <a:srgbClr val="FFFFFF"/>
          </a:solidFill>
          <a:ln w="12700">
            <a:solidFill>
              <a:srgbClr val="FFFFFF"/>
            </a:solidFill>
            <a:prstDash val="solid"/>
          </a:ln>
        </p:spPr>
      </p:sp>
      <p:sp>
        <p:nvSpPr>
          <p:cNvPr id="10" name="Shape 5"/>
          <p:cNvSpPr/>
          <p:nvPr/>
        </p:nvSpPr>
        <p:spPr>
          <a:xfrm>
            <a:off x="658368" y="1417320"/>
            <a:ext cx="73152" cy="2205575"/>
          </a:xfrm>
          <a:prstGeom prst="rect">
            <a:avLst/>
          </a:prstGeom>
          <a:solidFill>
            <a:srgbClr val="C39436"/>
          </a:solidFill>
          <a:ln w="12700">
            <a:solidFill>
              <a:srgbClr val="C39436"/>
            </a:solidFill>
            <a:prstDash val="solid"/>
          </a:ln>
        </p:spPr>
      </p:sp>
      <p:sp>
        <p:nvSpPr>
          <p:cNvPr id="11" name="Text 6"/>
          <p:cNvSpPr/>
          <p:nvPr/>
        </p:nvSpPr>
        <p:spPr>
          <a:xfrm>
            <a:off x="859536" y="1536192"/>
            <a:ext cx="10451592" cy="1976975"/>
          </a:xfrm>
          <a:prstGeom prst="rect">
            <a:avLst/>
          </a:prstGeom>
          <a:noFill/>
          <a:ln/>
        </p:spPr>
        <p:txBody>
          <a:bodyPr wrap="square" lIns="0" tIns="0" rIns="0" bIns="0" rtlCol="0" anchor="ctr">
            <a:normAutofit/>
          </a:bodyPr>
          <a:lstStyle/>
          <a:p>
            <a:pPr marL="0" indent="0" algn="just">
              <a:buNone/>
            </a:pPr>
            <a:r>
              <a:rPr lang="en-US" sz="1800" dirty="0">
                <a:solidFill>
                  <a:srgbClr val="233E55"/>
                </a:solidFill>
                <a:latin typeface="Aptos" pitchFamily="34" charset="0"/>
                <a:ea typeface="Aptos" pitchFamily="34" charset="-122"/>
                <a:cs typeface="Aptos" pitchFamily="34" charset="-120"/>
              </a:rPr>
              <a:t>4. Anketēšana: tika sagatavotas ikmēneša anketas par jautājumiem, kas aktualizējami Senioru Saeimā, izplatītas anketas – mājas lapā, izdalītas personīgi pasākumos un sadarbības NVO; tika apkopoti kopsavilkumos ikmēneša anketu rezultāti;</a:t>
            </a:r>
            <a:endParaRPr lang="en-US" sz="1800" dirty="0"/>
          </a:p>
        </p:txBody>
      </p:sp>
      <p:sp>
        <p:nvSpPr>
          <p:cNvPr id="12" name="Shape 7"/>
          <p:cNvSpPr/>
          <p:nvPr/>
        </p:nvSpPr>
        <p:spPr>
          <a:xfrm>
            <a:off x="658368" y="3760055"/>
            <a:ext cx="10835640" cy="1058968"/>
          </a:xfrm>
          <a:prstGeom prst="roundRect">
            <a:avLst>
              <a:gd name="adj" fmla="val 8635"/>
            </a:avLst>
          </a:prstGeom>
          <a:solidFill>
            <a:srgbClr val="EFF5F6"/>
          </a:solidFill>
          <a:ln w="12700">
            <a:solidFill>
              <a:srgbClr val="EFF5F6"/>
            </a:solidFill>
            <a:prstDash val="solid"/>
          </a:ln>
        </p:spPr>
      </p:sp>
      <p:sp>
        <p:nvSpPr>
          <p:cNvPr id="13" name="Shape 8"/>
          <p:cNvSpPr/>
          <p:nvPr/>
        </p:nvSpPr>
        <p:spPr>
          <a:xfrm>
            <a:off x="658368" y="3760055"/>
            <a:ext cx="73152" cy="1058968"/>
          </a:xfrm>
          <a:prstGeom prst="rect">
            <a:avLst/>
          </a:prstGeom>
          <a:solidFill>
            <a:srgbClr val="318782"/>
          </a:solidFill>
          <a:ln w="12700">
            <a:solidFill>
              <a:srgbClr val="318782"/>
            </a:solidFill>
            <a:prstDash val="solid"/>
          </a:ln>
        </p:spPr>
      </p:sp>
      <p:sp>
        <p:nvSpPr>
          <p:cNvPr id="14" name="Text 9"/>
          <p:cNvSpPr/>
          <p:nvPr/>
        </p:nvSpPr>
        <p:spPr>
          <a:xfrm>
            <a:off x="859536" y="3878927"/>
            <a:ext cx="10451592" cy="830368"/>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5.Tika izmantoti anketēšanas rezultāti un iegūtie priekšlikumi tikšanās reizēs.</a:t>
            </a:r>
            <a:endParaRPr lang="en-US" sz="1800" dirty="0"/>
          </a:p>
        </p:txBody>
      </p:sp>
      <p:sp>
        <p:nvSpPr>
          <p:cNvPr id="15" name="Shape 10"/>
          <p:cNvSpPr/>
          <p:nvPr/>
        </p:nvSpPr>
        <p:spPr>
          <a:xfrm>
            <a:off x="658368" y="4956183"/>
            <a:ext cx="10835640" cy="1197729"/>
          </a:xfrm>
          <a:prstGeom prst="roundRect">
            <a:avLst>
              <a:gd name="adj" fmla="val 7634"/>
            </a:avLst>
          </a:prstGeom>
          <a:solidFill>
            <a:srgbClr val="FAF3E5"/>
          </a:solidFill>
          <a:ln w="12700">
            <a:solidFill>
              <a:srgbClr val="FAF3E5"/>
            </a:solidFill>
            <a:prstDash val="solid"/>
          </a:ln>
        </p:spPr>
      </p:sp>
      <p:sp>
        <p:nvSpPr>
          <p:cNvPr id="16" name="Shape 11"/>
          <p:cNvSpPr/>
          <p:nvPr/>
        </p:nvSpPr>
        <p:spPr>
          <a:xfrm>
            <a:off x="658368" y="4956183"/>
            <a:ext cx="73152" cy="1197729"/>
          </a:xfrm>
          <a:prstGeom prst="rect">
            <a:avLst/>
          </a:prstGeom>
          <a:solidFill>
            <a:srgbClr val="B43F4B"/>
          </a:solidFill>
          <a:ln w="12700">
            <a:solidFill>
              <a:srgbClr val="B43F4B"/>
            </a:solidFill>
            <a:prstDash val="solid"/>
          </a:ln>
        </p:spPr>
      </p:sp>
      <p:sp>
        <p:nvSpPr>
          <p:cNvPr id="17" name="Text 12"/>
          <p:cNvSpPr/>
          <p:nvPr/>
        </p:nvSpPr>
        <p:spPr>
          <a:xfrm>
            <a:off x="859536" y="5075055"/>
            <a:ext cx="10451592" cy="969129"/>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6. Darbojāmies dažādās NVO apvienībās reģionos un valstī, dalība NVO un MK Memoranda darba grupās.</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BFAF7"/>
        </a:solidFill>
        <a:effectLst/>
      </p:bgPr>
    </p:bg>
    <p:spTree>
      <p:nvGrpSpPr>
        <p:cNvPr id="1" name=""/>
        <p:cNvGrpSpPr/>
        <p:nvPr/>
      </p:nvGrpSpPr>
      <p:grpSpPr>
        <a:xfrm>
          <a:off x="0" y="0"/>
          <a:ext cx="0" cy="0"/>
          <a:chOff x="0" y="0"/>
          <a:chExt cx="0" cy="0"/>
        </a:xfrm>
      </p:grpSpPr>
      <p:sp>
        <p:nvSpPr>
          <p:cNvPr id="2" name="Shape 0"/>
          <p:cNvSpPr/>
          <p:nvPr/>
        </p:nvSpPr>
        <p:spPr>
          <a:xfrm>
            <a:off x="146304" y="0"/>
            <a:ext cx="100584" cy="6858000"/>
          </a:xfrm>
          <a:prstGeom prst="rect">
            <a:avLst/>
          </a:prstGeom>
          <a:solidFill>
            <a:srgbClr val="B43F4B"/>
          </a:solidFill>
          <a:ln w="12700">
            <a:solidFill>
              <a:srgbClr val="B43F4B"/>
            </a:solidFill>
            <a:prstDash val="solid"/>
          </a:ln>
        </p:spPr>
      </p:sp>
      <p:sp>
        <p:nvSpPr>
          <p:cNvPr id="3" name="Text 1"/>
          <p:cNvSpPr/>
          <p:nvPr/>
        </p:nvSpPr>
        <p:spPr>
          <a:xfrm>
            <a:off x="612648" y="411480"/>
            <a:ext cx="10972800" cy="585216"/>
          </a:xfrm>
          <a:prstGeom prst="rect">
            <a:avLst/>
          </a:prstGeom>
          <a:noFill/>
          <a:ln/>
        </p:spPr>
        <p:txBody>
          <a:bodyPr wrap="square" lIns="0" tIns="0" rIns="0" bIns="0" rtlCol="0" anchor="ctr">
            <a:spAutoFit/>
          </a:bodyPr>
          <a:lstStyle/>
          <a:p>
            <a:pPr marL="0" indent="0">
              <a:buNone/>
            </a:pPr>
            <a:r>
              <a:rPr lang="en-US" sz="2700" b="1" dirty="0">
                <a:solidFill>
                  <a:srgbClr val="233E55"/>
                </a:solidFill>
                <a:latin typeface="Aptos" pitchFamily="34" charset="0"/>
                <a:ea typeface="Aptos" pitchFamily="34" charset="-122"/>
                <a:cs typeface="Aptos" pitchFamily="34" charset="-120"/>
              </a:rPr>
              <a:t>Senioru Saeima</a:t>
            </a:r>
            <a:endParaRPr lang="en-US" sz="2700" dirty="0"/>
          </a:p>
        </p:txBody>
      </p:sp>
      <p:sp>
        <p:nvSpPr>
          <p:cNvPr id="4" name="Shape 2"/>
          <p:cNvSpPr/>
          <p:nvPr/>
        </p:nvSpPr>
        <p:spPr>
          <a:xfrm>
            <a:off x="630936" y="1161288"/>
            <a:ext cx="10936224" cy="25603"/>
          </a:xfrm>
          <a:prstGeom prst="rect">
            <a:avLst/>
          </a:prstGeom>
          <a:solidFill>
            <a:srgbClr val="C39436"/>
          </a:solidFill>
          <a:ln w="12700">
            <a:solidFill>
              <a:srgbClr val="C39436"/>
            </a:solidFill>
            <a:prstDash val="solid"/>
          </a:ln>
        </p:spPr>
      </p:sp>
      <p:sp>
        <p:nvSpPr>
          <p:cNvPr id="5" name="Shape 3"/>
          <p:cNvSpPr/>
          <p:nvPr/>
        </p:nvSpPr>
        <p:spPr>
          <a:xfrm>
            <a:off x="612648" y="6364224"/>
            <a:ext cx="10954512" cy="13716"/>
          </a:xfrm>
          <a:prstGeom prst="rect">
            <a:avLst/>
          </a:prstGeom>
          <a:solidFill>
            <a:srgbClr val="E8E4DE"/>
          </a:solidFill>
          <a:ln w="12700">
            <a:solidFill>
              <a:srgbClr val="E8E4DE"/>
            </a:solidFill>
            <a:prstDash val="solid"/>
          </a:ln>
        </p:spPr>
      </p:sp>
      <p:pic>
        <p:nvPicPr>
          <p:cNvPr id="6" name="Image 0" descr="/mnt/data/presentation_build/logo_lska_trim.png"/>
          <p:cNvPicPr>
            <a:picLocks noChangeAspect="1"/>
          </p:cNvPicPr>
          <p:nvPr/>
        </p:nvPicPr>
        <p:blipFill>
          <a:blip r:embed="rId3"/>
          <a:stretch>
            <a:fillRect/>
          </a:stretch>
        </p:blipFill>
        <p:spPr>
          <a:xfrm>
            <a:off x="863128" y="6428232"/>
            <a:ext cx="440871" cy="274320"/>
          </a:xfrm>
          <a:prstGeom prst="rect">
            <a:avLst/>
          </a:prstGeom>
        </p:spPr>
      </p:pic>
      <p:pic>
        <p:nvPicPr>
          <p:cNvPr id="7" name="Image 1" descr="/mnt/data/presentation_build/logo_sif_trim.png"/>
          <p:cNvPicPr>
            <a:picLocks noChangeAspect="1"/>
          </p:cNvPicPr>
          <p:nvPr/>
        </p:nvPicPr>
        <p:blipFill>
          <a:blip r:embed="rId4"/>
          <a:stretch>
            <a:fillRect/>
          </a:stretch>
        </p:blipFill>
        <p:spPr>
          <a:xfrm>
            <a:off x="10057930" y="6419088"/>
            <a:ext cx="577012" cy="292608"/>
          </a:xfrm>
          <a:prstGeom prst="rect">
            <a:avLst/>
          </a:prstGeom>
        </p:spPr>
      </p:pic>
      <p:pic>
        <p:nvPicPr>
          <p:cNvPr id="8" name="Image 2" descr="/mnt/data/presentation_build/logo_km_trim.png"/>
          <p:cNvPicPr>
            <a:picLocks noChangeAspect="1"/>
          </p:cNvPicPr>
          <p:nvPr/>
        </p:nvPicPr>
        <p:blipFill>
          <a:blip r:embed="rId5"/>
          <a:stretch>
            <a:fillRect/>
          </a:stretch>
        </p:blipFill>
        <p:spPr>
          <a:xfrm>
            <a:off x="11139126" y="6419088"/>
            <a:ext cx="316572" cy="292608"/>
          </a:xfrm>
          <a:prstGeom prst="rect">
            <a:avLst/>
          </a:prstGeom>
        </p:spPr>
      </p:pic>
      <p:sp>
        <p:nvSpPr>
          <p:cNvPr id="9" name="Shape 4"/>
          <p:cNvSpPr/>
          <p:nvPr/>
        </p:nvSpPr>
        <p:spPr>
          <a:xfrm>
            <a:off x="658368" y="1417320"/>
            <a:ext cx="10835640" cy="1277305"/>
          </a:xfrm>
          <a:prstGeom prst="roundRect">
            <a:avLst>
              <a:gd name="adj" fmla="val 7159"/>
            </a:avLst>
          </a:prstGeom>
          <a:solidFill>
            <a:srgbClr val="FFFFFF"/>
          </a:solidFill>
          <a:ln w="12700">
            <a:solidFill>
              <a:srgbClr val="FFFFFF"/>
            </a:solidFill>
            <a:prstDash val="solid"/>
          </a:ln>
        </p:spPr>
      </p:sp>
      <p:sp>
        <p:nvSpPr>
          <p:cNvPr id="10" name="Shape 5"/>
          <p:cNvSpPr/>
          <p:nvPr/>
        </p:nvSpPr>
        <p:spPr>
          <a:xfrm>
            <a:off x="658368" y="1417320"/>
            <a:ext cx="73152" cy="1277305"/>
          </a:xfrm>
          <a:prstGeom prst="rect">
            <a:avLst/>
          </a:prstGeom>
          <a:solidFill>
            <a:srgbClr val="C39436"/>
          </a:solidFill>
          <a:ln w="12700">
            <a:solidFill>
              <a:srgbClr val="C39436"/>
            </a:solidFill>
            <a:prstDash val="solid"/>
          </a:ln>
        </p:spPr>
      </p:sp>
      <p:sp>
        <p:nvSpPr>
          <p:cNvPr id="11" name="Text 6"/>
          <p:cNvSpPr/>
          <p:nvPr/>
        </p:nvSpPr>
        <p:spPr>
          <a:xfrm>
            <a:off x="859536" y="1536192"/>
            <a:ext cx="10451592" cy="1048705"/>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7.Līdzdalība normatīvo aktu izvērtēšanā, priekšlikumu sagatavošanā un lēmumu pieņemšanā.</a:t>
            </a:r>
            <a:endParaRPr lang="en-US" sz="1800" dirty="0"/>
          </a:p>
        </p:txBody>
      </p:sp>
      <p:sp>
        <p:nvSpPr>
          <p:cNvPr id="12" name="Shape 7"/>
          <p:cNvSpPr/>
          <p:nvPr/>
        </p:nvSpPr>
        <p:spPr>
          <a:xfrm>
            <a:off x="658368" y="2831785"/>
            <a:ext cx="10835640" cy="1094833"/>
          </a:xfrm>
          <a:prstGeom prst="roundRect">
            <a:avLst>
              <a:gd name="adj" fmla="val 8352"/>
            </a:avLst>
          </a:prstGeom>
          <a:solidFill>
            <a:srgbClr val="EFF5F6"/>
          </a:solidFill>
          <a:ln w="12700">
            <a:solidFill>
              <a:srgbClr val="EFF5F6"/>
            </a:solidFill>
            <a:prstDash val="solid"/>
          </a:ln>
        </p:spPr>
      </p:sp>
      <p:sp>
        <p:nvSpPr>
          <p:cNvPr id="13" name="Shape 8"/>
          <p:cNvSpPr/>
          <p:nvPr/>
        </p:nvSpPr>
        <p:spPr>
          <a:xfrm>
            <a:off x="658368" y="2831785"/>
            <a:ext cx="73152" cy="1094833"/>
          </a:xfrm>
          <a:prstGeom prst="rect">
            <a:avLst/>
          </a:prstGeom>
          <a:solidFill>
            <a:srgbClr val="318782"/>
          </a:solidFill>
          <a:ln w="12700">
            <a:solidFill>
              <a:srgbClr val="318782"/>
            </a:solidFill>
            <a:prstDash val="solid"/>
          </a:ln>
        </p:spPr>
      </p:sp>
      <p:sp>
        <p:nvSpPr>
          <p:cNvPr id="14" name="Text 9"/>
          <p:cNvSpPr/>
          <p:nvPr/>
        </p:nvSpPr>
        <p:spPr>
          <a:xfrm>
            <a:off x="859536" y="2950657"/>
            <a:ext cx="10451592" cy="866233"/>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8. Priekšlikumu sagatavošana LR Saeimai un iesniegšana katru gadu.</a:t>
            </a:r>
            <a:endParaRPr lang="en-US" sz="1800" dirty="0"/>
          </a:p>
        </p:txBody>
      </p:sp>
      <p:sp>
        <p:nvSpPr>
          <p:cNvPr id="15" name="Shape 10"/>
          <p:cNvSpPr/>
          <p:nvPr/>
        </p:nvSpPr>
        <p:spPr>
          <a:xfrm>
            <a:off x="658368" y="4063777"/>
            <a:ext cx="10835640" cy="2090135"/>
          </a:xfrm>
          <a:prstGeom prst="roundRect">
            <a:avLst>
              <a:gd name="adj" fmla="val 4375"/>
            </a:avLst>
          </a:prstGeom>
          <a:solidFill>
            <a:srgbClr val="FAF3E5"/>
          </a:solidFill>
          <a:ln w="12700">
            <a:solidFill>
              <a:srgbClr val="FAF3E5"/>
            </a:solidFill>
            <a:prstDash val="solid"/>
          </a:ln>
        </p:spPr>
      </p:sp>
      <p:sp>
        <p:nvSpPr>
          <p:cNvPr id="16" name="Shape 11"/>
          <p:cNvSpPr/>
          <p:nvPr/>
        </p:nvSpPr>
        <p:spPr>
          <a:xfrm>
            <a:off x="658368" y="4063777"/>
            <a:ext cx="73152" cy="2090135"/>
          </a:xfrm>
          <a:prstGeom prst="rect">
            <a:avLst/>
          </a:prstGeom>
          <a:solidFill>
            <a:srgbClr val="B43F4B"/>
          </a:solidFill>
          <a:ln w="12700">
            <a:solidFill>
              <a:srgbClr val="B43F4B"/>
            </a:solidFill>
            <a:prstDash val="solid"/>
          </a:ln>
        </p:spPr>
      </p:sp>
      <p:sp>
        <p:nvSpPr>
          <p:cNvPr id="17" name="Text 12"/>
          <p:cNvSpPr/>
          <p:nvPr/>
        </p:nvSpPr>
        <p:spPr>
          <a:xfrm>
            <a:off x="859536" y="4182649"/>
            <a:ext cx="10451592" cy="1861535"/>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9. Sagatavos atzinumus valsts institūcijām, kas sniedz starptautisko institūciju pieprasītos dokumentus. Sanāksmēs likumdošanas aktu apspriešanā tika izmantota arī attālinātā līdzdalība.</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BFAF7"/>
        </a:solidFill>
        <a:effectLst/>
      </p:bgPr>
    </p:bg>
    <p:spTree>
      <p:nvGrpSpPr>
        <p:cNvPr id="1" name=""/>
        <p:cNvGrpSpPr/>
        <p:nvPr/>
      </p:nvGrpSpPr>
      <p:grpSpPr>
        <a:xfrm>
          <a:off x="0" y="0"/>
          <a:ext cx="0" cy="0"/>
          <a:chOff x="0" y="0"/>
          <a:chExt cx="0" cy="0"/>
        </a:xfrm>
      </p:grpSpPr>
      <p:sp>
        <p:nvSpPr>
          <p:cNvPr id="2" name="Shape 0"/>
          <p:cNvSpPr/>
          <p:nvPr/>
        </p:nvSpPr>
        <p:spPr>
          <a:xfrm>
            <a:off x="146304" y="0"/>
            <a:ext cx="100584" cy="6858000"/>
          </a:xfrm>
          <a:prstGeom prst="rect">
            <a:avLst/>
          </a:prstGeom>
          <a:solidFill>
            <a:srgbClr val="B43F4B"/>
          </a:solidFill>
          <a:ln w="12700">
            <a:solidFill>
              <a:srgbClr val="B43F4B"/>
            </a:solidFill>
            <a:prstDash val="solid"/>
          </a:ln>
        </p:spPr>
      </p:sp>
      <p:sp>
        <p:nvSpPr>
          <p:cNvPr id="3" name="Text 1"/>
          <p:cNvSpPr/>
          <p:nvPr/>
        </p:nvSpPr>
        <p:spPr>
          <a:xfrm>
            <a:off x="612648" y="411480"/>
            <a:ext cx="10972800" cy="585216"/>
          </a:xfrm>
          <a:prstGeom prst="rect">
            <a:avLst/>
          </a:prstGeom>
          <a:noFill/>
          <a:ln/>
        </p:spPr>
        <p:txBody>
          <a:bodyPr wrap="square" lIns="0" tIns="0" rIns="0" bIns="0" rtlCol="0" anchor="ctr">
            <a:spAutoFit/>
          </a:bodyPr>
          <a:lstStyle/>
          <a:p>
            <a:pPr marL="0" indent="0">
              <a:buNone/>
            </a:pPr>
            <a:r>
              <a:rPr lang="en-US" sz="2700" b="1" dirty="0">
                <a:solidFill>
                  <a:srgbClr val="233E55"/>
                </a:solidFill>
                <a:latin typeface="Aptos" pitchFamily="34" charset="0"/>
                <a:ea typeface="Aptos" pitchFamily="34" charset="-122"/>
                <a:cs typeface="Aptos" pitchFamily="34" charset="-120"/>
              </a:rPr>
              <a:t>Senioru Saeima</a:t>
            </a:r>
            <a:endParaRPr lang="en-US" sz="2700" dirty="0"/>
          </a:p>
        </p:txBody>
      </p:sp>
      <p:sp>
        <p:nvSpPr>
          <p:cNvPr id="4" name="Shape 2"/>
          <p:cNvSpPr/>
          <p:nvPr/>
        </p:nvSpPr>
        <p:spPr>
          <a:xfrm>
            <a:off x="630936" y="1161288"/>
            <a:ext cx="10936224" cy="25603"/>
          </a:xfrm>
          <a:prstGeom prst="rect">
            <a:avLst/>
          </a:prstGeom>
          <a:solidFill>
            <a:srgbClr val="C39436"/>
          </a:solidFill>
          <a:ln w="12700">
            <a:solidFill>
              <a:srgbClr val="C39436"/>
            </a:solidFill>
            <a:prstDash val="solid"/>
          </a:ln>
        </p:spPr>
      </p:sp>
      <p:sp>
        <p:nvSpPr>
          <p:cNvPr id="5" name="Shape 3"/>
          <p:cNvSpPr/>
          <p:nvPr/>
        </p:nvSpPr>
        <p:spPr>
          <a:xfrm>
            <a:off x="612648" y="6364224"/>
            <a:ext cx="10954512" cy="13716"/>
          </a:xfrm>
          <a:prstGeom prst="rect">
            <a:avLst/>
          </a:prstGeom>
          <a:solidFill>
            <a:srgbClr val="E8E4DE"/>
          </a:solidFill>
          <a:ln w="12700">
            <a:solidFill>
              <a:srgbClr val="E8E4DE"/>
            </a:solidFill>
            <a:prstDash val="solid"/>
          </a:ln>
        </p:spPr>
      </p:sp>
      <p:pic>
        <p:nvPicPr>
          <p:cNvPr id="6" name="Image 0" descr="/mnt/data/presentation_build/logo_lska_trim.png"/>
          <p:cNvPicPr>
            <a:picLocks noChangeAspect="1"/>
          </p:cNvPicPr>
          <p:nvPr/>
        </p:nvPicPr>
        <p:blipFill>
          <a:blip r:embed="rId3"/>
          <a:stretch>
            <a:fillRect/>
          </a:stretch>
        </p:blipFill>
        <p:spPr>
          <a:xfrm>
            <a:off x="863128" y="6428232"/>
            <a:ext cx="440871" cy="274320"/>
          </a:xfrm>
          <a:prstGeom prst="rect">
            <a:avLst/>
          </a:prstGeom>
        </p:spPr>
      </p:pic>
      <p:pic>
        <p:nvPicPr>
          <p:cNvPr id="7" name="Image 1" descr="/mnt/data/presentation_build/logo_sif_trim.png"/>
          <p:cNvPicPr>
            <a:picLocks noChangeAspect="1"/>
          </p:cNvPicPr>
          <p:nvPr/>
        </p:nvPicPr>
        <p:blipFill>
          <a:blip r:embed="rId4"/>
          <a:stretch>
            <a:fillRect/>
          </a:stretch>
        </p:blipFill>
        <p:spPr>
          <a:xfrm>
            <a:off x="10057930" y="6419088"/>
            <a:ext cx="577012" cy="292608"/>
          </a:xfrm>
          <a:prstGeom prst="rect">
            <a:avLst/>
          </a:prstGeom>
        </p:spPr>
      </p:pic>
      <p:pic>
        <p:nvPicPr>
          <p:cNvPr id="8" name="Image 2" descr="/mnt/data/presentation_build/logo_km_trim.png"/>
          <p:cNvPicPr>
            <a:picLocks noChangeAspect="1"/>
          </p:cNvPicPr>
          <p:nvPr/>
        </p:nvPicPr>
        <p:blipFill>
          <a:blip r:embed="rId5"/>
          <a:stretch>
            <a:fillRect/>
          </a:stretch>
        </p:blipFill>
        <p:spPr>
          <a:xfrm>
            <a:off x="11139126" y="6419088"/>
            <a:ext cx="316572" cy="292608"/>
          </a:xfrm>
          <a:prstGeom prst="rect">
            <a:avLst/>
          </a:prstGeom>
        </p:spPr>
      </p:pic>
      <p:sp>
        <p:nvSpPr>
          <p:cNvPr id="9" name="Shape 4"/>
          <p:cNvSpPr/>
          <p:nvPr/>
        </p:nvSpPr>
        <p:spPr>
          <a:xfrm>
            <a:off x="658368" y="1417320"/>
            <a:ext cx="10835640" cy="2026724"/>
          </a:xfrm>
          <a:prstGeom prst="roundRect">
            <a:avLst>
              <a:gd name="adj" fmla="val 4512"/>
            </a:avLst>
          </a:prstGeom>
          <a:solidFill>
            <a:srgbClr val="FFFFFF"/>
          </a:solidFill>
          <a:ln w="12700">
            <a:solidFill>
              <a:srgbClr val="FFFFFF"/>
            </a:solidFill>
            <a:prstDash val="solid"/>
          </a:ln>
        </p:spPr>
      </p:sp>
      <p:sp>
        <p:nvSpPr>
          <p:cNvPr id="10" name="Shape 5"/>
          <p:cNvSpPr/>
          <p:nvPr/>
        </p:nvSpPr>
        <p:spPr>
          <a:xfrm>
            <a:off x="658368" y="1417320"/>
            <a:ext cx="73152" cy="2026724"/>
          </a:xfrm>
          <a:prstGeom prst="rect">
            <a:avLst/>
          </a:prstGeom>
          <a:solidFill>
            <a:srgbClr val="C39436"/>
          </a:solidFill>
          <a:ln w="12700">
            <a:solidFill>
              <a:srgbClr val="C39436"/>
            </a:solidFill>
            <a:prstDash val="solid"/>
          </a:ln>
        </p:spPr>
      </p:sp>
      <p:sp>
        <p:nvSpPr>
          <p:cNvPr id="11" name="Text 6"/>
          <p:cNvSpPr/>
          <p:nvPr/>
        </p:nvSpPr>
        <p:spPr>
          <a:xfrm>
            <a:off x="859536" y="1536192"/>
            <a:ext cx="10451592" cy="1798124"/>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10. Biedrības mājas lapā www.lskapvieniba.lv ir izveidota atsevišķa sadaļa „Senioru Saeima”, kur ievietot aktuālo informāciju, sagatavo Senioru Saeimas priekšsēdētāja.</a:t>
            </a:r>
            <a:endParaRPr lang="en-US" sz="1800" dirty="0"/>
          </a:p>
        </p:txBody>
      </p:sp>
      <p:sp>
        <p:nvSpPr>
          <p:cNvPr id="12" name="Shape 7"/>
          <p:cNvSpPr/>
          <p:nvPr/>
        </p:nvSpPr>
        <p:spPr>
          <a:xfrm>
            <a:off x="658368" y="3581204"/>
            <a:ext cx="10835640" cy="1409139"/>
          </a:xfrm>
          <a:prstGeom prst="roundRect">
            <a:avLst>
              <a:gd name="adj" fmla="val 6489"/>
            </a:avLst>
          </a:prstGeom>
          <a:solidFill>
            <a:srgbClr val="EFF5F6"/>
          </a:solidFill>
          <a:ln w="12700">
            <a:solidFill>
              <a:srgbClr val="EFF5F6"/>
            </a:solidFill>
            <a:prstDash val="solid"/>
          </a:ln>
        </p:spPr>
      </p:sp>
      <p:sp>
        <p:nvSpPr>
          <p:cNvPr id="13" name="Shape 8"/>
          <p:cNvSpPr/>
          <p:nvPr/>
        </p:nvSpPr>
        <p:spPr>
          <a:xfrm>
            <a:off x="658368" y="3581204"/>
            <a:ext cx="73152" cy="1409139"/>
          </a:xfrm>
          <a:prstGeom prst="rect">
            <a:avLst/>
          </a:prstGeom>
          <a:solidFill>
            <a:srgbClr val="318782"/>
          </a:solidFill>
          <a:ln w="12700">
            <a:solidFill>
              <a:srgbClr val="318782"/>
            </a:solidFill>
            <a:prstDash val="solid"/>
          </a:ln>
        </p:spPr>
      </p:sp>
      <p:sp>
        <p:nvSpPr>
          <p:cNvPr id="14" name="Text 9"/>
          <p:cNvSpPr/>
          <p:nvPr/>
        </p:nvSpPr>
        <p:spPr>
          <a:xfrm>
            <a:off x="859536" y="3700076"/>
            <a:ext cx="10451592" cy="1180539"/>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11.Lietuvas likumdošanas pieredzes apgūšana komandējumā un ieviešana Latvijā priekšlikumu veidā.</a:t>
            </a:r>
            <a:endParaRPr lang="en-US" sz="1800" dirty="0"/>
          </a:p>
        </p:txBody>
      </p:sp>
      <p:sp>
        <p:nvSpPr>
          <p:cNvPr id="15" name="Shape 10"/>
          <p:cNvSpPr/>
          <p:nvPr/>
        </p:nvSpPr>
        <p:spPr>
          <a:xfrm>
            <a:off x="658368" y="5127502"/>
            <a:ext cx="10835640" cy="1026410"/>
          </a:xfrm>
          <a:prstGeom prst="roundRect">
            <a:avLst>
              <a:gd name="adj" fmla="val 8909"/>
            </a:avLst>
          </a:prstGeom>
          <a:solidFill>
            <a:srgbClr val="FAF3E5"/>
          </a:solidFill>
          <a:ln w="12700">
            <a:solidFill>
              <a:srgbClr val="FAF3E5"/>
            </a:solidFill>
            <a:prstDash val="solid"/>
          </a:ln>
        </p:spPr>
      </p:sp>
      <p:sp>
        <p:nvSpPr>
          <p:cNvPr id="16" name="Shape 11"/>
          <p:cNvSpPr/>
          <p:nvPr/>
        </p:nvSpPr>
        <p:spPr>
          <a:xfrm>
            <a:off x="658368" y="5127502"/>
            <a:ext cx="73152" cy="1026410"/>
          </a:xfrm>
          <a:prstGeom prst="rect">
            <a:avLst/>
          </a:prstGeom>
          <a:solidFill>
            <a:srgbClr val="B43F4B"/>
          </a:solidFill>
          <a:ln w="12700">
            <a:solidFill>
              <a:srgbClr val="B43F4B"/>
            </a:solidFill>
            <a:prstDash val="solid"/>
          </a:ln>
        </p:spPr>
      </p:sp>
      <p:sp>
        <p:nvSpPr>
          <p:cNvPr id="17" name="Text 12"/>
          <p:cNvSpPr/>
          <p:nvPr/>
        </p:nvSpPr>
        <p:spPr>
          <a:xfrm>
            <a:off x="859536" y="5246374"/>
            <a:ext cx="10451592" cy="797810"/>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Ar Senioru Saeimas vadītāju tika slēgts darba līgums</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BFAF7"/>
        </a:solidFill>
        <a:effectLst/>
      </p:bgPr>
    </p:bg>
    <p:spTree>
      <p:nvGrpSpPr>
        <p:cNvPr id="1" name=""/>
        <p:cNvGrpSpPr/>
        <p:nvPr/>
      </p:nvGrpSpPr>
      <p:grpSpPr>
        <a:xfrm>
          <a:off x="0" y="0"/>
          <a:ext cx="0" cy="0"/>
          <a:chOff x="0" y="0"/>
          <a:chExt cx="0" cy="0"/>
        </a:xfrm>
      </p:grpSpPr>
      <p:sp>
        <p:nvSpPr>
          <p:cNvPr id="2" name="Shape 0"/>
          <p:cNvSpPr/>
          <p:nvPr/>
        </p:nvSpPr>
        <p:spPr>
          <a:xfrm>
            <a:off x="146304" y="0"/>
            <a:ext cx="100584" cy="6858000"/>
          </a:xfrm>
          <a:prstGeom prst="rect">
            <a:avLst/>
          </a:prstGeom>
          <a:solidFill>
            <a:srgbClr val="B43F4B"/>
          </a:solidFill>
          <a:ln w="12700">
            <a:solidFill>
              <a:srgbClr val="B43F4B"/>
            </a:solidFill>
            <a:prstDash val="solid"/>
          </a:ln>
        </p:spPr>
      </p:sp>
      <p:sp>
        <p:nvSpPr>
          <p:cNvPr id="3" name="Text 1"/>
          <p:cNvSpPr/>
          <p:nvPr/>
        </p:nvSpPr>
        <p:spPr>
          <a:xfrm>
            <a:off x="612648" y="411480"/>
            <a:ext cx="10972800" cy="585216"/>
          </a:xfrm>
          <a:prstGeom prst="rect">
            <a:avLst/>
          </a:prstGeom>
          <a:noFill/>
          <a:ln/>
        </p:spPr>
        <p:txBody>
          <a:bodyPr wrap="square" lIns="0" tIns="0" rIns="0" bIns="0" rtlCol="0" anchor="ctr">
            <a:spAutoFit/>
          </a:bodyPr>
          <a:lstStyle/>
          <a:p>
            <a:pPr marL="0" indent="0">
              <a:buNone/>
            </a:pPr>
            <a:r>
              <a:rPr lang="en-US" sz="2700" b="1" dirty="0">
                <a:solidFill>
                  <a:srgbClr val="233E55"/>
                </a:solidFill>
                <a:latin typeface="Aptos" pitchFamily="34" charset="0"/>
                <a:ea typeface="Aptos" pitchFamily="34" charset="-122"/>
                <a:cs typeface="Aptos" pitchFamily="34" charset="-120"/>
              </a:rPr>
              <a:t>Senioru skola Rīgā</a:t>
            </a:r>
            <a:endParaRPr lang="en-US" sz="2700" dirty="0"/>
          </a:p>
        </p:txBody>
      </p:sp>
      <p:sp>
        <p:nvSpPr>
          <p:cNvPr id="4" name="Shape 2"/>
          <p:cNvSpPr/>
          <p:nvPr/>
        </p:nvSpPr>
        <p:spPr>
          <a:xfrm>
            <a:off x="630936" y="1161288"/>
            <a:ext cx="10936224" cy="25603"/>
          </a:xfrm>
          <a:prstGeom prst="rect">
            <a:avLst/>
          </a:prstGeom>
          <a:solidFill>
            <a:srgbClr val="C39436"/>
          </a:solidFill>
          <a:ln w="12700">
            <a:solidFill>
              <a:srgbClr val="C39436"/>
            </a:solidFill>
            <a:prstDash val="solid"/>
          </a:ln>
        </p:spPr>
      </p:sp>
      <p:sp>
        <p:nvSpPr>
          <p:cNvPr id="5" name="Shape 3"/>
          <p:cNvSpPr/>
          <p:nvPr/>
        </p:nvSpPr>
        <p:spPr>
          <a:xfrm>
            <a:off x="612648" y="6364224"/>
            <a:ext cx="10954512" cy="13716"/>
          </a:xfrm>
          <a:prstGeom prst="rect">
            <a:avLst/>
          </a:prstGeom>
          <a:solidFill>
            <a:srgbClr val="E8E4DE"/>
          </a:solidFill>
          <a:ln w="12700">
            <a:solidFill>
              <a:srgbClr val="E8E4DE"/>
            </a:solidFill>
            <a:prstDash val="solid"/>
          </a:ln>
        </p:spPr>
      </p:sp>
      <p:pic>
        <p:nvPicPr>
          <p:cNvPr id="6" name="Image 0" descr="/mnt/data/presentation_build/logo_lska_trim.png"/>
          <p:cNvPicPr>
            <a:picLocks noChangeAspect="1"/>
          </p:cNvPicPr>
          <p:nvPr/>
        </p:nvPicPr>
        <p:blipFill>
          <a:blip r:embed="rId3"/>
          <a:stretch>
            <a:fillRect/>
          </a:stretch>
        </p:blipFill>
        <p:spPr>
          <a:xfrm>
            <a:off x="863128" y="6428232"/>
            <a:ext cx="440871" cy="274320"/>
          </a:xfrm>
          <a:prstGeom prst="rect">
            <a:avLst/>
          </a:prstGeom>
        </p:spPr>
      </p:pic>
      <p:pic>
        <p:nvPicPr>
          <p:cNvPr id="7" name="Image 1" descr="/mnt/data/presentation_build/logo_sif_trim.png"/>
          <p:cNvPicPr>
            <a:picLocks noChangeAspect="1"/>
          </p:cNvPicPr>
          <p:nvPr/>
        </p:nvPicPr>
        <p:blipFill>
          <a:blip r:embed="rId4"/>
          <a:stretch>
            <a:fillRect/>
          </a:stretch>
        </p:blipFill>
        <p:spPr>
          <a:xfrm>
            <a:off x="10057930" y="6419088"/>
            <a:ext cx="577012" cy="292608"/>
          </a:xfrm>
          <a:prstGeom prst="rect">
            <a:avLst/>
          </a:prstGeom>
        </p:spPr>
      </p:pic>
      <p:pic>
        <p:nvPicPr>
          <p:cNvPr id="8" name="Image 2" descr="/mnt/data/presentation_build/logo_km_trim.png"/>
          <p:cNvPicPr>
            <a:picLocks noChangeAspect="1"/>
          </p:cNvPicPr>
          <p:nvPr/>
        </p:nvPicPr>
        <p:blipFill>
          <a:blip r:embed="rId5"/>
          <a:stretch>
            <a:fillRect/>
          </a:stretch>
        </p:blipFill>
        <p:spPr>
          <a:xfrm>
            <a:off x="11139126" y="6419088"/>
            <a:ext cx="316572" cy="292608"/>
          </a:xfrm>
          <a:prstGeom prst="rect">
            <a:avLst/>
          </a:prstGeom>
        </p:spPr>
      </p:pic>
      <p:sp>
        <p:nvSpPr>
          <p:cNvPr id="9" name="Shape 4"/>
          <p:cNvSpPr/>
          <p:nvPr/>
        </p:nvSpPr>
        <p:spPr>
          <a:xfrm>
            <a:off x="658368" y="1417320"/>
            <a:ext cx="10835640" cy="1140510"/>
          </a:xfrm>
          <a:prstGeom prst="roundRect">
            <a:avLst>
              <a:gd name="adj" fmla="val 8017"/>
            </a:avLst>
          </a:prstGeom>
          <a:solidFill>
            <a:srgbClr val="FFFFFF"/>
          </a:solidFill>
          <a:ln w="12700">
            <a:solidFill>
              <a:srgbClr val="FFFFFF"/>
            </a:solidFill>
            <a:prstDash val="solid"/>
          </a:ln>
        </p:spPr>
      </p:sp>
      <p:sp>
        <p:nvSpPr>
          <p:cNvPr id="10" name="Shape 5"/>
          <p:cNvSpPr/>
          <p:nvPr/>
        </p:nvSpPr>
        <p:spPr>
          <a:xfrm>
            <a:off x="658368" y="1417320"/>
            <a:ext cx="73152" cy="1140510"/>
          </a:xfrm>
          <a:prstGeom prst="rect">
            <a:avLst/>
          </a:prstGeom>
          <a:solidFill>
            <a:srgbClr val="C39436"/>
          </a:solidFill>
          <a:ln w="12700">
            <a:solidFill>
              <a:srgbClr val="C39436"/>
            </a:solidFill>
            <a:prstDash val="solid"/>
          </a:ln>
        </p:spPr>
      </p:sp>
      <p:sp>
        <p:nvSpPr>
          <p:cNvPr id="11" name="Text 6"/>
          <p:cNvSpPr/>
          <p:nvPr/>
        </p:nvSpPr>
        <p:spPr>
          <a:xfrm>
            <a:off x="859536" y="1536192"/>
            <a:ext cx="10451592" cy="911910"/>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Tika vadīta Rīgā Senioru skola. Tika organizētas mācības, sarunu klubi un tikšanās. Pandēmijas apstākļos iemācījāmies attālināti izglītoties. Pie nepieciešamības mēs to varam atkārtot.</a:t>
            </a:r>
            <a:endParaRPr lang="en-US" sz="1800" dirty="0"/>
          </a:p>
        </p:txBody>
      </p:sp>
      <p:sp>
        <p:nvSpPr>
          <p:cNvPr id="12" name="Shape 7"/>
          <p:cNvSpPr/>
          <p:nvPr/>
        </p:nvSpPr>
        <p:spPr>
          <a:xfrm>
            <a:off x="658368" y="2694990"/>
            <a:ext cx="10835640" cy="821167"/>
          </a:xfrm>
          <a:prstGeom prst="roundRect">
            <a:avLst>
              <a:gd name="adj" fmla="val 11135"/>
            </a:avLst>
          </a:prstGeom>
          <a:solidFill>
            <a:srgbClr val="EFF5F6"/>
          </a:solidFill>
          <a:ln w="12700">
            <a:solidFill>
              <a:srgbClr val="EFF5F6"/>
            </a:solidFill>
            <a:prstDash val="solid"/>
          </a:ln>
        </p:spPr>
      </p:sp>
      <p:sp>
        <p:nvSpPr>
          <p:cNvPr id="13" name="Shape 8"/>
          <p:cNvSpPr/>
          <p:nvPr/>
        </p:nvSpPr>
        <p:spPr>
          <a:xfrm>
            <a:off x="658368" y="2694990"/>
            <a:ext cx="73152" cy="821167"/>
          </a:xfrm>
          <a:prstGeom prst="rect">
            <a:avLst/>
          </a:prstGeom>
          <a:solidFill>
            <a:srgbClr val="318782"/>
          </a:solidFill>
          <a:ln w="12700">
            <a:solidFill>
              <a:srgbClr val="318782"/>
            </a:solidFill>
            <a:prstDash val="solid"/>
          </a:ln>
        </p:spPr>
      </p:sp>
      <p:sp>
        <p:nvSpPr>
          <p:cNvPr id="14" name="Text 9"/>
          <p:cNvSpPr/>
          <p:nvPr/>
        </p:nvSpPr>
        <p:spPr>
          <a:xfrm>
            <a:off x="859536" y="2813862"/>
            <a:ext cx="10451592" cy="592567"/>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Piesaistām zinošus un interesantus lektorus, nodarbību vadītājus. Sagatavojam ikmēneša senioru apmācību programmu.</a:t>
            </a:r>
            <a:endParaRPr lang="en-US" sz="1800" dirty="0"/>
          </a:p>
        </p:txBody>
      </p:sp>
      <p:sp>
        <p:nvSpPr>
          <p:cNvPr id="15" name="Shape 10"/>
          <p:cNvSpPr/>
          <p:nvPr/>
        </p:nvSpPr>
        <p:spPr>
          <a:xfrm>
            <a:off x="658368" y="3653317"/>
            <a:ext cx="10835640" cy="761861"/>
          </a:xfrm>
          <a:prstGeom prst="roundRect">
            <a:avLst>
              <a:gd name="adj" fmla="val 12002"/>
            </a:avLst>
          </a:prstGeom>
          <a:solidFill>
            <a:srgbClr val="FAF3E5"/>
          </a:solidFill>
          <a:ln w="12700">
            <a:solidFill>
              <a:srgbClr val="FAF3E5"/>
            </a:solidFill>
            <a:prstDash val="solid"/>
          </a:ln>
        </p:spPr>
      </p:sp>
      <p:sp>
        <p:nvSpPr>
          <p:cNvPr id="16" name="Shape 11"/>
          <p:cNvSpPr/>
          <p:nvPr/>
        </p:nvSpPr>
        <p:spPr>
          <a:xfrm>
            <a:off x="658368" y="3653317"/>
            <a:ext cx="73152" cy="761861"/>
          </a:xfrm>
          <a:prstGeom prst="rect">
            <a:avLst/>
          </a:prstGeom>
          <a:solidFill>
            <a:srgbClr val="B43F4B"/>
          </a:solidFill>
          <a:ln w="12700">
            <a:solidFill>
              <a:srgbClr val="B43F4B"/>
            </a:solidFill>
            <a:prstDash val="solid"/>
          </a:ln>
        </p:spPr>
      </p:sp>
      <p:sp>
        <p:nvSpPr>
          <p:cNvPr id="17" name="Text 12"/>
          <p:cNvSpPr/>
          <p:nvPr/>
        </p:nvSpPr>
        <p:spPr>
          <a:xfrm>
            <a:off x="859536" y="3772189"/>
            <a:ext cx="10451592" cy="533261"/>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Senioru skolas nodarbības notika katru nedēļu no janvāra līdz jūnijam un no septembra līdz decembrim.</a:t>
            </a:r>
            <a:endParaRPr lang="en-US" sz="1800" dirty="0"/>
          </a:p>
        </p:txBody>
      </p:sp>
      <p:sp>
        <p:nvSpPr>
          <p:cNvPr id="18" name="Shape 13"/>
          <p:cNvSpPr/>
          <p:nvPr/>
        </p:nvSpPr>
        <p:spPr>
          <a:xfrm>
            <a:off x="658368" y="4552337"/>
            <a:ext cx="10835640" cy="871349"/>
          </a:xfrm>
          <a:prstGeom prst="roundRect">
            <a:avLst>
              <a:gd name="adj" fmla="val 10494"/>
            </a:avLst>
          </a:prstGeom>
          <a:solidFill>
            <a:srgbClr val="FFFFFF"/>
          </a:solidFill>
          <a:ln w="12700">
            <a:solidFill>
              <a:srgbClr val="FFFFFF"/>
            </a:solidFill>
            <a:prstDash val="solid"/>
          </a:ln>
        </p:spPr>
      </p:sp>
      <p:sp>
        <p:nvSpPr>
          <p:cNvPr id="19" name="Shape 14"/>
          <p:cNvSpPr/>
          <p:nvPr/>
        </p:nvSpPr>
        <p:spPr>
          <a:xfrm>
            <a:off x="658368" y="4552337"/>
            <a:ext cx="73152" cy="871349"/>
          </a:xfrm>
          <a:prstGeom prst="rect">
            <a:avLst/>
          </a:prstGeom>
          <a:solidFill>
            <a:srgbClr val="C39436"/>
          </a:solidFill>
          <a:ln w="12700">
            <a:solidFill>
              <a:srgbClr val="C39436"/>
            </a:solidFill>
            <a:prstDash val="solid"/>
          </a:ln>
        </p:spPr>
      </p:sp>
      <p:sp>
        <p:nvSpPr>
          <p:cNvPr id="20" name="Text 15"/>
          <p:cNvSpPr/>
          <p:nvPr/>
        </p:nvSpPr>
        <p:spPr>
          <a:xfrm>
            <a:off x="859536" y="4671209"/>
            <a:ext cx="10451592" cy="642749"/>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Tiks informācija izvietota biedrības mājas lapā www.lskapvieniba.lv jauna sadaļa „Senioru skolas”, saziņai izveidoti IT konti</a:t>
            </a:r>
            <a:endParaRPr lang="en-US" sz="1800" dirty="0"/>
          </a:p>
        </p:txBody>
      </p:sp>
      <p:sp>
        <p:nvSpPr>
          <p:cNvPr id="21" name="Shape 16"/>
          <p:cNvSpPr/>
          <p:nvPr/>
        </p:nvSpPr>
        <p:spPr>
          <a:xfrm>
            <a:off x="658368" y="5560847"/>
            <a:ext cx="10835640" cy="593065"/>
          </a:xfrm>
          <a:prstGeom prst="roundRect">
            <a:avLst>
              <a:gd name="adj" fmla="val 15418"/>
            </a:avLst>
          </a:prstGeom>
          <a:solidFill>
            <a:srgbClr val="EFF5F6"/>
          </a:solidFill>
          <a:ln w="12700">
            <a:solidFill>
              <a:srgbClr val="EFF5F6"/>
            </a:solidFill>
            <a:prstDash val="solid"/>
          </a:ln>
        </p:spPr>
      </p:sp>
      <p:sp>
        <p:nvSpPr>
          <p:cNvPr id="22" name="Shape 17"/>
          <p:cNvSpPr/>
          <p:nvPr/>
        </p:nvSpPr>
        <p:spPr>
          <a:xfrm>
            <a:off x="658368" y="5560847"/>
            <a:ext cx="73152" cy="593065"/>
          </a:xfrm>
          <a:prstGeom prst="rect">
            <a:avLst/>
          </a:prstGeom>
          <a:solidFill>
            <a:srgbClr val="318782"/>
          </a:solidFill>
          <a:ln w="12700">
            <a:solidFill>
              <a:srgbClr val="318782"/>
            </a:solidFill>
            <a:prstDash val="solid"/>
          </a:ln>
        </p:spPr>
      </p:sp>
      <p:sp>
        <p:nvSpPr>
          <p:cNvPr id="23" name="Text 18"/>
          <p:cNvSpPr/>
          <p:nvPr/>
        </p:nvSpPr>
        <p:spPr>
          <a:xfrm>
            <a:off x="859536" y="5679719"/>
            <a:ext cx="10451592" cy="364465"/>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Senioru skolu vadīs skolas vadītāja, tika noslēgts darba līgums.</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BFAF7"/>
        </a:solidFill>
        <a:effectLst/>
      </p:bgPr>
    </p:bg>
    <p:spTree>
      <p:nvGrpSpPr>
        <p:cNvPr id="1" name=""/>
        <p:cNvGrpSpPr/>
        <p:nvPr/>
      </p:nvGrpSpPr>
      <p:grpSpPr>
        <a:xfrm>
          <a:off x="0" y="0"/>
          <a:ext cx="0" cy="0"/>
          <a:chOff x="0" y="0"/>
          <a:chExt cx="0" cy="0"/>
        </a:xfrm>
      </p:grpSpPr>
      <p:sp>
        <p:nvSpPr>
          <p:cNvPr id="2" name="Shape 0"/>
          <p:cNvSpPr/>
          <p:nvPr/>
        </p:nvSpPr>
        <p:spPr>
          <a:xfrm>
            <a:off x="146304" y="0"/>
            <a:ext cx="100584" cy="6858000"/>
          </a:xfrm>
          <a:prstGeom prst="rect">
            <a:avLst/>
          </a:prstGeom>
          <a:solidFill>
            <a:srgbClr val="B43F4B"/>
          </a:solidFill>
          <a:ln w="12700">
            <a:solidFill>
              <a:srgbClr val="B43F4B"/>
            </a:solidFill>
            <a:prstDash val="solid"/>
          </a:ln>
        </p:spPr>
      </p:sp>
      <p:sp>
        <p:nvSpPr>
          <p:cNvPr id="3" name="Text 1"/>
          <p:cNvSpPr/>
          <p:nvPr/>
        </p:nvSpPr>
        <p:spPr>
          <a:xfrm>
            <a:off x="612648" y="411480"/>
            <a:ext cx="10972800" cy="585216"/>
          </a:xfrm>
          <a:prstGeom prst="rect">
            <a:avLst/>
          </a:prstGeom>
          <a:noFill/>
          <a:ln/>
        </p:spPr>
        <p:txBody>
          <a:bodyPr wrap="square" lIns="0" tIns="0" rIns="0" bIns="0" rtlCol="0" anchor="ctr">
            <a:spAutoFit/>
          </a:bodyPr>
          <a:lstStyle/>
          <a:p>
            <a:pPr marL="0" indent="0">
              <a:buNone/>
            </a:pPr>
            <a:r>
              <a:rPr lang="en-US" sz="2700" b="1" dirty="0">
                <a:solidFill>
                  <a:srgbClr val="233E55"/>
                </a:solidFill>
                <a:latin typeface="Aptos" pitchFamily="34" charset="0"/>
                <a:ea typeface="Aptos" pitchFamily="34" charset="-122"/>
                <a:cs typeface="Aptos" pitchFamily="34" charset="-120"/>
              </a:rPr>
              <a:t>Senioru skolu Latvijā Sadarbības platforma</a:t>
            </a:r>
            <a:endParaRPr lang="en-US" sz="2700" dirty="0"/>
          </a:p>
        </p:txBody>
      </p:sp>
      <p:sp>
        <p:nvSpPr>
          <p:cNvPr id="4" name="Shape 2"/>
          <p:cNvSpPr/>
          <p:nvPr/>
        </p:nvSpPr>
        <p:spPr>
          <a:xfrm>
            <a:off x="630936" y="1161288"/>
            <a:ext cx="10936224" cy="25603"/>
          </a:xfrm>
          <a:prstGeom prst="rect">
            <a:avLst/>
          </a:prstGeom>
          <a:solidFill>
            <a:srgbClr val="C39436"/>
          </a:solidFill>
          <a:ln w="12700">
            <a:solidFill>
              <a:srgbClr val="C39436"/>
            </a:solidFill>
            <a:prstDash val="solid"/>
          </a:ln>
        </p:spPr>
      </p:sp>
      <p:sp>
        <p:nvSpPr>
          <p:cNvPr id="5" name="Shape 3"/>
          <p:cNvSpPr/>
          <p:nvPr/>
        </p:nvSpPr>
        <p:spPr>
          <a:xfrm>
            <a:off x="612648" y="6364224"/>
            <a:ext cx="10954512" cy="13716"/>
          </a:xfrm>
          <a:prstGeom prst="rect">
            <a:avLst/>
          </a:prstGeom>
          <a:solidFill>
            <a:srgbClr val="E8E4DE"/>
          </a:solidFill>
          <a:ln w="12700">
            <a:solidFill>
              <a:srgbClr val="E8E4DE"/>
            </a:solidFill>
            <a:prstDash val="solid"/>
          </a:ln>
        </p:spPr>
      </p:sp>
      <p:pic>
        <p:nvPicPr>
          <p:cNvPr id="6" name="Image 0" descr="/mnt/data/presentation_build/logo_lska_trim.png"/>
          <p:cNvPicPr>
            <a:picLocks noChangeAspect="1"/>
          </p:cNvPicPr>
          <p:nvPr/>
        </p:nvPicPr>
        <p:blipFill>
          <a:blip r:embed="rId3"/>
          <a:stretch>
            <a:fillRect/>
          </a:stretch>
        </p:blipFill>
        <p:spPr>
          <a:xfrm>
            <a:off x="863128" y="6428232"/>
            <a:ext cx="440871" cy="274320"/>
          </a:xfrm>
          <a:prstGeom prst="rect">
            <a:avLst/>
          </a:prstGeom>
        </p:spPr>
      </p:pic>
      <p:pic>
        <p:nvPicPr>
          <p:cNvPr id="7" name="Image 1" descr="/mnt/data/presentation_build/logo_sif_trim.png"/>
          <p:cNvPicPr>
            <a:picLocks noChangeAspect="1"/>
          </p:cNvPicPr>
          <p:nvPr/>
        </p:nvPicPr>
        <p:blipFill>
          <a:blip r:embed="rId4"/>
          <a:stretch>
            <a:fillRect/>
          </a:stretch>
        </p:blipFill>
        <p:spPr>
          <a:xfrm>
            <a:off x="10057930" y="6419088"/>
            <a:ext cx="577012" cy="292608"/>
          </a:xfrm>
          <a:prstGeom prst="rect">
            <a:avLst/>
          </a:prstGeom>
        </p:spPr>
      </p:pic>
      <p:pic>
        <p:nvPicPr>
          <p:cNvPr id="8" name="Image 2" descr="/mnt/data/presentation_build/logo_km_trim.png"/>
          <p:cNvPicPr>
            <a:picLocks noChangeAspect="1"/>
          </p:cNvPicPr>
          <p:nvPr/>
        </p:nvPicPr>
        <p:blipFill>
          <a:blip r:embed="rId5"/>
          <a:stretch>
            <a:fillRect/>
          </a:stretch>
        </p:blipFill>
        <p:spPr>
          <a:xfrm>
            <a:off x="11139126" y="6419088"/>
            <a:ext cx="316572" cy="292608"/>
          </a:xfrm>
          <a:prstGeom prst="rect">
            <a:avLst/>
          </a:prstGeom>
        </p:spPr>
      </p:pic>
      <p:sp>
        <p:nvSpPr>
          <p:cNvPr id="9" name="Shape 4"/>
          <p:cNvSpPr/>
          <p:nvPr/>
        </p:nvSpPr>
        <p:spPr>
          <a:xfrm>
            <a:off x="658368" y="1417320"/>
            <a:ext cx="10835640" cy="1522422"/>
          </a:xfrm>
          <a:prstGeom prst="roundRect">
            <a:avLst>
              <a:gd name="adj" fmla="val 6006"/>
            </a:avLst>
          </a:prstGeom>
          <a:solidFill>
            <a:srgbClr val="FFFFFF"/>
          </a:solidFill>
          <a:ln w="12700">
            <a:solidFill>
              <a:srgbClr val="FFFFFF"/>
            </a:solidFill>
            <a:prstDash val="solid"/>
          </a:ln>
        </p:spPr>
      </p:sp>
      <p:sp>
        <p:nvSpPr>
          <p:cNvPr id="10" name="Shape 5"/>
          <p:cNvSpPr/>
          <p:nvPr/>
        </p:nvSpPr>
        <p:spPr>
          <a:xfrm>
            <a:off x="658368" y="1417320"/>
            <a:ext cx="73152" cy="1522422"/>
          </a:xfrm>
          <a:prstGeom prst="rect">
            <a:avLst/>
          </a:prstGeom>
          <a:solidFill>
            <a:srgbClr val="C39436"/>
          </a:solidFill>
          <a:ln w="12700">
            <a:solidFill>
              <a:srgbClr val="C39436"/>
            </a:solidFill>
            <a:prstDash val="solid"/>
          </a:ln>
        </p:spPr>
      </p:sp>
      <p:sp>
        <p:nvSpPr>
          <p:cNvPr id="11" name="Text 6"/>
          <p:cNvSpPr/>
          <p:nvPr/>
        </p:nvSpPr>
        <p:spPr>
          <a:xfrm>
            <a:off x="859536" y="1536192"/>
            <a:ext cx="10451592" cy="1293822"/>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Turpinām  darbu Senioru skolu Sadarbības platformā, kur apgūt jaunas prasmes, sadarboties senioru izglītībā.</a:t>
            </a:r>
            <a:endParaRPr lang="en-US" sz="1800" dirty="0"/>
          </a:p>
        </p:txBody>
      </p:sp>
      <p:sp>
        <p:nvSpPr>
          <p:cNvPr id="12" name="Shape 7"/>
          <p:cNvSpPr/>
          <p:nvPr/>
        </p:nvSpPr>
        <p:spPr>
          <a:xfrm>
            <a:off x="658368" y="3076902"/>
            <a:ext cx="10835640" cy="2038646"/>
          </a:xfrm>
          <a:prstGeom prst="roundRect">
            <a:avLst>
              <a:gd name="adj" fmla="val 4485"/>
            </a:avLst>
          </a:prstGeom>
          <a:solidFill>
            <a:srgbClr val="EFF5F6"/>
          </a:solidFill>
          <a:ln w="12700">
            <a:solidFill>
              <a:srgbClr val="EFF5F6"/>
            </a:solidFill>
            <a:prstDash val="solid"/>
          </a:ln>
        </p:spPr>
      </p:sp>
      <p:sp>
        <p:nvSpPr>
          <p:cNvPr id="13" name="Shape 8"/>
          <p:cNvSpPr/>
          <p:nvPr/>
        </p:nvSpPr>
        <p:spPr>
          <a:xfrm>
            <a:off x="658368" y="3076902"/>
            <a:ext cx="73152" cy="2038646"/>
          </a:xfrm>
          <a:prstGeom prst="rect">
            <a:avLst/>
          </a:prstGeom>
          <a:solidFill>
            <a:srgbClr val="318782"/>
          </a:solidFill>
          <a:ln w="12700">
            <a:solidFill>
              <a:srgbClr val="318782"/>
            </a:solidFill>
            <a:prstDash val="solid"/>
          </a:ln>
        </p:spPr>
      </p:sp>
      <p:sp>
        <p:nvSpPr>
          <p:cNvPr id="14" name="Text 9"/>
          <p:cNvSpPr/>
          <p:nvPr/>
        </p:nvSpPr>
        <p:spPr>
          <a:xfrm>
            <a:off x="859536" y="3195774"/>
            <a:ext cx="10451592" cy="1810046"/>
          </a:xfrm>
          <a:prstGeom prst="rect">
            <a:avLst/>
          </a:prstGeom>
          <a:noFill/>
          <a:ln/>
        </p:spPr>
        <p:txBody>
          <a:bodyPr wrap="square" lIns="0" tIns="0" rIns="0" bIns="0" rtlCol="0" anchor="ctr">
            <a:normAutofit/>
          </a:bodyPr>
          <a:lstStyle/>
          <a:p>
            <a:pPr marL="0" indent="0" algn="just">
              <a:buNone/>
            </a:pPr>
            <a:r>
              <a:rPr lang="en-US" sz="1800" dirty="0">
                <a:solidFill>
                  <a:srgbClr val="233E55"/>
                </a:solidFill>
                <a:latin typeface="Aptos" pitchFamily="34" charset="0"/>
                <a:ea typeface="Aptos" pitchFamily="34" charset="-122"/>
                <a:cs typeface="Aptos" pitchFamily="34" charset="-120"/>
              </a:rPr>
              <a:t>Sadarbībā ar mūsu Kuldīgas biedru veidojam kontaktus un sadarbības platformu, kur varam dalīties pieredzē un veidot Latvijā šīs senioru mūžizglītības skolas senioriem.</a:t>
            </a:r>
            <a:endParaRPr lang="en-US" sz="1800" dirty="0"/>
          </a:p>
        </p:txBody>
      </p:sp>
      <p:sp>
        <p:nvSpPr>
          <p:cNvPr id="15" name="Shape 10"/>
          <p:cNvSpPr/>
          <p:nvPr/>
        </p:nvSpPr>
        <p:spPr>
          <a:xfrm>
            <a:off x="658368" y="5252708"/>
            <a:ext cx="10835640" cy="901204"/>
          </a:xfrm>
          <a:prstGeom prst="roundRect">
            <a:avLst>
              <a:gd name="adj" fmla="val 10146"/>
            </a:avLst>
          </a:prstGeom>
          <a:solidFill>
            <a:srgbClr val="FAF3E5"/>
          </a:solidFill>
          <a:ln w="12700">
            <a:solidFill>
              <a:srgbClr val="FAF3E5"/>
            </a:solidFill>
            <a:prstDash val="solid"/>
          </a:ln>
        </p:spPr>
      </p:sp>
      <p:sp>
        <p:nvSpPr>
          <p:cNvPr id="16" name="Shape 11"/>
          <p:cNvSpPr/>
          <p:nvPr/>
        </p:nvSpPr>
        <p:spPr>
          <a:xfrm>
            <a:off x="658368" y="5252708"/>
            <a:ext cx="73152" cy="901204"/>
          </a:xfrm>
          <a:prstGeom prst="rect">
            <a:avLst/>
          </a:prstGeom>
          <a:solidFill>
            <a:srgbClr val="B43F4B"/>
          </a:solidFill>
          <a:ln w="12700">
            <a:solidFill>
              <a:srgbClr val="B43F4B"/>
            </a:solidFill>
            <a:prstDash val="solid"/>
          </a:ln>
        </p:spPr>
      </p:sp>
      <p:sp>
        <p:nvSpPr>
          <p:cNvPr id="17" name="Text 12"/>
          <p:cNvSpPr/>
          <p:nvPr/>
        </p:nvSpPr>
        <p:spPr>
          <a:xfrm>
            <a:off x="859536" y="5371580"/>
            <a:ext cx="10451592" cy="672604"/>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Darbojamies senioru skolu asociācijā.</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BFAF7"/>
        </a:solidFill>
        <a:effectLst/>
      </p:bgPr>
    </p:bg>
    <p:spTree>
      <p:nvGrpSpPr>
        <p:cNvPr id="1" name=""/>
        <p:cNvGrpSpPr/>
        <p:nvPr/>
      </p:nvGrpSpPr>
      <p:grpSpPr>
        <a:xfrm>
          <a:off x="0" y="0"/>
          <a:ext cx="0" cy="0"/>
          <a:chOff x="0" y="0"/>
          <a:chExt cx="0" cy="0"/>
        </a:xfrm>
      </p:grpSpPr>
      <p:sp>
        <p:nvSpPr>
          <p:cNvPr id="2" name="Shape 0"/>
          <p:cNvSpPr/>
          <p:nvPr/>
        </p:nvSpPr>
        <p:spPr>
          <a:xfrm>
            <a:off x="146304" y="0"/>
            <a:ext cx="100584" cy="6858000"/>
          </a:xfrm>
          <a:prstGeom prst="rect">
            <a:avLst/>
          </a:prstGeom>
          <a:solidFill>
            <a:srgbClr val="B43F4B"/>
          </a:solidFill>
          <a:ln w="12700">
            <a:solidFill>
              <a:srgbClr val="B43F4B"/>
            </a:solidFill>
            <a:prstDash val="solid"/>
          </a:ln>
        </p:spPr>
      </p:sp>
      <p:sp>
        <p:nvSpPr>
          <p:cNvPr id="3" name="Text 1"/>
          <p:cNvSpPr/>
          <p:nvPr/>
        </p:nvSpPr>
        <p:spPr>
          <a:xfrm>
            <a:off x="612648" y="411480"/>
            <a:ext cx="10972800" cy="585216"/>
          </a:xfrm>
          <a:prstGeom prst="rect">
            <a:avLst/>
          </a:prstGeom>
          <a:noFill/>
          <a:ln/>
        </p:spPr>
        <p:txBody>
          <a:bodyPr wrap="square" lIns="0" tIns="0" rIns="0" bIns="0" rtlCol="0" anchor="ctr">
            <a:spAutoFit/>
          </a:bodyPr>
          <a:lstStyle/>
          <a:p>
            <a:pPr marL="0" indent="0">
              <a:buNone/>
            </a:pPr>
            <a:r>
              <a:rPr lang="en-US" sz="2700" b="1" dirty="0">
                <a:solidFill>
                  <a:srgbClr val="233E55"/>
                </a:solidFill>
                <a:latin typeface="Aptos" pitchFamily="34" charset="0"/>
                <a:ea typeface="Aptos" pitchFamily="34" charset="-122"/>
                <a:cs typeface="Aptos" pitchFamily="34" charset="-120"/>
              </a:rPr>
              <a:t>Senioru skolu Latvijā Sadarbības platforma</a:t>
            </a:r>
            <a:endParaRPr lang="en-US" sz="2700" dirty="0"/>
          </a:p>
        </p:txBody>
      </p:sp>
      <p:sp>
        <p:nvSpPr>
          <p:cNvPr id="4" name="Shape 2"/>
          <p:cNvSpPr/>
          <p:nvPr/>
        </p:nvSpPr>
        <p:spPr>
          <a:xfrm>
            <a:off x="630936" y="1161288"/>
            <a:ext cx="10936224" cy="25603"/>
          </a:xfrm>
          <a:prstGeom prst="rect">
            <a:avLst/>
          </a:prstGeom>
          <a:solidFill>
            <a:srgbClr val="C39436"/>
          </a:solidFill>
          <a:ln w="12700">
            <a:solidFill>
              <a:srgbClr val="C39436"/>
            </a:solidFill>
            <a:prstDash val="solid"/>
          </a:ln>
        </p:spPr>
      </p:sp>
      <p:sp>
        <p:nvSpPr>
          <p:cNvPr id="5" name="Shape 3"/>
          <p:cNvSpPr/>
          <p:nvPr/>
        </p:nvSpPr>
        <p:spPr>
          <a:xfrm>
            <a:off x="612648" y="6364224"/>
            <a:ext cx="10954512" cy="13716"/>
          </a:xfrm>
          <a:prstGeom prst="rect">
            <a:avLst/>
          </a:prstGeom>
          <a:solidFill>
            <a:srgbClr val="E8E4DE"/>
          </a:solidFill>
          <a:ln w="12700">
            <a:solidFill>
              <a:srgbClr val="E8E4DE"/>
            </a:solidFill>
            <a:prstDash val="solid"/>
          </a:ln>
        </p:spPr>
      </p:sp>
      <p:pic>
        <p:nvPicPr>
          <p:cNvPr id="6" name="Image 0" descr="/mnt/data/presentation_build/logo_lska_trim.png"/>
          <p:cNvPicPr>
            <a:picLocks noChangeAspect="1"/>
          </p:cNvPicPr>
          <p:nvPr/>
        </p:nvPicPr>
        <p:blipFill>
          <a:blip r:embed="rId3"/>
          <a:stretch>
            <a:fillRect/>
          </a:stretch>
        </p:blipFill>
        <p:spPr>
          <a:xfrm>
            <a:off x="863128" y="6428232"/>
            <a:ext cx="440871" cy="274320"/>
          </a:xfrm>
          <a:prstGeom prst="rect">
            <a:avLst/>
          </a:prstGeom>
        </p:spPr>
      </p:pic>
      <p:pic>
        <p:nvPicPr>
          <p:cNvPr id="7" name="Image 1" descr="/mnt/data/presentation_build/logo_sif_trim.png"/>
          <p:cNvPicPr>
            <a:picLocks noChangeAspect="1"/>
          </p:cNvPicPr>
          <p:nvPr/>
        </p:nvPicPr>
        <p:blipFill>
          <a:blip r:embed="rId4"/>
          <a:stretch>
            <a:fillRect/>
          </a:stretch>
        </p:blipFill>
        <p:spPr>
          <a:xfrm>
            <a:off x="10057930" y="6419088"/>
            <a:ext cx="577012" cy="292608"/>
          </a:xfrm>
          <a:prstGeom prst="rect">
            <a:avLst/>
          </a:prstGeom>
        </p:spPr>
      </p:pic>
      <p:pic>
        <p:nvPicPr>
          <p:cNvPr id="8" name="Image 2" descr="/mnt/data/presentation_build/logo_km_trim.png"/>
          <p:cNvPicPr>
            <a:picLocks noChangeAspect="1"/>
          </p:cNvPicPr>
          <p:nvPr/>
        </p:nvPicPr>
        <p:blipFill>
          <a:blip r:embed="rId5"/>
          <a:stretch>
            <a:fillRect/>
          </a:stretch>
        </p:blipFill>
        <p:spPr>
          <a:xfrm>
            <a:off x="11139126" y="6419088"/>
            <a:ext cx="316572" cy="292608"/>
          </a:xfrm>
          <a:prstGeom prst="rect">
            <a:avLst/>
          </a:prstGeom>
        </p:spPr>
      </p:pic>
      <p:sp>
        <p:nvSpPr>
          <p:cNvPr id="9" name="Shape 4"/>
          <p:cNvSpPr/>
          <p:nvPr/>
        </p:nvSpPr>
        <p:spPr>
          <a:xfrm>
            <a:off x="667512" y="1444752"/>
            <a:ext cx="5349240" cy="4562856"/>
          </a:xfrm>
          <a:prstGeom prst="roundRect">
            <a:avLst>
              <a:gd name="adj" fmla="val 2004"/>
            </a:avLst>
          </a:prstGeom>
          <a:solidFill>
            <a:srgbClr val="FFFFFF"/>
          </a:solidFill>
          <a:ln w="12700">
            <a:solidFill>
              <a:srgbClr val="FFFFFF"/>
            </a:solidFill>
            <a:prstDash val="solid"/>
          </a:ln>
        </p:spPr>
      </p:sp>
      <p:sp>
        <p:nvSpPr>
          <p:cNvPr id="10" name="Shape 5"/>
          <p:cNvSpPr/>
          <p:nvPr/>
        </p:nvSpPr>
        <p:spPr>
          <a:xfrm>
            <a:off x="667512" y="1444752"/>
            <a:ext cx="5349240" cy="603504"/>
          </a:xfrm>
          <a:prstGeom prst="rect">
            <a:avLst/>
          </a:prstGeom>
          <a:solidFill>
            <a:srgbClr val="C39436"/>
          </a:solidFill>
          <a:ln w="12700">
            <a:solidFill>
              <a:srgbClr val="C39436"/>
            </a:solidFill>
            <a:prstDash val="solid"/>
          </a:ln>
        </p:spPr>
      </p:sp>
      <p:sp>
        <p:nvSpPr>
          <p:cNvPr id="11" name="Text 6"/>
          <p:cNvSpPr/>
          <p:nvPr/>
        </p:nvSpPr>
        <p:spPr>
          <a:xfrm>
            <a:off x="923544" y="1572768"/>
            <a:ext cx="4754880" cy="292608"/>
          </a:xfrm>
          <a:prstGeom prst="rect">
            <a:avLst/>
          </a:prstGeom>
          <a:noFill/>
          <a:ln/>
        </p:spPr>
        <p:txBody>
          <a:bodyPr wrap="square" lIns="0" tIns="0" rIns="0" bIns="0" rtlCol="0" anchor="ctr">
            <a:spAutoFit/>
          </a:bodyPr>
          <a:lstStyle/>
          <a:p>
            <a:pPr marL="0" indent="0">
              <a:buNone/>
            </a:pPr>
            <a:r>
              <a:rPr lang="en-US" sz="2200" b="1" dirty="0">
                <a:solidFill>
                  <a:srgbClr val="233E55"/>
                </a:solidFill>
                <a:latin typeface="Aptos" pitchFamily="34" charset="0"/>
                <a:ea typeface="Aptos" pitchFamily="34" charset="-122"/>
                <a:cs typeface="Aptos" pitchFamily="34" charset="-120"/>
              </a:rPr>
              <a:t>2025. gadā</a:t>
            </a:r>
            <a:endParaRPr lang="en-US" sz="2200" dirty="0"/>
          </a:p>
        </p:txBody>
      </p:sp>
      <p:sp>
        <p:nvSpPr>
          <p:cNvPr id="12" name="Text 7"/>
          <p:cNvSpPr/>
          <p:nvPr/>
        </p:nvSpPr>
        <p:spPr>
          <a:xfrm>
            <a:off x="1005840" y="2295144"/>
            <a:ext cx="4626864" cy="658368"/>
          </a:xfrm>
          <a:prstGeom prst="rect">
            <a:avLst/>
          </a:prstGeom>
          <a:noFill/>
          <a:ln/>
        </p:spPr>
        <p:txBody>
          <a:bodyPr wrap="square" lIns="0" tIns="0" rIns="0" bIns="0" rtlCol="0" anchor="ctr">
            <a:spAutoFit/>
          </a:bodyPr>
          <a:lstStyle/>
          <a:p>
            <a:pPr marL="0" indent="0">
              <a:buNone/>
            </a:pPr>
            <a:r>
              <a:rPr lang="en-US" sz="1900" dirty="0">
                <a:solidFill>
                  <a:srgbClr val="233E55"/>
                </a:solidFill>
                <a:latin typeface="Aptos" pitchFamily="34" charset="0"/>
                <a:ea typeface="Aptos" pitchFamily="34" charset="-122"/>
                <a:cs typeface="Aptos" pitchFamily="34" charset="-120"/>
              </a:rPr>
              <a:t>1. Kuldīgā</a:t>
            </a:r>
            <a:endParaRPr lang="en-US" sz="1900" dirty="0"/>
          </a:p>
        </p:txBody>
      </p:sp>
      <p:sp>
        <p:nvSpPr>
          <p:cNvPr id="13" name="Text 8"/>
          <p:cNvSpPr/>
          <p:nvPr/>
        </p:nvSpPr>
        <p:spPr>
          <a:xfrm>
            <a:off x="1005840" y="3008376"/>
            <a:ext cx="4626864" cy="658368"/>
          </a:xfrm>
          <a:prstGeom prst="rect">
            <a:avLst/>
          </a:prstGeom>
          <a:noFill/>
          <a:ln/>
        </p:spPr>
        <p:txBody>
          <a:bodyPr wrap="square" lIns="0" tIns="0" rIns="0" bIns="0" rtlCol="0" anchor="ctr">
            <a:spAutoFit/>
          </a:bodyPr>
          <a:lstStyle/>
          <a:p>
            <a:pPr marL="0" indent="0">
              <a:buNone/>
            </a:pPr>
            <a:r>
              <a:rPr lang="en-US" sz="1900" dirty="0">
                <a:solidFill>
                  <a:srgbClr val="233E55"/>
                </a:solidFill>
                <a:latin typeface="Aptos" pitchFamily="34" charset="0"/>
                <a:ea typeface="Aptos" pitchFamily="34" charset="-122"/>
                <a:cs typeface="Aptos" pitchFamily="34" charset="-120"/>
              </a:rPr>
              <a:t>2. Jelgavā</a:t>
            </a:r>
            <a:endParaRPr lang="en-US" sz="1900" dirty="0"/>
          </a:p>
        </p:txBody>
      </p:sp>
      <p:sp>
        <p:nvSpPr>
          <p:cNvPr id="14" name="Text 9"/>
          <p:cNvSpPr/>
          <p:nvPr/>
        </p:nvSpPr>
        <p:spPr>
          <a:xfrm>
            <a:off x="1005840" y="3721608"/>
            <a:ext cx="4626864" cy="658368"/>
          </a:xfrm>
          <a:prstGeom prst="rect">
            <a:avLst/>
          </a:prstGeom>
          <a:noFill/>
          <a:ln/>
        </p:spPr>
        <p:txBody>
          <a:bodyPr wrap="square" lIns="0" tIns="0" rIns="0" bIns="0" rtlCol="0" anchor="ctr">
            <a:spAutoFit/>
          </a:bodyPr>
          <a:lstStyle/>
          <a:p>
            <a:pPr marL="0" indent="0">
              <a:buNone/>
            </a:pPr>
            <a:r>
              <a:rPr lang="en-US" sz="1900" dirty="0">
                <a:solidFill>
                  <a:srgbClr val="233E55"/>
                </a:solidFill>
                <a:latin typeface="Aptos" pitchFamily="34" charset="0"/>
                <a:ea typeface="Aptos" pitchFamily="34" charset="-122"/>
                <a:cs typeface="Aptos" pitchFamily="34" charset="-120"/>
              </a:rPr>
              <a:t>3. Alojā</a:t>
            </a:r>
            <a:endParaRPr lang="en-US" sz="1900" dirty="0"/>
          </a:p>
        </p:txBody>
      </p:sp>
      <p:sp>
        <p:nvSpPr>
          <p:cNvPr id="15" name="Shape 10"/>
          <p:cNvSpPr/>
          <p:nvPr/>
        </p:nvSpPr>
        <p:spPr>
          <a:xfrm>
            <a:off x="6181344" y="1444752"/>
            <a:ext cx="5349240" cy="4562856"/>
          </a:xfrm>
          <a:prstGeom prst="roundRect">
            <a:avLst>
              <a:gd name="adj" fmla="val 2004"/>
            </a:avLst>
          </a:prstGeom>
          <a:solidFill>
            <a:srgbClr val="EFF5F6"/>
          </a:solidFill>
          <a:ln w="12700">
            <a:solidFill>
              <a:srgbClr val="EFF5F6"/>
            </a:solidFill>
            <a:prstDash val="solid"/>
          </a:ln>
        </p:spPr>
      </p:sp>
      <p:sp>
        <p:nvSpPr>
          <p:cNvPr id="16" name="Shape 11"/>
          <p:cNvSpPr/>
          <p:nvPr/>
        </p:nvSpPr>
        <p:spPr>
          <a:xfrm>
            <a:off x="6181344" y="1444752"/>
            <a:ext cx="5349240" cy="603504"/>
          </a:xfrm>
          <a:prstGeom prst="rect">
            <a:avLst/>
          </a:prstGeom>
          <a:solidFill>
            <a:srgbClr val="318782"/>
          </a:solidFill>
          <a:ln w="12700">
            <a:solidFill>
              <a:srgbClr val="318782"/>
            </a:solidFill>
            <a:prstDash val="solid"/>
          </a:ln>
        </p:spPr>
      </p:sp>
      <p:sp>
        <p:nvSpPr>
          <p:cNvPr id="17" name="Text 12"/>
          <p:cNvSpPr/>
          <p:nvPr/>
        </p:nvSpPr>
        <p:spPr>
          <a:xfrm>
            <a:off x="6437376" y="1572768"/>
            <a:ext cx="4754880" cy="292608"/>
          </a:xfrm>
          <a:prstGeom prst="rect">
            <a:avLst/>
          </a:prstGeom>
          <a:noFill/>
          <a:ln/>
        </p:spPr>
        <p:txBody>
          <a:bodyPr wrap="square" lIns="0" tIns="0" rIns="0" bIns="0" rtlCol="0" anchor="ctr">
            <a:spAutoFit/>
          </a:bodyPr>
          <a:lstStyle/>
          <a:p>
            <a:pPr marL="0" indent="0">
              <a:buNone/>
            </a:pPr>
            <a:r>
              <a:rPr lang="en-US" sz="2200" b="1" dirty="0">
                <a:solidFill>
                  <a:srgbClr val="FFFFFF"/>
                </a:solidFill>
                <a:latin typeface="Aptos" pitchFamily="34" charset="0"/>
                <a:ea typeface="Aptos" pitchFamily="34" charset="-122"/>
                <a:cs typeface="Aptos" pitchFamily="34" charset="-120"/>
              </a:rPr>
              <a:t>2026.gadā</a:t>
            </a:r>
            <a:endParaRPr lang="en-US" sz="2200" dirty="0"/>
          </a:p>
        </p:txBody>
      </p:sp>
      <p:sp>
        <p:nvSpPr>
          <p:cNvPr id="18" name="Text 13"/>
          <p:cNvSpPr/>
          <p:nvPr/>
        </p:nvSpPr>
        <p:spPr>
          <a:xfrm>
            <a:off x="6519672" y="2295144"/>
            <a:ext cx="4626864" cy="658368"/>
          </a:xfrm>
          <a:prstGeom prst="rect">
            <a:avLst/>
          </a:prstGeom>
          <a:noFill/>
          <a:ln/>
        </p:spPr>
        <p:txBody>
          <a:bodyPr wrap="square" lIns="0" tIns="0" rIns="0" bIns="0" rtlCol="0" anchor="ctr">
            <a:spAutoFit/>
          </a:bodyPr>
          <a:lstStyle/>
          <a:p>
            <a:pPr marL="0" indent="0">
              <a:buNone/>
            </a:pPr>
            <a:r>
              <a:rPr lang="en-US" sz="1900" dirty="0">
                <a:solidFill>
                  <a:srgbClr val="233E55"/>
                </a:solidFill>
                <a:latin typeface="Aptos" pitchFamily="34" charset="0"/>
                <a:ea typeface="Aptos" pitchFamily="34" charset="-122"/>
                <a:cs typeface="Aptos" pitchFamily="34" charset="-120"/>
              </a:rPr>
              <a:t>1. Siguldā</a:t>
            </a:r>
            <a:endParaRPr lang="en-US" sz="1900" dirty="0"/>
          </a:p>
        </p:txBody>
      </p:sp>
      <p:sp>
        <p:nvSpPr>
          <p:cNvPr id="19" name="Text 14"/>
          <p:cNvSpPr/>
          <p:nvPr/>
        </p:nvSpPr>
        <p:spPr>
          <a:xfrm>
            <a:off x="6519672" y="3008376"/>
            <a:ext cx="4626864" cy="658368"/>
          </a:xfrm>
          <a:prstGeom prst="rect">
            <a:avLst/>
          </a:prstGeom>
          <a:noFill/>
          <a:ln/>
        </p:spPr>
        <p:txBody>
          <a:bodyPr wrap="square" lIns="0" tIns="0" rIns="0" bIns="0" rtlCol="0" anchor="ctr">
            <a:spAutoFit/>
          </a:bodyPr>
          <a:lstStyle/>
          <a:p>
            <a:pPr marL="0" indent="0">
              <a:buNone/>
            </a:pPr>
            <a:r>
              <a:rPr lang="en-US" sz="1900" dirty="0">
                <a:solidFill>
                  <a:srgbClr val="233E55"/>
                </a:solidFill>
                <a:latin typeface="Aptos" pitchFamily="34" charset="0"/>
                <a:ea typeface="Aptos" pitchFamily="34" charset="-122"/>
                <a:cs typeface="Aptos" pitchFamily="34" charset="-120"/>
              </a:rPr>
              <a:t>2. Staicelē</a:t>
            </a:r>
            <a:endParaRPr lang="en-US" sz="1900" dirty="0"/>
          </a:p>
        </p:txBody>
      </p:sp>
      <p:sp>
        <p:nvSpPr>
          <p:cNvPr id="20" name="Text 15"/>
          <p:cNvSpPr/>
          <p:nvPr/>
        </p:nvSpPr>
        <p:spPr>
          <a:xfrm>
            <a:off x="6519672" y="3721608"/>
            <a:ext cx="4626864" cy="658368"/>
          </a:xfrm>
          <a:prstGeom prst="rect">
            <a:avLst/>
          </a:prstGeom>
          <a:noFill/>
          <a:ln/>
        </p:spPr>
        <p:txBody>
          <a:bodyPr wrap="square" lIns="0" tIns="0" rIns="0" bIns="0" rtlCol="0" anchor="ctr">
            <a:spAutoFit/>
          </a:bodyPr>
          <a:lstStyle/>
          <a:p>
            <a:pPr marL="0" indent="0">
              <a:buNone/>
            </a:pPr>
            <a:r>
              <a:rPr lang="en-US" sz="1900" dirty="0">
                <a:solidFill>
                  <a:srgbClr val="233E55"/>
                </a:solidFill>
                <a:latin typeface="Aptos" pitchFamily="34" charset="0"/>
                <a:ea typeface="Aptos" pitchFamily="34" charset="-122"/>
                <a:cs typeface="Aptos" pitchFamily="34" charset="-120"/>
              </a:rPr>
              <a:t>3. Talsos</a:t>
            </a:r>
            <a:endParaRPr lang="en-US" sz="1900" dirty="0"/>
          </a:p>
        </p:txBody>
      </p:sp>
      <p:sp>
        <p:nvSpPr>
          <p:cNvPr id="21" name="Text 16"/>
          <p:cNvSpPr/>
          <p:nvPr/>
        </p:nvSpPr>
        <p:spPr>
          <a:xfrm>
            <a:off x="6519672" y="4434840"/>
            <a:ext cx="4626864" cy="658368"/>
          </a:xfrm>
          <a:prstGeom prst="rect">
            <a:avLst/>
          </a:prstGeom>
          <a:noFill/>
          <a:ln/>
        </p:spPr>
        <p:txBody>
          <a:bodyPr wrap="square" lIns="0" tIns="0" rIns="0" bIns="0" rtlCol="0" anchor="ctr">
            <a:spAutoFit/>
          </a:bodyPr>
          <a:lstStyle/>
          <a:p>
            <a:pPr marL="0" indent="0">
              <a:buNone/>
            </a:pPr>
            <a:r>
              <a:rPr lang="en-US" sz="1900" dirty="0">
                <a:solidFill>
                  <a:srgbClr val="233E55"/>
                </a:solidFill>
                <a:latin typeface="Aptos" pitchFamily="34" charset="0"/>
                <a:ea typeface="Aptos" pitchFamily="34" charset="-122"/>
                <a:cs typeface="Aptos" pitchFamily="34" charset="-120"/>
              </a:rPr>
              <a:t>4. Salacgrīvā</a:t>
            </a:r>
            <a:endParaRPr lang="en-US" sz="1900" dirty="0"/>
          </a:p>
        </p:txBody>
      </p:sp>
      <p:sp>
        <p:nvSpPr>
          <p:cNvPr id="22" name="Shape 17"/>
          <p:cNvSpPr/>
          <p:nvPr/>
        </p:nvSpPr>
        <p:spPr>
          <a:xfrm>
            <a:off x="667512" y="6108192"/>
            <a:ext cx="10872216" cy="219456"/>
          </a:xfrm>
          <a:prstGeom prst="roundRect">
            <a:avLst>
              <a:gd name="adj" fmla="val 41667"/>
            </a:avLst>
          </a:prstGeom>
          <a:solidFill>
            <a:srgbClr val="FAF3E5"/>
          </a:solidFill>
          <a:ln w="12700">
            <a:solidFill>
              <a:srgbClr val="FAF3E5"/>
            </a:solidFill>
            <a:prstDash val="solid"/>
          </a:ln>
        </p:spPr>
      </p:sp>
      <p:sp>
        <p:nvSpPr>
          <p:cNvPr id="23" name="Text 18"/>
          <p:cNvSpPr/>
          <p:nvPr/>
        </p:nvSpPr>
        <p:spPr>
          <a:xfrm>
            <a:off x="841248" y="6117336"/>
            <a:ext cx="10515600" cy="201168"/>
          </a:xfrm>
          <a:prstGeom prst="rect">
            <a:avLst/>
          </a:prstGeom>
          <a:noFill/>
          <a:ln/>
        </p:spPr>
        <p:txBody>
          <a:bodyPr wrap="square" lIns="0" tIns="0" rIns="0" bIns="0" rtlCol="0" anchor="ctr">
            <a:spAutoFit/>
          </a:bodyPr>
          <a:lstStyle/>
          <a:p>
            <a:pPr marL="0" indent="0">
              <a:buNone/>
            </a:pPr>
            <a:r>
              <a:rPr lang="en-US" sz="1500" dirty="0">
                <a:solidFill>
                  <a:srgbClr val="233E55"/>
                </a:solidFill>
                <a:latin typeface="Aptos" pitchFamily="34" charset="0"/>
                <a:ea typeface="Aptos" pitchFamily="34" charset="-122"/>
                <a:cs typeface="Aptos" pitchFamily="34" charset="-120"/>
              </a:rPr>
              <a:t>Veidoti video sižeti par sadarbību</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BFAF7"/>
        </a:solidFill>
        <a:effectLst/>
      </p:bgPr>
    </p:bg>
    <p:spTree>
      <p:nvGrpSpPr>
        <p:cNvPr id="1" name=""/>
        <p:cNvGrpSpPr/>
        <p:nvPr/>
      </p:nvGrpSpPr>
      <p:grpSpPr>
        <a:xfrm>
          <a:off x="0" y="0"/>
          <a:ext cx="0" cy="0"/>
          <a:chOff x="0" y="0"/>
          <a:chExt cx="0" cy="0"/>
        </a:xfrm>
      </p:grpSpPr>
      <p:sp>
        <p:nvSpPr>
          <p:cNvPr id="2" name="Shape 0"/>
          <p:cNvSpPr/>
          <p:nvPr/>
        </p:nvSpPr>
        <p:spPr>
          <a:xfrm>
            <a:off x="146304" y="0"/>
            <a:ext cx="100584" cy="6858000"/>
          </a:xfrm>
          <a:prstGeom prst="rect">
            <a:avLst/>
          </a:prstGeom>
          <a:solidFill>
            <a:srgbClr val="B43F4B"/>
          </a:solidFill>
          <a:ln w="12700">
            <a:solidFill>
              <a:srgbClr val="B43F4B"/>
            </a:solidFill>
            <a:prstDash val="solid"/>
          </a:ln>
        </p:spPr>
      </p:sp>
      <p:sp>
        <p:nvSpPr>
          <p:cNvPr id="3" name="Text 1"/>
          <p:cNvSpPr/>
          <p:nvPr/>
        </p:nvSpPr>
        <p:spPr>
          <a:xfrm>
            <a:off x="612648" y="411480"/>
            <a:ext cx="10972800" cy="585216"/>
          </a:xfrm>
          <a:prstGeom prst="rect">
            <a:avLst/>
          </a:prstGeom>
          <a:noFill/>
          <a:ln/>
        </p:spPr>
        <p:txBody>
          <a:bodyPr wrap="square" lIns="0" tIns="0" rIns="0" bIns="0" rtlCol="0" anchor="ctr">
            <a:spAutoFit/>
          </a:bodyPr>
          <a:lstStyle/>
          <a:p>
            <a:pPr marL="0" indent="0">
              <a:buNone/>
            </a:pPr>
            <a:r>
              <a:rPr lang="en-US" sz="2700" b="1" dirty="0">
                <a:solidFill>
                  <a:srgbClr val="233E55"/>
                </a:solidFill>
                <a:latin typeface="Aptos" pitchFamily="34" charset="0"/>
                <a:ea typeface="Aptos" pitchFamily="34" charset="-122"/>
                <a:cs typeface="Aptos" pitchFamily="34" charset="-120"/>
              </a:rPr>
              <a:t>Sadraudzība un pieredzes apmaiņa Latvijā</a:t>
            </a:r>
            <a:endParaRPr lang="en-US" sz="2700" dirty="0"/>
          </a:p>
        </p:txBody>
      </p:sp>
      <p:sp>
        <p:nvSpPr>
          <p:cNvPr id="4" name="Shape 2"/>
          <p:cNvSpPr/>
          <p:nvPr/>
        </p:nvSpPr>
        <p:spPr>
          <a:xfrm>
            <a:off x="630936" y="1161288"/>
            <a:ext cx="10936224" cy="25603"/>
          </a:xfrm>
          <a:prstGeom prst="rect">
            <a:avLst/>
          </a:prstGeom>
          <a:solidFill>
            <a:srgbClr val="C39436"/>
          </a:solidFill>
          <a:ln w="12700">
            <a:solidFill>
              <a:srgbClr val="C39436"/>
            </a:solidFill>
            <a:prstDash val="solid"/>
          </a:ln>
        </p:spPr>
      </p:sp>
      <p:sp>
        <p:nvSpPr>
          <p:cNvPr id="5" name="Shape 3"/>
          <p:cNvSpPr/>
          <p:nvPr/>
        </p:nvSpPr>
        <p:spPr>
          <a:xfrm>
            <a:off x="612648" y="6364224"/>
            <a:ext cx="10954512" cy="13716"/>
          </a:xfrm>
          <a:prstGeom prst="rect">
            <a:avLst/>
          </a:prstGeom>
          <a:solidFill>
            <a:srgbClr val="E8E4DE"/>
          </a:solidFill>
          <a:ln w="12700">
            <a:solidFill>
              <a:srgbClr val="E8E4DE"/>
            </a:solidFill>
            <a:prstDash val="solid"/>
          </a:ln>
        </p:spPr>
      </p:sp>
      <p:pic>
        <p:nvPicPr>
          <p:cNvPr id="6" name="Image 0" descr="/mnt/data/presentation_build/logo_lska_trim.png"/>
          <p:cNvPicPr>
            <a:picLocks noChangeAspect="1"/>
          </p:cNvPicPr>
          <p:nvPr/>
        </p:nvPicPr>
        <p:blipFill>
          <a:blip r:embed="rId3"/>
          <a:stretch>
            <a:fillRect/>
          </a:stretch>
        </p:blipFill>
        <p:spPr>
          <a:xfrm>
            <a:off x="863128" y="6428232"/>
            <a:ext cx="440871" cy="274320"/>
          </a:xfrm>
          <a:prstGeom prst="rect">
            <a:avLst/>
          </a:prstGeom>
        </p:spPr>
      </p:pic>
      <p:pic>
        <p:nvPicPr>
          <p:cNvPr id="7" name="Image 1" descr="/mnt/data/presentation_build/logo_sif_trim.png"/>
          <p:cNvPicPr>
            <a:picLocks noChangeAspect="1"/>
          </p:cNvPicPr>
          <p:nvPr/>
        </p:nvPicPr>
        <p:blipFill>
          <a:blip r:embed="rId4"/>
          <a:stretch>
            <a:fillRect/>
          </a:stretch>
        </p:blipFill>
        <p:spPr>
          <a:xfrm>
            <a:off x="10057930" y="6419088"/>
            <a:ext cx="577012" cy="292608"/>
          </a:xfrm>
          <a:prstGeom prst="rect">
            <a:avLst/>
          </a:prstGeom>
        </p:spPr>
      </p:pic>
      <p:pic>
        <p:nvPicPr>
          <p:cNvPr id="8" name="Image 2" descr="/mnt/data/presentation_build/logo_km_trim.png"/>
          <p:cNvPicPr>
            <a:picLocks noChangeAspect="1"/>
          </p:cNvPicPr>
          <p:nvPr/>
        </p:nvPicPr>
        <p:blipFill>
          <a:blip r:embed="rId5"/>
          <a:stretch>
            <a:fillRect/>
          </a:stretch>
        </p:blipFill>
        <p:spPr>
          <a:xfrm>
            <a:off x="11139126" y="6419088"/>
            <a:ext cx="316572" cy="292608"/>
          </a:xfrm>
          <a:prstGeom prst="rect">
            <a:avLst/>
          </a:prstGeom>
        </p:spPr>
      </p:pic>
      <p:sp>
        <p:nvSpPr>
          <p:cNvPr id="9" name="Shape 4"/>
          <p:cNvSpPr/>
          <p:nvPr/>
        </p:nvSpPr>
        <p:spPr>
          <a:xfrm>
            <a:off x="658368" y="1417320"/>
            <a:ext cx="10835640" cy="2174136"/>
          </a:xfrm>
          <a:prstGeom prst="roundRect">
            <a:avLst>
              <a:gd name="adj" fmla="val 4206"/>
            </a:avLst>
          </a:prstGeom>
          <a:solidFill>
            <a:srgbClr val="FFFFFF"/>
          </a:solidFill>
          <a:ln w="12700">
            <a:solidFill>
              <a:srgbClr val="FFFFFF"/>
            </a:solidFill>
            <a:prstDash val="solid"/>
          </a:ln>
        </p:spPr>
      </p:sp>
      <p:sp>
        <p:nvSpPr>
          <p:cNvPr id="10" name="Shape 5"/>
          <p:cNvSpPr/>
          <p:nvPr/>
        </p:nvSpPr>
        <p:spPr>
          <a:xfrm>
            <a:off x="658368" y="1417320"/>
            <a:ext cx="73152" cy="2174136"/>
          </a:xfrm>
          <a:prstGeom prst="rect">
            <a:avLst/>
          </a:prstGeom>
          <a:solidFill>
            <a:srgbClr val="C39436"/>
          </a:solidFill>
          <a:ln w="12700">
            <a:solidFill>
              <a:srgbClr val="C39436"/>
            </a:solidFill>
            <a:prstDash val="solid"/>
          </a:ln>
        </p:spPr>
      </p:sp>
      <p:sp>
        <p:nvSpPr>
          <p:cNvPr id="11" name="Text 6"/>
          <p:cNvSpPr/>
          <p:nvPr/>
        </p:nvSpPr>
        <p:spPr>
          <a:xfrm>
            <a:off x="859536" y="1536192"/>
            <a:ext cx="10451592" cy="1945536"/>
          </a:xfrm>
          <a:prstGeom prst="rect">
            <a:avLst/>
          </a:prstGeom>
          <a:noFill/>
          <a:ln/>
        </p:spPr>
        <p:txBody>
          <a:bodyPr wrap="square" lIns="0" tIns="0" rIns="0" bIns="0" rtlCol="0" anchor="ctr">
            <a:normAutofit/>
          </a:bodyPr>
          <a:lstStyle/>
          <a:p>
            <a:pPr marL="0" indent="0" algn="just">
              <a:buNone/>
            </a:pPr>
            <a:r>
              <a:rPr lang="en-US" sz="1800" dirty="0">
                <a:solidFill>
                  <a:srgbClr val="233E55"/>
                </a:solidFill>
                <a:latin typeface="Aptos" pitchFamily="34" charset="0"/>
                <a:ea typeface="Aptos" pitchFamily="34" charset="-122"/>
                <a:cs typeface="Aptos" pitchFamily="34" charset="-120"/>
              </a:rPr>
              <a:t>Tika turpināta senioru kopienu sadraudzības tīkla veidošana. Informācijas izplatīšana senioriem ērtā mājas lapas formātā, mājas lapā www.lskapvieniba.lv un izmantojot tiešsaistes rīkus, kā FB platformu</a:t>
            </a:r>
            <a:endParaRPr lang="en-US" sz="1800" dirty="0"/>
          </a:p>
        </p:txBody>
      </p:sp>
      <p:sp>
        <p:nvSpPr>
          <p:cNvPr id="12" name="Shape 7"/>
          <p:cNvSpPr/>
          <p:nvPr/>
        </p:nvSpPr>
        <p:spPr>
          <a:xfrm>
            <a:off x="658368" y="3728616"/>
            <a:ext cx="10835640" cy="708426"/>
          </a:xfrm>
          <a:prstGeom prst="roundRect">
            <a:avLst>
              <a:gd name="adj" fmla="val 12907"/>
            </a:avLst>
          </a:prstGeom>
          <a:solidFill>
            <a:srgbClr val="EFF5F6"/>
          </a:solidFill>
          <a:ln w="12700">
            <a:solidFill>
              <a:srgbClr val="EFF5F6"/>
            </a:solidFill>
            <a:prstDash val="solid"/>
          </a:ln>
        </p:spPr>
      </p:sp>
      <p:sp>
        <p:nvSpPr>
          <p:cNvPr id="13" name="Shape 8"/>
          <p:cNvSpPr/>
          <p:nvPr/>
        </p:nvSpPr>
        <p:spPr>
          <a:xfrm>
            <a:off x="658368" y="3728616"/>
            <a:ext cx="73152" cy="708426"/>
          </a:xfrm>
          <a:prstGeom prst="rect">
            <a:avLst/>
          </a:prstGeom>
          <a:solidFill>
            <a:srgbClr val="318782"/>
          </a:solidFill>
          <a:ln w="12700">
            <a:solidFill>
              <a:srgbClr val="318782"/>
            </a:solidFill>
            <a:prstDash val="solid"/>
          </a:ln>
        </p:spPr>
      </p:sp>
      <p:sp>
        <p:nvSpPr>
          <p:cNvPr id="14" name="Text 9"/>
          <p:cNvSpPr/>
          <p:nvPr/>
        </p:nvSpPr>
        <p:spPr>
          <a:xfrm>
            <a:off x="859536" y="3847488"/>
            <a:ext cx="10451592" cy="479826"/>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1.Tīklošanās IT vidē.</a:t>
            </a:r>
            <a:endParaRPr lang="en-US" sz="1800" dirty="0"/>
          </a:p>
        </p:txBody>
      </p:sp>
      <p:sp>
        <p:nvSpPr>
          <p:cNvPr id="15" name="Shape 10"/>
          <p:cNvSpPr/>
          <p:nvPr/>
        </p:nvSpPr>
        <p:spPr>
          <a:xfrm>
            <a:off x="658368" y="4574203"/>
            <a:ext cx="10835640" cy="834707"/>
          </a:xfrm>
          <a:prstGeom prst="roundRect">
            <a:avLst>
              <a:gd name="adj" fmla="val 5788"/>
            </a:avLst>
          </a:prstGeom>
          <a:solidFill>
            <a:srgbClr val="FAF3E5"/>
          </a:solidFill>
          <a:ln w="12700">
            <a:solidFill>
              <a:srgbClr val="FAF3E5"/>
            </a:solidFill>
            <a:prstDash val="solid"/>
          </a:ln>
        </p:spPr>
      </p:sp>
      <p:sp>
        <p:nvSpPr>
          <p:cNvPr id="16" name="Shape 11"/>
          <p:cNvSpPr/>
          <p:nvPr/>
        </p:nvSpPr>
        <p:spPr>
          <a:xfrm>
            <a:off x="658368" y="4574203"/>
            <a:ext cx="73152" cy="944201"/>
          </a:xfrm>
          <a:prstGeom prst="rect">
            <a:avLst/>
          </a:prstGeom>
          <a:solidFill>
            <a:srgbClr val="B43F4B"/>
          </a:solidFill>
          <a:ln w="12700">
            <a:solidFill>
              <a:srgbClr val="B43F4B"/>
            </a:solidFill>
            <a:prstDash val="solid"/>
          </a:ln>
        </p:spPr>
      </p:sp>
      <p:sp>
        <p:nvSpPr>
          <p:cNvPr id="17" name="Text 12"/>
          <p:cNvSpPr/>
          <p:nvPr/>
        </p:nvSpPr>
        <p:spPr>
          <a:xfrm>
            <a:off x="859536" y="4693075"/>
            <a:ext cx="10451592" cy="699281"/>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2. informācija tika publicēta kopsavilkumos mājas </a:t>
            </a:r>
            <a:r>
              <a:rPr lang="en-US" sz="1800" dirty="0" err="1">
                <a:solidFill>
                  <a:srgbClr val="233E55"/>
                </a:solidFill>
                <a:latin typeface="Aptos" pitchFamily="34" charset="0"/>
                <a:ea typeface="Aptos" pitchFamily="34" charset="-122"/>
                <a:cs typeface="Aptos" pitchFamily="34" charset="-120"/>
              </a:rPr>
              <a:t>lapā</a:t>
            </a:r>
            <a:r>
              <a:rPr lang="en-US" sz="1800" dirty="0">
                <a:solidFill>
                  <a:srgbClr val="233E55"/>
                </a:solidFill>
                <a:latin typeface="Aptos" pitchFamily="34" charset="0"/>
                <a:ea typeface="Aptos" pitchFamily="34" charset="-122"/>
                <a:cs typeface="Aptos" pitchFamily="34" charset="-120"/>
              </a:rPr>
              <a:t> </a:t>
            </a:r>
          </a:p>
        </p:txBody>
      </p:sp>
      <p:sp>
        <p:nvSpPr>
          <p:cNvPr id="18" name="Shape 7">
            <a:extLst>
              <a:ext uri="{FF2B5EF4-FFF2-40B4-BE49-F238E27FC236}">
                <a16:creationId xmlns:a16="http://schemas.microsoft.com/office/drawing/2014/main" id="{0A87F605-CFC6-BF64-59CC-B7DFC4274E05}"/>
              </a:ext>
            </a:extLst>
          </p:cNvPr>
          <p:cNvSpPr/>
          <p:nvPr/>
        </p:nvSpPr>
        <p:spPr>
          <a:xfrm>
            <a:off x="749808" y="5518404"/>
            <a:ext cx="10835640" cy="845820"/>
          </a:xfrm>
          <a:prstGeom prst="roundRect">
            <a:avLst>
              <a:gd name="adj" fmla="val 12907"/>
            </a:avLst>
          </a:prstGeom>
          <a:solidFill>
            <a:srgbClr val="EFF5F6"/>
          </a:solidFill>
          <a:ln w="12700">
            <a:solidFill>
              <a:srgbClr val="EFF5F6"/>
            </a:solidFill>
            <a:prstDash val="solid"/>
          </a:ln>
        </p:spPr>
        <p:txBody>
          <a:bodyPr/>
          <a:lstStyle/>
          <a:p>
            <a:endParaRPr lang="en-US" dirty="0">
              <a:solidFill>
                <a:srgbClr val="233E55"/>
              </a:solidFill>
              <a:latin typeface="Aptos" pitchFamily="34" charset="0"/>
              <a:ea typeface="Aptos" pitchFamily="34" charset="-122"/>
              <a:cs typeface="Aptos" pitchFamily="34" charset="-120"/>
            </a:endParaRPr>
          </a:p>
          <a:p>
            <a:r>
              <a:rPr lang="en-US" dirty="0">
                <a:solidFill>
                  <a:srgbClr val="233E55"/>
                </a:solidFill>
                <a:latin typeface="Aptos" pitchFamily="34" charset="0"/>
                <a:ea typeface="Aptos" pitchFamily="34" charset="-122"/>
                <a:cs typeface="Aptos" pitchFamily="34" charset="-120"/>
              </a:rPr>
              <a:t>3. </a:t>
            </a:r>
            <a:r>
              <a:rPr lang="en-US" dirty="0" err="1">
                <a:solidFill>
                  <a:srgbClr val="233E55"/>
                </a:solidFill>
                <a:latin typeface="Aptos" pitchFamily="34" charset="0"/>
                <a:ea typeface="Aptos" pitchFamily="34" charset="-122"/>
                <a:cs typeface="Aptos" pitchFamily="34" charset="-120"/>
              </a:rPr>
              <a:t>sadarbības</a:t>
            </a:r>
            <a:r>
              <a:rPr lang="en-US" dirty="0">
                <a:solidFill>
                  <a:srgbClr val="233E55"/>
                </a:solidFill>
                <a:latin typeface="Aptos" pitchFamily="34" charset="0"/>
                <a:ea typeface="Aptos" pitchFamily="34" charset="-122"/>
                <a:cs typeface="Aptos" pitchFamily="34" charset="-120"/>
              </a:rPr>
              <a:t> </a:t>
            </a:r>
            <a:r>
              <a:rPr lang="en-US" dirty="0" err="1">
                <a:solidFill>
                  <a:srgbClr val="233E55"/>
                </a:solidFill>
                <a:latin typeface="Aptos" pitchFamily="34" charset="0"/>
                <a:ea typeface="Aptos" pitchFamily="34" charset="-122"/>
                <a:cs typeface="Aptos" pitchFamily="34" charset="-120"/>
              </a:rPr>
              <a:t>tīklu</a:t>
            </a:r>
            <a:r>
              <a:rPr lang="en-US" dirty="0">
                <a:solidFill>
                  <a:srgbClr val="233E55"/>
                </a:solidFill>
                <a:latin typeface="Aptos" pitchFamily="34" charset="0"/>
                <a:ea typeface="Aptos" pitchFamily="34" charset="-122"/>
                <a:cs typeface="Aptos" pitchFamily="34" charset="-120"/>
              </a:rPr>
              <a:t> </a:t>
            </a:r>
            <a:r>
              <a:rPr lang="en-US" dirty="0" err="1">
                <a:solidFill>
                  <a:srgbClr val="233E55"/>
                </a:solidFill>
                <a:latin typeface="Aptos" pitchFamily="34" charset="0"/>
                <a:ea typeface="Aptos" pitchFamily="34" charset="-122"/>
                <a:cs typeface="Aptos" pitchFamily="34" charset="-120"/>
              </a:rPr>
              <a:t>veidošana</a:t>
            </a:r>
            <a:r>
              <a:rPr lang="en-US" dirty="0">
                <a:solidFill>
                  <a:srgbClr val="233E55"/>
                </a:solidFill>
                <a:latin typeface="Aptos" pitchFamily="34" charset="0"/>
                <a:ea typeface="Aptos" pitchFamily="34" charset="-122"/>
                <a:cs typeface="Aptos" pitchFamily="34" charset="-120"/>
              </a:rPr>
              <a:t> </a:t>
            </a:r>
            <a:r>
              <a:rPr lang="en-US" dirty="0" err="1">
                <a:solidFill>
                  <a:srgbClr val="233E55"/>
                </a:solidFill>
                <a:latin typeface="Aptos" pitchFamily="34" charset="0"/>
                <a:ea typeface="Aptos" pitchFamily="34" charset="-122"/>
                <a:cs typeface="Aptos" pitchFamily="34" charset="-120"/>
              </a:rPr>
              <a:t>pieredzes</a:t>
            </a:r>
            <a:r>
              <a:rPr lang="en-US" dirty="0">
                <a:solidFill>
                  <a:srgbClr val="233E55"/>
                </a:solidFill>
                <a:latin typeface="Aptos" pitchFamily="34" charset="0"/>
                <a:ea typeface="Aptos" pitchFamily="34" charset="-122"/>
                <a:cs typeface="Aptos" pitchFamily="34" charset="-120"/>
              </a:rPr>
              <a:t> </a:t>
            </a:r>
            <a:r>
              <a:rPr lang="en-US" dirty="0" err="1">
                <a:solidFill>
                  <a:srgbClr val="233E55"/>
                </a:solidFill>
                <a:latin typeface="Aptos" pitchFamily="34" charset="0"/>
                <a:ea typeface="Aptos" pitchFamily="34" charset="-122"/>
                <a:cs typeface="Aptos" pitchFamily="34" charset="-120"/>
              </a:rPr>
              <a:t>braucienos</a:t>
            </a:r>
            <a:r>
              <a:rPr lang="en-US" dirty="0">
                <a:solidFill>
                  <a:srgbClr val="233E55"/>
                </a:solidFill>
                <a:latin typeface="Aptos" pitchFamily="34" charset="0"/>
                <a:ea typeface="Aptos" pitchFamily="34" charset="-122"/>
                <a:cs typeface="Aptos" pitchFamily="34" charset="-120"/>
              </a:rPr>
              <a:t> </a:t>
            </a:r>
            <a:r>
              <a:rPr lang="en-US" dirty="0" err="1">
                <a:solidFill>
                  <a:srgbClr val="233E55"/>
                </a:solidFill>
                <a:latin typeface="Aptos" pitchFamily="34" charset="0"/>
                <a:ea typeface="Aptos" pitchFamily="34" charset="-122"/>
                <a:cs typeface="Aptos" pitchFamily="34" charset="-120"/>
              </a:rPr>
              <a:t>uz</a:t>
            </a:r>
            <a:r>
              <a:rPr lang="en-US" dirty="0">
                <a:solidFill>
                  <a:srgbClr val="233E55"/>
                </a:solidFill>
                <a:latin typeface="Aptos" pitchFamily="34" charset="0"/>
                <a:ea typeface="Aptos" pitchFamily="34" charset="-122"/>
                <a:cs typeface="Aptos" pitchFamily="34" charset="-120"/>
              </a:rPr>
              <a:t> 10 </a:t>
            </a:r>
            <a:r>
              <a:rPr lang="en-US" dirty="0" err="1">
                <a:solidFill>
                  <a:srgbClr val="233E55"/>
                </a:solidFill>
                <a:latin typeface="Aptos" pitchFamily="34" charset="0"/>
                <a:ea typeface="Aptos" pitchFamily="34" charset="-122"/>
                <a:cs typeface="Aptos" pitchFamily="34" charset="-120"/>
              </a:rPr>
              <a:t>Latvijas</a:t>
            </a:r>
            <a:r>
              <a:rPr lang="en-US" dirty="0">
                <a:solidFill>
                  <a:srgbClr val="233E55"/>
                </a:solidFill>
                <a:latin typeface="Aptos" pitchFamily="34" charset="0"/>
                <a:ea typeface="Aptos" pitchFamily="34" charset="-122"/>
                <a:cs typeface="Aptos" pitchFamily="34" charset="-120"/>
              </a:rPr>
              <a:t> </a:t>
            </a:r>
            <a:r>
              <a:rPr lang="en-US" dirty="0" err="1">
                <a:solidFill>
                  <a:srgbClr val="233E55"/>
                </a:solidFill>
                <a:latin typeface="Aptos" pitchFamily="34" charset="0"/>
                <a:ea typeface="Aptos" pitchFamily="34" charset="-122"/>
                <a:cs typeface="Aptos" pitchFamily="34" charset="-120"/>
              </a:rPr>
              <a:t>Kopienām</a:t>
            </a:r>
            <a:endParaRPr lang="en-US" dirty="0"/>
          </a:p>
          <a:p>
            <a:endParaRPr lang="en-LV" dirty="0"/>
          </a:p>
        </p:txBody>
      </p:sp>
      <p:sp>
        <p:nvSpPr>
          <p:cNvPr id="20" name="Shape 8">
            <a:extLst>
              <a:ext uri="{FF2B5EF4-FFF2-40B4-BE49-F238E27FC236}">
                <a16:creationId xmlns:a16="http://schemas.microsoft.com/office/drawing/2014/main" id="{8ADE8188-04AB-91F5-3096-7BE474FF2260}"/>
              </a:ext>
            </a:extLst>
          </p:cNvPr>
          <p:cNvSpPr/>
          <p:nvPr/>
        </p:nvSpPr>
        <p:spPr>
          <a:xfrm>
            <a:off x="663833" y="5584153"/>
            <a:ext cx="73152" cy="708426"/>
          </a:xfrm>
          <a:prstGeom prst="rect">
            <a:avLst/>
          </a:prstGeom>
          <a:solidFill>
            <a:srgbClr val="318782"/>
          </a:solidFill>
          <a:ln w="12700">
            <a:solidFill>
              <a:srgbClr val="318782"/>
            </a:solidFill>
            <a:prstDash val="solid"/>
          </a:ln>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BFAF7"/>
        </a:solidFill>
        <a:effectLst/>
      </p:bgPr>
    </p:bg>
    <p:spTree>
      <p:nvGrpSpPr>
        <p:cNvPr id="1" name=""/>
        <p:cNvGrpSpPr/>
        <p:nvPr/>
      </p:nvGrpSpPr>
      <p:grpSpPr>
        <a:xfrm>
          <a:off x="0" y="0"/>
          <a:ext cx="0" cy="0"/>
          <a:chOff x="0" y="0"/>
          <a:chExt cx="0" cy="0"/>
        </a:xfrm>
      </p:grpSpPr>
      <p:sp>
        <p:nvSpPr>
          <p:cNvPr id="2" name="Shape 0"/>
          <p:cNvSpPr/>
          <p:nvPr/>
        </p:nvSpPr>
        <p:spPr>
          <a:xfrm>
            <a:off x="146304" y="0"/>
            <a:ext cx="100584" cy="6858000"/>
          </a:xfrm>
          <a:prstGeom prst="rect">
            <a:avLst/>
          </a:prstGeom>
          <a:solidFill>
            <a:srgbClr val="B43F4B"/>
          </a:solidFill>
          <a:ln w="12700">
            <a:solidFill>
              <a:srgbClr val="B43F4B"/>
            </a:solidFill>
            <a:prstDash val="solid"/>
          </a:ln>
        </p:spPr>
      </p:sp>
      <p:sp>
        <p:nvSpPr>
          <p:cNvPr id="3" name="Text 1"/>
          <p:cNvSpPr/>
          <p:nvPr/>
        </p:nvSpPr>
        <p:spPr>
          <a:xfrm>
            <a:off x="612648" y="411480"/>
            <a:ext cx="10972800" cy="585216"/>
          </a:xfrm>
          <a:prstGeom prst="rect">
            <a:avLst/>
          </a:prstGeom>
          <a:noFill/>
          <a:ln/>
        </p:spPr>
        <p:txBody>
          <a:bodyPr wrap="square" lIns="0" tIns="0" rIns="0" bIns="0" rtlCol="0" anchor="ctr">
            <a:spAutoFit/>
          </a:bodyPr>
          <a:lstStyle/>
          <a:p>
            <a:pPr marL="0" indent="0">
              <a:buNone/>
            </a:pPr>
            <a:r>
              <a:rPr lang="en-US" sz="2700" b="1" dirty="0">
                <a:solidFill>
                  <a:srgbClr val="233E55"/>
                </a:solidFill>
                <a:latin typeface="Aptos" pitchFamily="34" charset="0"/>
                <a:ea typeface="Aptos" pitchFamily="34" charset="-122"/>
                <a:cs typeface="Aptos" pitchFamily="34" charset="-120"/>
              </a:rPr>
              <a:t>Sadraudzība un pieredzes apmaiņa Latvijā</a:t>
            </a:r>
            <a:endParaRPr lang="en-US" sz="2700" dirty="0"/>
          </a:p>
        </p:txBody>
      </p:sp>
      <p:sp>
        <p:nvSpPr>
          <p:cNvPr id="4" name="Shape 2"/>
          <p:cNvSpPr/>
          <p:nvPr/>
        </p:nvSpPr>
        <p:spPr>
          <a:xfrm>
            <a:off x="630936" y="1161288"/>
            <a:ext cx="10936224" cy="25603"/>
          </a:xfrm>
          <a:prstGeom prst="rect">
            <a:avLst/>
          </a:prstGeom>
          <a:solidFill>
            <a:srgbClr val="C39436"/>
          </a:solidFill>
          <a:ln w="12700">
            <a:solidFill>
              <a:srgbClr val="C39436"/>
            </a:solidFill>
            <a:prstDash val="solid"/>
          </a:ln>
        </p:spPr>
      </p:sp>
      <p:sp>
        <p:nvSpPr>
          <p:cNvPr id="5" name="Shape 3"/>
          <p:cNvSpPr/>
          <p:nvPr/>
        </p:nvSpPr>
        <p:spPr>
          <a:xfrm>
            <a:off x="612648" y="6364224"/>
            <a:ext cx="10954512" cy="13716"/>
          </a:xfrm>
          <a:prstGeom prst="rect">
            <a:avLst/>
          </a:prstGeom>
          <a:solidFill>
            <a:srgbClr val="E8E4DE"/>
          </a:solidFill>
          <a:ln w="12700">
            <a:solidFill>
              <a:srgbClr val="E8E4DE"/>
            </a:solidFill>
            <a:prstDash val="solid"/>
          </a:ln>
        </p:spPr>
      </p:sp>
      <p:pic>
        <p:nvPicPr>
          <p:cNvPr id="6" name="Image 0" descr="/mnt/data/presentation_build/logo_lska_trim.png"/>
          <p:cNvPicPr>
            <a:picLocks noChangeAspect="1"/>
          </p:cNvPicPr>
          <p:nvPr/>
        </p:nvPicPr>
        <p:blipFill>
          <a:blip r:embed="rId3"/>
          <a:stretch>
            <a:fillRect/>
          </a:stretch>
        </p:blipFill>
        <p:spPr>
          <a:xfrm>
            <a:off x="863128" y="6428232"/>
            <a:ext cx="440871" cy="274320"/>
          </a:xfrm>
          <a:prstGeom prst="rect">
            <a:avLst/>
          </a:prstGeom>
        </p:spPr>
      </p:pic>
      <p:pic>
        <p:nvPicPr>
          <p:cNvPr id="7" name="Image 1" descr="/mnt/data/presentation_build/logo_sif_trim.png"/>
          <p:cNvPicPr>
            <a:picLocks noChangeAspect="1"/>
          </p:cNvPicPr>
          <p:nvPr/>
        </p:nvPicPr>
        <p:blipFill>
          <a:blip r:embed="rId4"/>
          <a:stretch>
            <a:fillRect/>
          </a:stretch>
        </p:blipFill>
        <p:spPr>
          <a:xfrm>
            <a:off x="10057930" y="6419088"/>
            <a:ext cx="577012" cy="292608"/>
          </a:xfrm>
          <a:prstGeom prst="rect">
            <a:avLst/>
          </a:prstGeom>
        </p:spPr>
      </p:pic>
      <p:pic>
        <p:nvPicPr>
          <p:cNvPr id="8" name="Image 2" descr="/mnt/data/presentation_build/logo_km_trim.png"/>
          <p:cNvPicPr>
            <a:picLocks noChangeAspect="1"/>
          </p:cNvPicPr>
          <p:nvPr/>
        </p:nvPicPr>
        <p:blipFill>
          <a:blip r:embed="rId5"/>
          <a:stretch>
            <a:fillRect/>
          </a:stretch>
        </p:blipFill>
        <p:spPr>
          <a:xfrm>
            <a:off x="11139126" y="6419088"/>
            <a:ext cx="316572" cy="292608"/>
          </a:xfrm>
          <a:prstGeom prst="rect">
            <a:avLst/>
          </a:prstGeom>
        </p:spPr>
      </p:pic>
      <p:sp>
        <p:nvSpPr>
          <p:cNvPr id="9" name="Shape 4"/>
          <p:cNvSpPr/>
          <p:nvPr/>
        </p:nvSpPr>
        <p:spPr>
          <a:xfrm>
            <a:off x="667512" y="1444752"/>
            <a:ext cx="5349240" cy="4562856"/>
          </a:xfrm>
          <a:prstGeom prst="roundRect">
            <a:avLst>
              <a:gd name="adj" fmla="val 2004"/>
            </a:avLst>
          </a:prstGeom>
          <a:solidFill>
            <a:srgbClr val="FFFFFF"/>
          </a:solidFill>
          <a:ln w="12700">
            <a:solidFill>
              <a:srgbClr val="FFFFFF"/>
            </a:solidFill>
            <a:prstDash val="solid"/>
          </a:ln>
        </p:spPr>
      </p:sp>
      <p:sp>
        <p:nvSpPr>
          <p:cNvPr id="10" name="Shape 5"/>
          <p:cNvSpPr/>
          <p:nvPr/>
        </p:nvSpPr>
        <p:spPr>
          <a:xfrm>
            <a:off x="667512" y="1444752"/>
            <a:ext cx="5349240" cy="603504"/>
          </a:xfrm>
          <a:prstGeom prst="rect">
            <a:avLst/>
          </a:prstGeom>
          <a:solidFill>
            <a:srgbClr val="C39436"/>
          </a:solidFill>
          <a:ln w="12700">
            <a:solidFill>
              <a:srgbClr val="C39436"/>
            </a:solidFill>
            <a:prstDash val="solid"/>
          </a:ln>
        </p:spPr>
      </p:sp>
      <p:sp>
        <p:nvSpPr>
          <p:cNvPr id="11" name="Text 6"/>
          <p:cNvSpPr/>
          <p:nvPr/>
        </p:nvSpPr>
        <p:spPr>
          <a:xfrm>
            <a:off x="923544" y="1572768"/>
            <a:ext cx="4754880" cy="292608"/>
          </a:xfrm>
          <a:prstGeom prst="rect">
            <a:avLst/>
          </a:prstGeom>
          <a:noFill/>
          <a:ln/>
        </p:spPr>
        <p:txBody>
          <a:bodyPr wrap="square" lIns="0" tIns="0" rIns="0" bIns="0" rtlCol="0" anchor="ctr">
            <a:spAutoFit/>
          </a:bodyPr>
          <a:lstStyle/>
          <a:p>
            <a:pPr marL="0" indent="0">
              <a:buNone/>
            </a:pPr>
            <a:r>
              <a:rPr lang="en-US" sz="2200" b="1" dirty="0">
                <a:solidFill>
                  <a:srgbClr val="233E55"/>
                </a:solidFill>
                <a:latin typeface="Aptos" pitchFamily="34" charset="0"/>
                <a:ea typeface="Aptos" pitchFamily="34" charset="-122"/>
                <a:cs typeface="Aptos" pitchFamily="34" charset="-120"/>
              </a:rPr>
              <a:t>2025. gadā uz</a:t>
            </a:r>
            <a:endParaRPr lang="en-US" sz="2200" dirty="0"/>
          </a:p>
        </p:txBody>
      </p:sp>
      <p:sp>
        <p:nvSpPr>
          <p:cNvPr id="12" name="Text 7"/>
          <p:cNvSpPr/>
          <p:nvPr/>
        </p:nvSpPr>
        <p:spPr>
          <a:xfrm>
            <a:off x="1005840" y="2295144"/>
            <a:ext cx="4626864" cy="658368"/>
          </a:xfrm>
          <a:prstGeom prst="rect">
            <a:avLst/>
          </a:prstGeom>
          <a:noFill/>
          <a:ln/>
        </p:spPr>
        <p:txBody>
          <a:bodyPr wrap="square" lIns="0" tIns="0" rIns="0" bIns="0" rtlCol="0" anchor="ctr">
            <a:spAutoFit/>
          </a:bodyPr>
          <a:lstStyle/>
          <a:p>
            <a:pPr marL="0" indent="0">
              <a:buNone/>
            </a:pPr>
            <a:r>
              <a:rPr lang="en-US" sz="1900" dirty="0">
                <a:solidFill>
                  <a:srgbClr val="233E55"/>
                </a:solidFill>
                <a:latin typeface="Aptos" pitchFamily="34" charset="0"/>
                <a:ea typeface="Aptos" pitchFamily="34" charset="-122"/>
                <a:cs typeface="Aptos" pitchFamily="34" charset="-120"/>
              </a:rPr>
              <a:t>1. Dobeli</a:t>
            </a:r>
            <a:endParaRPr lang="en-US" sz="1900" dirty="0"/>
          </a:p>
        </p:txBody>
      </p:sp>
      <p:sp>
        <p:nvSpPr>
          <p:cNvPr id="13" name="Text 8"/>
          <p:cNvSpPr/>
          <p:nvPr/>
        </p:nvSpPr>
        <p:spPr>
          <a:xfrm>
            <a:off x="1005840" y="3008376"/>
            <a:ext cx="4626864" cy="658368"/>
          </a:xfrm>
          <a:prstGeom prst="rect">
            <a:avLst/>
          </a:prstGeom>
          <a:noFill/>
          <a:ln/>
        </p:spPr>
        <p:txBody>
          <a:bodyPr wrap="square" lIns="0" tIns="0" rIns="0" bIns="0" rtlCol="0" anchor="ctr">
            <a:spAutoFit/>
          </a:bodyPr>
          <a:lstStyle/>
          <a:p>
            <a:pPr marL="0" indent="0">
              <a:buNone/>
            </a:pPr>
            <a:r>
              <a:rPr lang="en-US" sz="1900" dirty="0">
                <a:solidFill>
                  <a:srgbClr val="233E55"/>
                </a:solidFill>
                <a:latin typeface="Aptos" pitchFamily="34" charset="0"/>
                <a:ea typeface="Aptos" pitchFamily="34" charset="-122"/>
                <a:cs typeface="Aptos" pitchFamily="34" charset="-120"/>
              </a:rPr>
              <a:t>2. Līvāniem</a:t>
            </a:r>
            <a:endParaRPr lang="en-US" sz="1900" dirty="0"/>
          </a:p>
        </p:txBody>
      </p:sp>
      <p:sp>
        <p:nvSpPr>
          <p:cNvPr id="14" name="Text 9"/>
          <p:cNvSpPr/>
          <p:nvPr/>
        </p:nvSpPr>
        <p:spPr>
          <a:xfrm>
            <a:off x="1005840" y="3721608"/>
            <a:ext cx="4626864" cy="658368"/>
          </a:xfrm>
          <a:prstGeom prst="rect">
            <a:avLst/>
          </a:prstGeom>
          <a:noFill/>
          <a:ln/>
        </p:spPr>
        <p:txBody>
          <a:bodyPr wrap="square" lIns="0" tIns="0" rIns="0" bIns="0" rtlCol="0" anchor="ctr">
            <a:spAutoFit/>
          </a:bodyPr>
          <a:lstStyle/>
          <a:p>
            <a:pPr marL="0" indent="0">
              <a:buNone/>
            </a:pPr>
            <a:r>
              <a:rPr lang="en-US" sz="1900" dirty="0">
                <a:solidFill>
                  <a:srgbClr val="233E55"/>
                </a:solidFill>
                <a:latin typeface="Aptos" pitchFamily="34" charset="0"/>
                <a:ea typeface="Aptos" pitchFamily="34" charset="-122"/>
                <a:cs typeface="Aptos" pitchFamily="34" charset="-120"/>
              </a:rPr>
              <a:t>3. Salacgrīvu</a:t>
            </a:r>
            <a:endParaRPr lang="en-US" sz="1900" dirty="0"/>
          </a:p>
        </p:txBody>
      </p:sp>
      <p:sp>
        <p:nvSpPr>
          <p:cNvPr id="15" name="Text 10"/>
          <p:cNvSpPr/>
          <p:nvPr/>
        </p:nvSpPr>
        <p:spPr>
          <a:xfrm>
            <a:off x="1005840" y="4434840"/>
            <a:ext cx="4626864" cy="658368"/>
          </a:xfrm>
          <a:prstGeom prst="rect">
            <a:avLst/>
          </a:prstGeom>
          <a:noFill/>
          <a:ln/>
        </p:spPr>
        <p:txBody>
          <a:bodyPr wrap="square" lIns="0" tIns="0" rIns="0" bIns="0" rtlCol="0" anchor="ctr">
            <a:spAutoFit/>
          </a:bodyPr>
          <a:lstStyle/>
          <a:p>
            <a:pPr marL="0" indent="0">
              <a:buNone/>
            </a:pPr>
            <a:r>
              <a:rPr lang="en-US" sz="1900" dirty="0">
                <a:solidFill>
                  <a:srgbClr val="233E55"/>
                </a:solidFill>
                <a:latin typeface="Aptos" pitchFamily="34" charset="0"/>
                <a:ea typeface="Aptos" pitchFamily="34" charset="-122"/>
                <a:cs typeface="Aptos" pitchFamily="34" charset="-120"/>
              </a:rPr>
              <a:t>4. Limbažiem</a:t>
            </a:r>
            <a:endParaRPr lang="en-US" sz="1900" dirty="0"/>
          </a:p>
        </p:txBody>
      </p:sp>
      <p:sp>
        <p:nvSpPr>
          <p:cNvPr id="16" name="Text 11"/>
          <p:cNvSpPr/>
          <p:nvPr/>
        </p:nvSpPr>
        <p:spPr>
          <a:xfrm>
            <a:off x="1005840" y="5148072"/>
            <a:ext cx="4626864" cy="658368"/>
          </a:xfrm>
          <a:prstGeom prst="rect">
            <a:avLst/>
          </a:prstGeom>
          <a:noFill/>
          <a:ln/>
        </p:spPr>
        <p:txBody>
          <a:bodyPr wrap="square" lIns="0" tIns="0" rIns="0" bIns="0" rtlCol="0" anchor="ctr">
            <a:spAutoFit/>
          </a:bodyPr>
          <a:lstStyle/>
          <a:p>
            <a:pPr marL="0" indent="0">
              <a:buNone/>
            </a:pPr>
            <a:r>
              <a:rPr lang="en-US" sz="1900" dirty="0">
                <a:solidFill>
                  <a:srgbClr val="233E55"/>
                </a:solidFill>
                <a:latin typeface="Aptos" pitchFamily="34" charset="0"/>
                <a:ea typeface="Aptos" pitchFamily="34" charset="-122"/>
                <a:cs typeface="Aptos" pitchFamily="34" charset="-120"/>
              </a:rPr>
              <a:t>5. Kuldīgu</a:t>
            </a:r>
            <a:endParaRPr lang="en-US" sz="1900" dirty="0"/>
          </a:p>
        </p:txBody>
      </p:sp>
      <p:sp>
        <p:nvSpPr>
          <p:cNvPr id="17" name="Shape 12"/>
          <p:cNvSpPr/>
          <p:nvPr/>
        </p:nvSpPr>
        <p:spPr>
          <a:xfrm>
            <a:off x="6181344" y="1444752"/>
            <a:ext cx="5349240" cy="4562856"/>
          </a:xfrm>
          <a:prstGeom prst="roundRect">
            <a:avLst>
              <a:gd name="adj" fmla="val 2004"/>
            </a:avLst>
          </a:prstGeom>
          <a:solidFill>
            <a:srgbClr val="EFF5F6"/>
          </a:solidFill>
          <a:ln w="12700">
            <a:solidFill>
              <a:srgbClr val="EFF5F6"/>
            </a:solidFill>
            <a:prstDash val="solid"/>
          </a:ln>
        </p:spPr>
      </p:sp>
      <p:sp>
        <p:nvSpPr>
          <p:cNvPr id="18" name="Shape 13"/>
          <p:cNvSpPr/>
          <p:nvPr/>
        </p:nvSpPr>
        <p:spPr>
          <a:xfrm>
            <a:off x="6181344" y="1444752"/>
            <a:ext cx="5349240" cy="603504"/>
          </a:xfrm>
          <a:prstGeom prst="rect">
            <a:avLst/>
          </a:prstGeom>
          <a:solidFill>
            <a:srgbClr val="318782"/>
          </a:solidFill>
          <a:ln w="12700">
            <a:solidFill>
              <a:srgbClr val="318782"/>
            </a:solidFill>
            <a:prstDash val="solid"/>
          </a:ln>
        </p:spPr>
      </p:sp>
      <p:sp>
        <p:nvSpPr>
          <p:cNvPr id="19" name="Text 14"/>
          <p:cNvSpPr/>
          <p:nvPr/>
        </p:nvSpPr>
        <p:spPr>
          <a:xfrm>
            <a:off x="6437376" y="1572768"/>
            <a:ext cx="4754880" cy="292608"/>
          </a:xfrm>
          <a:prstGeom prst="rect">
            <a:avLst/>
          </a:prstGeom>
          <a:noFill/>
          <a:ln/>
        </p:spPr>
        <p:txBody>
          <a:bodyPr wrap="square" lIns="0" tIns="0" rIns="0" bIns="0" rtlCol="0" anchor="ctr">
            <a:spAutoFit/>
          </a:bodyPr>
          <a:lstStyle/>
          <a:p>
            <a:pPr marL="0" indent="0">
              <a:buNone/>
            </a:pPr>
            <a:r>
              <a:rPr lang="en-US" sz="2200" b="1" dirty="0">
                <a:solidFill>
                  <a:srgbClr val="FFFFFF"/>
                </a:solidFill>
                <a:latin typeface="Aptos" pitchFamily="34" charset="0"/>
                <a:ea typeface="Aptos" pitchFamily="34" charset="-122"/>
                <a:cs typeface="Aptos" pitchFamily="34" charset="-120"/>
              </a:rPr>
              <a:t>2026. gadā uz</a:t>
            </a:r>
            <a:endParaRPr lang="en-US" sz="2200" dirty="0"/>
          </a:p>
        </p:txBody>
      </p:sp>
      <p:sp>
        <p:nvSpPr>
          <p:cNvPr id="20" name="Text 15"/>
          <p:cNvSpPr/>
          <p:nvPr/>
        </p:nvSpPr>
        <p:spPr>
          <a:xfrm>
            <a:off x="6519672" y="2295144"/>
            <a:ext cx="4626864" cy="658368"/>
          </a:xfrm>
          <a:prstGeom prst="rect">
            <a:avLst/>
          </a:prstGeom>
          <a:noFill/>
          <a:ln/>
        </p:spPr>
        <p:txBody>
          <a:bodyPr wrap="square" lIns="0" tIns="0" rIns="0" bIns="0" rtlCol="0" anchor="ctr">
            <a:spAutoFit/>
          </a:bodyPr>
          <a:lstStyle/>
          <a:p>
            <a:pPr marL="0" indent="0">
              <a:buNone/>
            </a:pPr>
            <a:r>
              <a:rPr lang="en-US" sz="1900" dirty="0">
                <a:solidFill>
                  <a:srgbClr val="233E55"/>
                </a:solidFill>
                <a:latin typeface="Aptos" pitchFamily="34" charset="0"/>
                <a:ea typeface="Aptos" pitchFamily="34" charset="-122"/>
                <a:cs typeface="Aptos" pitchFamily="34" charset="-120"/>
              </a:rPr>
              <a:t>1. Kuldīgu</a:t>
            </a:r>
            <a:endParaRPr lang="en-US" sz="1900" dirty="0"/>
          </a:p>
        </p:txBody>
      </p:sp>
      <p:sp>
        <p:nvSpPr>
          <p:cNvPr id="21" name="Text 16"/>
          <p:cNvSpPr/>
          <p:nvPr/>
        </p:nvSpPr>
        <p:spPr>
          <a:xfrm>
            <a:off x="6519672" y="3008376"/>
            <a:ext cx="4626864" cy="658368"/>
          </a:xfrm>
          <a:prstGeom prst="rect">
            <a:avLst/>
          </a:prstGeom>
          <a:noFill/>
          <a:ln/>
        </p:spPr>
        <p:txBody>
          <a:bodyPr wrap="square" lIns="0" tIns="0" rIns="0" bIns="0" rtlCol="0" anchor="ctr">
            <a:spAutoFit/>
          </a:bodyPr>
          <a:lstStyle/>
          <a:p>
            <a:pPr marL="0" indent="0">
              <a:buNone/>
            </a:pPr>
            <a:r>
              <a:rPr lang="en-US" sz="1900" dirty="0">
                <a:solidFill>
                  <a:srgbClr val="233E55"/>
                </a:solidFill>
                <a:latin typeface="Aptos" pitchFamily="34" charset="0"/>
                <a:ea typeface="Aptos" pitchFamily="34" charset="-122"/>
                <a:cs typeface="Aptos" pitchFamily="34" charset="-120"/>
              </a:rPr>
              <a:t>2. Madonu</a:t>
            </a:r>
            <a:endParaRPr lang="en-US" sz="1900" dirty="0"/>
          </a:p>
        </p:txBody>
      </p:sp>
      <p:sp>
        <p:nvSpPr>
          <p:cNvPr id="22" name="Text 17"/>
          <p:cNvSpPr/>
          <p:nvPr/>
        </p:nvSpPr>
        <p:spPr>
          <a:xfrm>
            <a:off x="6519672" y="3721608"/>
            <a:ext cx="4626864" cy="658368"/>
          </a:xfrm>
          <a:prstGeom prst="rect">
            <a:avLst/>
          </a:prstGeom>
          <a:noFill/>
          <a:ln/>
        </p:spPr>
        <p:txBody>
          <a:bodyPr wrap="square" lIns="0" tIns="0" rIns="0" bIns="0" rtlCol="0" anchor="ctr">
            <a:spAutoFit/>
          </a:bodyPr>
          <a:lstStyle/>
          <a:p>
            <a:pPr marL="0" indent="0">
              <a:buNone/>
            </a:pPr>
            <a:r>
              <a:rPr lang="en-US" sz="1900" dirty="0">
                <a:solidFill>
                  <a:srgbClr val="233E55"/>
                </a:solidFill>
                <a:latin typeface="Aptos" pitchFamily="34" charset="0"/>
                <a:ea typeface="Aptos" pitchFamily="34" charset="-122"/>
                <a:cs typeface="Aptos" pitchFamily="34" charset="-120"/>
              </a:rPr>
              <a:t>3. Alūksni</a:t>
            </a:r>
            <a:endParaRPr lang="en-US" sz="1900" dirty="0"/>
          </a:p>
        </p:txBody>
      </p:sp>
      <p:sp>
        <p:nvSpPr>
          <p:cNvPr id="23" name="Text 18"/>
          <p:cNvSpPr/>
          <p:nvPr/>
        </p:nvSpPr>
        <p:spPr>
          <a:xfrm>
            <a:off x="6519672" y="4434840"/>
            <a:ext cx="4626864" cy="658368"/>
          </a:xfrm>
          <a:prstGeom prst="rect">
            <a:avLst/>
          </a:prstGeom>
          <a:noFill/>
          <a:ln/>
        </p:spPr>
        <p:txBody>
          <a:bodyPr wrap="square" lIns="0" tIns="0" rIns="0" bIns="0" rtlCol="0" anchor="ctr">
            <a:spAutoFit/>
          </a:bodyPr>
          <a:lstStyle/>
          <a:p>
            <a:pPr marL="0" indent="0">
              <a:buNone/>
            </a:pPr>
            <a:r>
              <a:rPr lang="en-US" sz="1900" dirty="0">
                <a:solidFill>
                  <a:srgbClr val="233E55"/>
                </a:solidFill>
                <a:latin typeface="Aptos" pitchFamily="34" charset="0"/>
                <a:ea typeface="Aptos" pitchFamily="34" charset="-122"/>
                <a:cs typeface="Aptos" pitchFamily="34" charset="-120"/>
              </a:rPr>
              <a:t>4. Dobeli</a:t>
            </a:r>
            <a:endParaRPr lang="en-US" sz="1900" dirty="0"/>
          </a:p>
        </p:txBody>
      </p:sp>
      <p:sp>
        <p:nvSpPr>
          <p:cNvPr id="24" name="Text 19"/>
          <p:cNvSpPr/>
          <p:nvPr/>
        </p:nvSpPr>
        <p:spPr>
          <a:xfrm>
            <a:off x="6519672" y="5148072"/>
            <a:ext cx="4626864" cy="658368"/>
          </a:xfrm>
          <a:prstGeom prst="rect">
            <a:avLst/>
          </a:prstGeom>
          <a:noFill/>
          <a:ln/>
        </p:spPr>
        <p:txBody>
          <a:bodyPr wrap="square" lIns="0" tIns="0" rIns="0" bIns="0" rtlCol="0" anchor="ctr">
            <a:spAutoFit/>
          </a:bodyPr>
          <a:lstStyle/>
          <a:p>
            <a:pPr marL="0" indent="0">
              <a:buNone/>
            </a:pPr>
            <a:r>
              <a:rPr lang="en-US" sz="1900" dirty="0">
                <a:solidFill>
                  <a:srgbClr val="233E55"/>
                </a:solidFill>
                <a:latin typeface="Aptos" pitchFamily="34" charset="0"/>
                <a:ea typeface="Aptos" pitchFamily="34" charset="-122"/>
                <a:cs typeface="Aptos" pitchFamily="34" charset="-120"/>
              </a:rPr>
              <a:t>5. Talsiem</a:t>
            </a:r>
            <a:endParaRPr lang="en-US" sz="1900" dirty="0"/>
          </a:p>
        </p:txBody>
      </p:sp>
      <p:sp>
        <p:nvSpPr>
          <p:cNvPr id="25" name="Shape 20"/>
          <p:cNvSpPr/>
          <p:nvPr/>
        </p:nvSpPr>
        <p:spPr>
          <a:xfrm>
            <a:off x="667512" y="6108192"/>
            <a:ext cx="10872216" cy="219456"/>
          </a:xfrm>
          <a:prstGeom prst="roundRect">
            <a:avLst>
              <a:gd name="adj" fmla="val 41667"/>
            </a:avLst>
          </a:prstGeom>
          <a:solidFill>
            <a:srgbClr val="FAF3E5"/>
          </a:solidFill>
          <a:ln w="12700">
            <a:solidFill>
              <a:srgbClr val="FAF3E5"/>
            </a:solidFill>
            <a:prstDash val="solid"/>
          </a:ln>
        </p:spPr>
      </p:sp>
      <p:sp>
        <p:nvSpPr>
          <p:cNvPr id="26" name="Text 21"/>
          <p:cNvSpPr/>
          <p:nvPr/>
        </p:nvSpPr>
        <p:spPr>
          <a:xfrm>
            <a:off x="841248" y="6117336"/>
            <a:ext cx="10515600" cy="201168"/>
          </a:xfrm>
          <a:prstGeom prst="rect">
            <a:avLst/>
          </a:prstGeom>
          <a:noFill/>
          <a:ln/>
        </p:spPr>
        <p:txBody>
          <a:bodyPr wrap="square" lIns="0" tIns="0" rIns="0" bIns="0" rtlCol="0" anchor="ctr">
            <a:spAutoFit/>
          </a:bodyPr>
          <a:lstStyle/>
          <a:p>
            <a:pPr marL="0" indent="0">
              <a:buNone/>
            </a:pPr>
            <a:r>
              <a:rPr lang="en-US" sz="1500" dirty="0">
                <a:solidFill>
                  <a:srgbClr val="233E55"/>
                </a:solidFill>
                <a:latin typeface="Aptos" pitchFamily="34" charset="0"/>
                <a:ea typeface="Aptos" pitchFamily="34" charset="-122"/>
                <a:cs typeface="Aptos" pitchFamily="34" charset="-120"/>
              </a:rPr>
              <a:t>Veidoti video sižeti par sadraudzību</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BFAF7"/>
        </a:solidFill>
        <a:effectLst/>
      </p:bgPr>
    </p:bg>
    <p:spTree>
      <p:nvGrpSpPr>
        <p:cNvPr id="1" name=""/>
        <p:cNvGrpSpPr/>
        <p:nvPr/>
      </p:nvGrpSpPr>
      <p:grpSpPr>
        <a:xfrm>
          <a:off x="0" y="0"/>
          <a:ext cx="0" cy="0"/>
          <a:chOff x="0" y="0"/>
          <a:chExt cx="0" cy="0"/>
        </a:xfrm>
      </p:grpSpPr>
      <p:sp>
        <p:nvSpPr>
          <p:cNvPr id="2" name="Shape 0"/>
          <p:cNvSpPr/>
          <p:nvPr/>
        </p:nvSpPr>
        <p:spPr>
          <a:xfrm>
            <a:off x="146304" y="0"/>
            <a:ext cx="100584" cy="6858000"/>
          </a:xfrm>
          <a:prstGeom prst="rect">
            <a:avLst/>
          </a:prstGeom>
          <a:solidFill>
            <a:srgbClr val="B43F4B"/>
          </a:solidFill>
          <a:ln w="12700">
            <a:solidFill>
              <a:srgbClr val="B43F4B"/>
            </a:solidFill>
            <a:prstDash val="solid"/>
          </a:ln>
        </p:spPr>
      </p:sp>
      <p:sp>
        <p:nvSpPr>
          <p:cNvPr id="3" name="Text 1"/>
          <p:cNvSpPr/>
          <p:nvPr/>
        </p:nvSpPr>
        <p:spPr>
          <a:xfrm>
            <a:off x="612648" y="411480"/>
            <a:ext cx="10972800" cy="585216"/>
          </a:xfrm>
          <a:prstGeom prst="rect">
            <a:avLst/>
          </a:prstGeom>
          <a:noFill/>
          <a:ln/>
        </p:spPr>
        <p:txBody>
          <a:bodyPr wrap="square" lIns="0" tIns="0" rIns="0" bIns="0" rtlCol="0" anchor="ctr">
            <a:spAutoFit/>
          </a:bodyPr>
          <a:lstStyle/>
          <a:p>
            <a:pPr marL="0" indent="0">
              <a:buNone/>
            </a:pPr>
            <a:r>
              <a:rPr lang="en-US" sz="2200" b="1" dirty="0">
                <a:solidFill>
                  <a:srgbClr val="233E55"/>
                </a:solidFill>
                <a:latin typeface="Aptos" pitchFamily="34" charset="0"/>
                <a:ea typeface="Aptos" pitchFamily="34" charset="-122"/>
                <a:cs typeface="Aptos" pitchFamily="34" charset="-120"/>
              </a:rPr>
              <a:t>Sadraudzība un pieredzes apmaiņa Baltijas valstīs, Lietuvā un Igaunijā</a:t>
            </a:r>
            <a:endParaRPr lang="en-US" sz="2200" dirty="0"/>
          </a:p>
        </p:txBody>
      </p:sp>
      <p:sp>
        <p:nvSpPr>
          <p:cNvPr id="4" name="Shape 2"/>
          <p:cNvSpPr/>
          <p:nvPr/>
        </p:nvSpPr>
        <p:spPr>
          <a:xfrm>
            <a:off x="630936" y="1161288"/>
            <a:ext cx="10936224" cy="25603"/>
          </a:xfrm>
          <a:prstGeom prst="rect">
            <a:avLst/>
          </a:prstGeom>
          <a:solidFill>
            <a:srgbClr val="C39436"/>
          </a:solidFill>
          <a:ln w="12700">
            <a:solidFill>
              <a:srgbClr val="C39436"/>
            </a:solidFill>
            <a:prstDash val="solid"/>
          </a:ln>
        </p:spPr>
      </p:sp>
      <p:sp>
        <p:nvSpPr>
          <p:cNvPr id="5" name="Shape 3"/>
          <p:cNvSpPr/>
          <p:nvPr/>
        </p:nvSpPr>
        <p:spPr>
          <a:xfrm>
            <a:off x="612648" y="6364224"/>
            <a:ext cx="10954512" cy="13716"/>
          </a:xfrm>
          <a:prstGeom prst="rect">
            <a:avLst/>
          </a:prstGeom>
          <a:solidFill>
            <a:srgbClr val="E8E4DE"/>
          </a:solidFill>
          <a:ln w="12700">
            <a:solidFill>
              <a:srgbClr val="E8E4DE"/>
            </a:solidFill>
            <a:prstDash val="solid"/>
          </a:ln>
        </p:spPr>
      </p:sp>
      <p:pic>
        <p:nvPicPr>
          <p:cNvPr id="6" name="Image 0" descr="/mnt/data/presentation_build/logo_lska_trim.png"/>
          <p:cNvPicPr>
            <a:picLocks noChangeAspect="1"/>
          </p:cNvPicPr>
          <p:nvPr/>
        </p:nvPicPr>
        <p:blipFill>
          <a:blip r:embed="rId3"/>
          <a:stretch>
            <a:fillRect/>
          </a:stretch>
        </p:blipFill>
        <p:spPr>
          <a:xfrm>
            <a:off x="863128" y="6428232"/>
            <a:ext cx="440871" cy="274320"/>
          </a:xfrm>
          <a:prstGeom prst="rect">
            <a:avLst/>
          </a:prstGeom>
        </p:spPr>
      </p:pic>
      <p:pic>
        <p:nvPicPr>
          <p:cNvPr id="7" name="Image 1" descr="/mnt/data/presentation_build/logo_sif_trim.png"/>
          <p:cNvPicPr>
            <a:picLocks noChangeAspect="1"/>
          </p:cNvPicPr>
          <p:nvPr/>
        </p:nvPicPr>
        <p:blipFill>
          <a:blip r:embed="rId4"/>
          <a:stretch>
            <a:fillRect/>
          </a:stretch>
        </p:blipFill>
        <p:spPr>
          <a:xfrm>
            <a:off x="10057930" y="6419088"/>
            <a:ext cx="577012" cy="292608"/>
          </a:xfrm>
          <a:prstGeom prst="rect">
            <a:avLst/>
          </a:prstGeom>
        </p:spPr>
      </p:pic>
      <p:pic>
        <p:nvPicPr>
          <p:cNvPr id="8" name="Image 2" descr="/mnt/data/presentation_build/logo_km_trim.png"/>
          <p:cNvPicPr>
            <a:picLocks noChangeAspect="1"/>
          </p:cNvPicPr>
          <p:nvPr/>
        </p:nvPicPr>
        <p:blipFill>
          <a:blip r:embed="rId5"/>
          <a:stretch>
            <a:fillRect/>
          </a:stretch>
        </p:blipFill>
        <p:spPr>
          <a:xfrm>
            <a:off x="11139126" y="6419088"/>
            <a:ext cx="316572" cy="292608"/>
          </a:xfrm>
          <a:prstGeom prst="rect">
            <a:avLst/>
          </a:prstGeom>
        </p:spPr>
      </p:pic>
      <p:sp>
        <p:nvSpPr>
          <p:cNvPr id="9" name="Shape 4"/>
          <p:cNvSpPr/>
          <p:nvPr/>
        </p:nvSpPr>
        <p:spPr>
          <a:xfrm>
            <a:off x="658368" y="1417320"/>
            <a:ext cx="10835640" cy="782089"/>
          </a:xfrm>
          <a:prstGeom prst="roundRect">
            <a:avLst>
              <a:gd name="adj" fmla="val 11692"/>
            </a:avLst>
          </a:prstGeom>
          <a:solidFill>
            <a:srgbClr val="FFFFFF"/>
          </a:solidFill>
          <a:ln w="12700">
            <a:solidFill>
              <a:srgbClr val="FFFFFF"/>
            </a:solidFill>
            <a:prstDash val="solid"/>
          </a:ln>
        </p:spPr>
      </p:sp>
      <p:sp>
        <p:nvSpPr>
          <p:cNvPr id="10" name="Shape 5"/>
          <p:cNvSpPr/>
          <p:nvPr/>
        </p:nvSpPr>
        <p:spPr>
          <a:xfrm>
            <a:off x="658368" y="1417320"/>
            <a:ext cx="73152" cy="782089"/>
          </a:xfrm>
          <a:prstGeom prst="rect">
            <a:avLst/>
          </a:prstGeom>
          <a:solidFill>
            <a:srgbClr val="C39436"/>
          </a:solidFill>
          <a:ln w="12700">
            <a:solidFill>
              <a:srgbClr val="C39436"/>
            </a:solidFill>
            <a:prstDash val="solid"/>
          </a:ln>
        </p:spPr>
      </p:sp>
      <p:sp>
        <p:nvSpPr>
          <p:cNvPr id="11" name="Text 6"/>
          <p:cNvSpPr/>
          <p:nvPr/>
        </p:nvSpPr>
        <p:spPr>
          <a:xfrm>
            <a:off x="859536" y="1536192"/>
            <a:ext cx="10451592" cy="553489"/>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Projekta aktivitātē turpinājām sadarbību ar Igaunijas un Lietuvas senioru kopienām.</a:t>
            </a:r>
            <a:endParaRPr lang="en-US" sz="1800" dirty="0"/>
          </a:p>
        </p:txBody>
      </p:sp>
      <p:sp>
        <p:nvSpPr>
          <p:cNvPr id="12" name="Shape 7"/>
          <p:cNvSpPr/>
          <p:nvPr/>
        </p:nvSpPr>
        <p:spPr>
          <a:xfrm>
            <a:off x="658368" y="2336569"/>
            <a:ext cx="10835640" cy="1128518"/>
          </a:xfrm>
          <a:prstGeom prst="roundRect">
            <a:avLst>
              <a:gd name="adj" fmla="val 8103"/>
            </a:avLst>
          </a:prstGeom>
          <a:solidFill>
            <a:srgbClr val="EFF5F6"/>
          </a:solidFill>
          <a:ln w="12700">
            <a:solidFill>
              <a:srgbClr val="EFF5F6"/>
            </a:solidFill>
            <a:prstDash val="solid"/>
          </a:ln>
        </p:spPr>
      </p:sp>
      <p:sp>
        <p:nvSpPr>
          <p:cNvPr id="13" name="Shape 8"/>
          <p:cNvSpPr/>
          <p:nvPr/>
        </p:nvSpPr>
        <p:spPr>
          <a:xfrm>
            <a:off x="658368" y="2336569"/>
            <a:ext cx="73152" cy="1128518"/>
          </a:xfrm>
          <a:prstGeom prst="rect">
            <a:avLst/>
          </a:prstGeom>
          <a:solidFill>
            <a:srgbClr val="318782"/>
          </a:solidFill>
          <a:ln w="12700">
            <a:solidFill>
              <a:srgbClr val="318782"/>
            </a:solidFill>
            <a:prstDash val="solid"/>
          </a:ln>
        </p:spPr>
      </p:sp>
      <p:sp>
        <p:nvSpPr>
          <p:cNvPr id="14" name="Text 9"/>
          <p:cNvSpPr/>
          <p:nvPr/>
        </p:nvSpPr>
        <p:spPr>
          <a:xfrm>
            <a:off x="859536" y="2455441"/>
            <a:ext cx="10451592" cy="899918"/>
          </a:xfrm>
          <a:prstGeom prst="rect">
            <a:avLst/>
          </a:prstGeom>
          <a:noFill/>
          <a:ln/>
        </p:spPr>
        <p:txBody>
          <a:bodyPr wrap="square" lIns="0" tIns="0" rIns="0" bIns="0" rtlCol="0" anchor="ctr">
            <a:normAutofit/>
          </a:bodyPr>
          <a:lstStyle/>
          <a:p>
            <a:pPr marL="0" indent="0" algn="just">
              <a:buNone/>
            </a:pPr>
            <a:r>
              <a:rPr lang="en-US" sz="1800" dirty="0">
                <a:solidFill>
                  <a:srgbClr val="233E55"/>
                </a:solidFill>
                <a:latin typeface="Aptos" pitchFamily="34" charset="0"/>
                <a:ea typeface="Aptos" pitchFamily="34" charset="-122"/>
                <a:cs typeface="Aptos" pitchFamily="34" charset="-120"/>
              </a:rPr>
              <a:t>Uzturam sakarus ar Igaunijas Senioru universitāšu vadītājiem un pārņemam viņu pieredzi sadarbībā ar augstskolām mūžizglītības programma sagatavošanā.</a:t>
            </a:r>
            <a:endParaRPr lang="en-US" sz="1800" dirty="0"/>
          </a:p>
        </p:txBody>
      </p:sp>
      <p:sp>
        <p:nvSpPr>
          <p:cNvPr id="15" name="Shape 10"/>
          <p:cNvSpPr/>
          <p:nvPr/>
        </p:nvSpPr>
        <p:spPr>
          <a:xfrm>
            <a:off x="658368" y="3602248"/>
            <a:ext cx="10835640" cy="1553681"/>
          </a:xfrm>
          <a:prstGeom prst="roundRect">
            <a:avLst>
              <a:gd name="adj" fmla="val 5885"/>
            </a:avLst>
          </a:prstGeom>
          <a:solidFill>
            <a:srgbClr val="FAF3E5"/>
          </a:solidFill>
          <a:ln w="12700">
            <a:solidFill>
              <a:srgbClr val="FAF3E5"/>
            </a:solidFill>
            <a:prstDash val="solid"/>
          </a:ln>
        </p:spPr>
      </p:sp>
      <p:sp>
        <p:nvSpPr>
          <p:cNvPr id="16" name="Shape 11"/>
          <p:cNvSpPr/>
          <p:nvPr/>
        </p:nvSpPr>
        <p:spPr>
          <a:xfrm>
            <a:off x="658368" y="3602248"/>
            <a:ext cx="73152" cy="1553681"/>
          </a:xfrm>
          <a:prstGeom prst="rect">
            <a:avLst/>
          </a:prstGeom>
          <a:solidFill>
            <a:srgbClr val="B43F4B"/>
          </a:solidFill>
          <a:ln w="12700">
            <a:solidFill>
              <a:srgbClr val="B43F4B"/>
            </a:solidFill>
            <a:prstDash val="solid"/>
          </a:ln>
        </p:spPr>
      </p:sp>
      <p:sp>
        <p:nvSpPr>
          <p:cNvPr id="17" name="Text 12"/>
          <p:cNvSpPr/>
          <p:nvPr/>
        </p:nvSpPr>
        <p:spPr>
          <a:xfrm>
            <a:off x="859536" y="3721120"/>
            <a:ext cx="10451592" cy="1325081"/>
          </a:xfrm>
          <a:prstGeom prst="rect">
            <a:avLst/>
          </a:prstGeom>
          <a:noFill/>
          <a:ln/>
        </p:spPr>
        <p:txBody>
          <a:bodyPr wrap="square" lIns="0" tIns="0" rIns="0" bIns="0" rtlCol="0" anchor="ctr">
            <a:normAutofit/>
          </a:bodyPr>
          <a:lstStyle/>
          <a:p>
            <a:pPr marL="0" indent="0" algn="just">
              <a:buNone/>
            </a:pPr>
            <a:r>
              <a:rPr lang="en-US" sz="1800" dirty="0">
                <a:solidFill>
                  <a:srgbClr val="233E55"/>
                </a:solidFill>
                <a:latin typeface="Aptos" pitchFamily="34" charset="0"/>
                <a:ea typeface="Aptos" pitchFamily="34" charset="-122"/>
                <a:cs typeface="Aptos" pitchFamily="34" charset="-120"/>
              </a:rPr>
              <a:t>2026. gada jūnijā apmeklējām  Lietuvas senioru kopienas Viļņā, kā arī tikāmies ar Lietuvas Republikas ministrijas pārstāvjiem, deputātiem , lai pārņemtu pieredzi Senioru likuma sagatavošanā un izstrādē Latvijas senioru vajadzībām.</a:t>
            </a:r>
            <a:endParaRPr lang="en-US" sz="1800" dirty="0"/>
          </a:p>
        </p:txBody>
      </p:sp>
      <p:sp>
        <p:nvSpPr>
          <p:cNvPr id="18" name="Shape 13"/>
          <p:cNvSpPr/>
          <p:nvPr/>
        </p:nvSpPr>
        <p:spPr>
          <a:xfrm>
            <a:off x="658368" y="5293089"/>
            <a:ext cx="10835640" cy="860823"/>
          </a:xfrm>
          <a:prstGeom prst="roundRect">
            <a:avLst>
              <a:gd name="adj" fmla="val 10622"/>
            </a:avLst>
          </a:prstGeom>
          <a:solidFill>
            <a:srgbClr val="FFFFFF"/>
          </a:solidFill>
          <a:ln w="12700">
            <a:solidFill>
              <a:srgbClr val="FFFFFF"/>
            </a:solidFill>
            <a:prstDash val="solid"/>
          </a:ln>
        </p:spPr>
      </p:sp>
      <p:sp>
        <p:nvSpPr>
          <p:cNvPr id="19" name="Shape 14"/>
          <p:cNvSpPr/>
          <p:nvPr/>
        </p:nvSpPr>
        <p:spPr>
          <a:xfrm>
            <a:off x="658368" y="5293089"/>
            <a:ext cx="73152" cy="860823"/>
          </a:xfrm>
          <a:prstGeom prst="rect">
            <a:avLst/>
          </a:prstGeom>
          <a:solidFill>
            <a:srgbClr val="C39436"/>
          </a:solidFill>
          <a:ln w="12700">
            <a:solidFill>
              <a:srgbClr val="C39436"/>
            </a:solidFill>
            <a:prstDash val="solid"/>
          </a:ln>
        </p:spPr>
      </p:sp>
      <p:sp>
        <p:nvSpPr>
          <p:cNvPr id="20" name="Text 15"/>
          <p:cNvSpPr/>
          <p:nvPr/>
        </p:nvSpPr>
        <p:spPr>
          <a:xfrm>
            <a:off x="859536" y="5411961"/>
            <a:ext cx="10451592" cy="632223"/>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Komandējumā Lietuvā devās Senioru Saeimas vadītāja un biedrības valdes priekšsēdētājas vietniecei.</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BFAF7"/>
        </a:solidFill>
        <a:effectLst/>
      </p:bgPr>
    </p:bg>
    <p:spTree>
      <p:nvGrpSpPr>
        <p:cNvPr id="1" name=""/>
        <p:cNvGrpSpPr/>
        <p:nvPr/>
      </p:nvGrpSpPr>
      <p:grpSpPr>
        <a:xfrm>
          <a:off x="0" y="0"/>
          <a:ext cx="0" cy="0"/>
          <a:chOff x="0" y="0"/>
          <a:chExt cx="0" cy="0"/>
        </a:xfrm>
      </p:grpSpPr>
      <p:sp>
        <p:nvSpPr>
          <p:cNvPr id="2" name="Shape 0"/>
          <p:cNvSpPr/>
          <p:nvPr/>
        </p:nvSpPr>
        <p:spPr>
          <a:xfrm>
            <a:off x="146304" y="0"/>
            <a:ext cx="100584" cy="6858000"/>
          </a:xfrm>
          <a:prstGeom prst="rect">
            <a:avLst/>
          </a:prstGeom>
          <a:solidFill>
            <a:srgbClr val="B43F4B"/>
          </a:solidFill>
          <a:ln w="12700">
            <a:solidFill>
              <a:srgbClr val="B43F4B"/>
            </a:solidFill>
            <a:prstDash val="solid"/>
          </a:ln>
        </p:spPr>
      </p:sp>
      <p:sp>
        <p:nvSpPr>
          <p:cNvPr id="3" name="Text 1"/>
          <p:cNvSpPr/>
          <p:nvPr/>
        </p:nvSpPr>
        <p:spPr>
          <a:xfrm>
            <a:off x="612648" y="411480"/>
            <a:ext cx="10972800" cy="585216"/>
          </a:xfrm>
          <a:prstGeom prst="rect">
            <a:avLst/>
          </a:prstGeom>
          <a:noFill/>
          <a:ln/>
        </p:spPr>
        <p:txBody>
          <a:bodyPr wrap="square" lIns="0" tIns="0" rIns="0" bIns="0" rtlCol="0" anchor="ctr">
            <a:spAutoFit/>
          </a:bodyPr>
          <a:lstStyle/>
          <a:p>
            <a:pPr marL="0" indent="0">
              <a:buNone/>
            </a:pPr>
            <a:r>
              <a:rPr lang="en-US" sz="2700" b="1" dirty="0">
                <a:solidFill>
                  <a:srgbClr val="233E55"/>
                </a:solidFill>
                <a:latin typeface="Aptos" pitchFamily="34" charset="0"/>
                <a:ea typeface="Aptos" pitchFamily="34" charset="-122"/>
                <a:cs typeface="Aptos" pitchFamily="34" charset="-120"/>
              </a:rPr>
              <a:t>Sadraudzība un pieredzes apmaiņa Zviedrijā</a:t>
            </a:r>
            <a:endParaRPr lang="en-US" sz="2700" dirty="0"/>
          </a:p>
        </p:txBody>
      </p:sp>
      <p:sp>
        <p:nvSpPr>
          <p:cNvPr id="4" name="Shape 2"/>
          <p:cNvSpPr/>
          <p:nvPr/>
        </p:nvSpPr>
        <p:spPr>
          <a:xfrm>
            <a:off x="630936" y="1161288"/>
            <a:ext cx="10936224" cy="25603"/>
          </a:xfrm>
          <a:prstGeom prst="rect">
            <a:avLst/>
          </a:prstGeom>
          <a:solidFill>
            <a:srgbClr val="C39436"/>
          </a:solidFill>
          <a:ln w="12700">
            <a:solidFill>
              <a:srgbClr val="C39436"/>
            </a:solidFill>
            <a:prstDash val="solid"/>
          </a:ln>
        </p:spPr>
      </p:sp>
      <p:sp>
        <p:nvSpPr>
          <p:cNvPr id="5" name="Shape 3"/>
          <p:cNvSpPr/>
          <p:nvPr/>
        </p:nvSpPr>
        <p:spPr>
          <a:xfrm>
            <a:off x="612648" y="6364224"/>
            <a:ext cx="10954512" cy="13716"/>
          </a:xfrm>
          <a:prstGeom prst="rect">
            <a:avLst/>
          </a:prstGeom>
          <a:solidFill>
            <a:srgbClr val="E8E4DE"/>
          </a:solidFill>
          <a:ln w="12700">
            <a:solidFill>
              <a:srgbClr val="E8E4DE"/>
            </a:solidFill>
            <a:prstDash val="solid"/>
          </a:ln>
        </p:spPr>
      </p:sp>
      <p:pic>
        <p:nvPicPr>
          <p:cNvPr id="6" name="Image 0" descr="/mnt/data/presentation_build/logo_lska_trim.png"/>
          <p:cNvPicPr>
            <a:picLocks noChangeAspect="1"/>
          </p:cNvPicPr>
          <p:nvPr/>
        </p:nvPicPr>
        <p:blipFill>
          <a:blip r:embed="rId3"/>
          <a:stretch>
            <a:fillRect/>
          </a:stretch>
        </p:blipFill>
        <p:spPr>
          <a:xfrm>
            <a:off x="863128" y="6428232"/>
            <a:ext cx="440871" cy="274320"/>
          </a:xfrm>
          <a:prstGeom prst="rect">
            <a:avLst/>
          </a:prstGeom>
        </p:spPr>
      </p:pic>
      <p:pic>
        <p:nvPicPr>
          <p:cNvPr id="7" name="Image 1" descr="/mnt/data/presentation_build/logo_sif_trim.png"/>
          <p:cNvPicPr>
            <a:picLocks noChangeAspect="1"/>
          </p:cNvPicPr>
          <p:nvPr/>
        </p:nvPicPr>
        <p:blipFill>
          <a:blip r:embed="rId4"/>
          <a:stretch>
            <a:fillRect/>
          </a:stretch>
        </p:blipFill>
        <p:spPr>
          <a:xfrm>
            <a:off x="10057930" y="6419088"/>
            <a:ext cx="577012" cy="292608"/>
          </a:xfrm>
          <a:prstGeom prst="rect">
            <a:avLst/>
          </a:prstGeom>
        </p:spPr>
      </p:pic>
      <p:pic>
        <p:nvPicPr>
          <p:cNvPr id="8" name="Image 2" descr="/mnt/data/presentation_build/logo_km_trim.png"/>
          <p:cNvPicPr>
            <a:picLocks noChangeAspect="1"/>
          </p:cNvPicPr>
          <p:nvPr/>
        </p:nvPicPr>
        <p:blipFill>
          <a:blip r:embed="rId5"/>
          <a:stretch>
            <a:fillRect/>
          </a:stretch>
        </p:blipFill>
        <p:spPr>
          <a:xfrm>
            <a:off x="11139126" y="6419088"/>
            <a:ext cx="316572" cy="292608"/>
          </a:xfrm>
          <a:prstGeom prst="rect">
            <a:avLst/>
          </a:prstGeom>
        </p:spPr>
      </p:pic>
      <p:sp>
        <p:nvSpPr>
          <p:cNvPr id="9" name="Shape 4"/>
          <p:cNvSpPr/>
          <p:nvPr/>
        </p:nvSpPr>
        <p:spPr>
          <a:xfrm>
            <a:off x="658368" y="1426464"/>
            <a:ext cx="10835640" cy="4709160"/>
          </a:xfrm>
          <a:prstGeom prst="roundRect">
            <a:avLst>
              <a:gd name="adj" fmla="val 1942"/>
            </a:avLst>
          </a:prstGeom>
          <a:solidFill>
            <a:srgbClr val="FFFFFF"/>
          </a:solidFill>
          <a:ln w="12700">
            <a:solidFill>
              <a:srgbClr val="FFFFFF"/>
            </a:solidFill>
            <a:prstDash val="solid"/>
          </a:ln>
        </p:spPr>
      </p:sp>
      <p:sp>
        <p:nvSpPr>
          <p:cNvPr id="10" name="Shape 5"/>
          <p:cNvSpPr/>
          <p:nvPr/>
        </p:nvSpPr>
        <p:spPr>
          <a:xfrm>
            <a:off x="658368" y="1426464"/>
            <a:ext cx="73152" cy="4709160"/>
          </a:xfrm>
          <a:prstGeom prst="rect">
            <a:avLst/>
          </a:prstGeom>
          <a:solidFill>
            <a:srgbClr val="C39436"/>
          </a:solidFill>
          <a:ln w="12700">
            <a:solidFill>
              <a:srgbClr val="C39436"/>
            </a:solidFill>
            <a:prstDash val="solid"/>
          </a:ln>
        </p:spPr>
      </p:sp>
      <p:sp>
        <p:nvSpPr>
          <p:cNvPr id="11" name="Text 6"/>
          <p:cNvSpPr/>
          <p:nvPr/>
        </p:nvSpPr>
        <p:spPr>
          <a:xfrm>
            <a:off x="859536" y="1545336"/>
            <a:ext cx="10451592" cy="4480560"/>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Projekta laikā uzsākam sadarbību ar Zviedrijas senioru skolu tīklu. Apgūsim programmas un darba pieredzi.</a:t>
            </a:r>
            <a:endParaRPr lang="en-US" sz="1800" dirty="0"/>
          </a:p>
          <a:p>
            <a:pPr marL="0" indent="0">
              <a:buNone/>
            </a:pPr>
            <a:endParaRPr lang="en-US" sz="1800" dirty="0"/>
          </a:p>
          <a:p>
            <a:pPr marL="0" indent="0">
              <a:buNone/>
            </a:pPr>
            <a:r>
              <a:rPr lang="en-US" sz="1800" dirty="0">
                <a:solidFill>
                  <a:srgbClr val="233E55"/>
                </a:solidFill>
                <a:latin typeface="Aptos" pitchFamily="34" charset="0"/>
                <a:ea typeface="Aptos" pitchFamily="34" charset="-122"/>
                <a:cs typeface="Aptos" pitchFamily="34" charset="-120"/>
              </a:rPr>
              <a:t>Sadarbība ar latviešu senioriem  Zviedrijā.</a:t>
            </a:r>
            <a:endParaRPr lang="en-US" sz="1800" dirty="0"/>
          </a:p>
          <a:p>
            <a:pPr marL="0" indent="0">
              <a:buNone/>
            </a:pPr>
            <a:endParaRPr lang="en-US" sz="1800" dirty="0"/>
          </a:p>
          <a:p>
            <a:pPr marL="0" indent="0">
              <a:buNone/>
            </a:pPr>
            <a:r>
              <a:rPr lang="en-US" sz="1800" dirty="0">
                <a:solidFill>
                  <a:srgbClr val="233E55"/>
                </a:solidFill>
                <a:latin typeface="Aptos" pitchFamily="34" charset="0"/>
                <a:ea typeface="Aptos" pitchFamily="34" charset="-122"/>
                <a:cs typeface="Aptos" pitchFamily="34" charset="-120"/>
              </a:rPr>
              <a:t>Uzsākta sadarbība ar senioru vadošo organizāciju "Pensionärernas riksorganisation" , kas apvieno 1200 biedrības Zviedrijā.</a:t>
            </a:r>
            <a:endParaRPr lang="en-US" sz="1800" dirty="0"/>
          </a:p>
          <a:p>
            <a:pPr marL="0" indent="0">
              <a:buNone/>
            </a:pPr>
            <a:endParaRPr lang="en-US" sz="1800" dirty="0"/>
          </a:p>
          <a:p>
            <a:pPr marL="0" indent="0">
              <a:buNone/>
            </a:pPr>
            <a:r>
              <a:rPr lang="en-US" sz="1800" dirty="0">
                <a:solidFill>
                  <a:srgbClr val="233E55"/>
                </a:solidFill>
                <a:latin typeface="Aptos" pitchFamily="34" charset="0"/>
                <a:ea typeface="Aptos" pitchFamily="34" charset="-122"/>
                <a:cs typeface="Aptos" pitchFamily="34" charset="-120"/>
              </a:rPr>
              <a:t>Komandējumā Zviedrijā devās Senioru skolas Rīgā vadītāja, biedrības valdes priekšsēdētājas vietniece un Kuldīgas Senioru skolas vadītāja.</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BFAF7"/>
        </a:solidFill>
        <a:effectLst/>
      </p:bgPr>
    </p:bg>
    <p:spTree>
      <p:nvGrpSpPr>
        <p:cNvPr id="1" name=""/>
        <p:cNvGrpSpPr/>
        <p:nvPr/>
      </p:nvGrpSpPr>
      <p:grpSpPr>
        <a:xfrm>
          <a:off x="0" y="0"/>
          <a:ext cx="0" cy="0"/>
          <a:chOff x="0" y="0"/>
          <a:chExt cx="0" cy="0"/>
        </a:xfrm>
      </p:grpSpPr>
      <p:sp>
        <p:nvSpPr>
          <p:cNvPr id="2" name="Shape 0"/>
          <p:cNvSpPr/>
          <p:nvPr/>
        </p:nvSpPr>
        <p:spPr>
          <a:xfrm>
            <a:off x="146304" y="0"/>
            <a:ext cx="100584" cy="6858000"/>
          </a:xfrm>
          <a:prstGeom prst="rect">
            <a:avLst/>
          </a:prstGeom>
          <a:solidFill>
            <a:srgbClr val="B43F4B"/>
          </a:solidFill>
          <a:ln w="12700">
            <a:solidFill>
              <a:srgbClr val="B43F4B"/>
            </a:solidFill>
            <a:prstDash val="solid"/>
          </a:ln>
        </p:spPr>
      </p:sp>
      <p:sp>
        <p:nvSpPr>
          <p:cNvPr id="3" name="Text 1"/>
          <p:cNvSpPr/>
          <p:nvPr/>
        </p:nvSpPr>
        <p:spPr>
          <a:xfrm>
            <a:off x="612648" y="411480"/>
            <a:ext cx="10972800" cy="585216"/>
          </a:xfrm>
          <a:prstGeom prst="rect">
            <a:avLst/>
          </a:prstGeom>
          <a:noFill/>
          <a:ln/>
        </p:spPr>
        <p:txBody>
          <a:bodyPr wrap="square" lIns="0" tIns="0" rIns="0" bIns="0" rtlCol="0" anchor="ctr">
            <a:spAutoFit/>
          </a:bodyPr>
          <a:lstStyle/>
          <a:p>
            <a:pPr marL="0" indent="0">
              <a:buNone/>
            </a:pPr>
            <a:r>
              <a:rPr lang="en-US" sz="2700" b="1" dirty="0">
                <a:solidFill>
                  <a:srgbClr val="233E55"/>
                </a:solidFill>
                <a:latin typeface="Aptos" pitchFamily="34" charset="0"/>
                <a:ea typeface="Aptos" pitchFamily="34" charset="-122"/>
                <a:cs typeface="Aptos" pitchFamily="34" charset="-120"/>
              </a:rPr>
              <a:t>100gadnieku un dzīves gudro cilvēku 90+ stāsti</a:t>
            </a:r>
            <a:endParaRPr lang="en-US" sz="2700" dirty="0"/>
          </a:p>
        </p:txBody>
      </p:sp>
      <p:sp>
        <p:nvSpPr>
          <p:cNvPr id="4" name="Shape 2"/>
          <p:cNvSpPr/>
          <p:nvPr/>
        </p:nvSpPr>
        <p:spPr>
          <a:xfrm>
            <a:off x="630936" y="1161288"/>
            <a:ext cx="10936224" cy="25603"/>
          </a:xfrm>
          <a:prstGeom prst="rect">
            <a:avLst/>
          </a:prstGeom>
          <a:solidFill>
            <a:srgbClr val="C39436"/>
          </a:solidFill>
          <a:ln w="12700">
            <a:solidFill>
              <a:srgbClr val="C39436"/>
            </a:solidFill>
            <a:prstDash val="solid"/>
          </a:ln>
        </p:spPr>
      </p:sp>
      <p:sp>
        <p:nvSpPr>
          <p:cNvPr id="5" name="Shape 3"/>
          <p:cNvSpPr/>
          <p:nvPr/>
        </p:nvSpPr>
        <p:spPr>
          <a:xfrm>
            <a:off x="612648" y="6364224"/>
            <a:ext cx="10954512" cy="13716"/>
          </a:xfrm>
          <a:prstGeom prst="rect">
            <a:avLst/>
          </a:prstGeom>
          <a:solidFill>
            <a:srgbClr val="E8E4DE"/>
          </a:solidFill>
          <a:ln w="12700">
            <a:solidFill>
              <a:srgbClr val="E8E4DE"/>
            </a:solidFill>
            <a:prstDash val="solid"/>
          </a:ln>
        </p:spPr>
      </p:sp>
      <p:pic>
        <p:nvPicPr>
          <p:cNvPr id="6" name="Image 0" descr="/mnt/data/presentation_build/logo_lska_trim.png"/>
          <p:cNvPicPr>
            <a:picLocks noChangeAspect="1"/>
          </p:cNvPicPr>
          <p:nvPr/>
        </p:nvPicPr>
        <p:blipFill>
          <a:blip r:embed="rId3"/>
          <a:stretch>
            <a:fillRect/>
          </a:stretch>
        </p:blipFill>
        <p:spPr>
          <a:xfrm>
            <a:off x="863128" y="6428232"/>
            <a:ext cx="440871" cy="274320"/>
          </a:xfrm>
          <a:prstGeom prst="rect">
            <a:avLst/>
          </a:prstGeom>
        </p:spPr>
      </p:pic>
      <p:pic>
        <p:nvPicPr>
          <p:cNvPr id="7" name="Image 1" descr="/mnt/data/presentation_build/logo_sif_trim.png"/>
          <p:cNvPicPr>
            <a:picLocks noChangeAspect="1"/>
          </p:cNvPicPr>
          <p:nvPr/>
        </p:nvPicPr>
        <p:blipFill>
          <a:blip r:embed="rId4"/>
          <a:stretch>
            <a:fillRect/>
          </a:stretch>
        </p:blipFill>
        <p:spPr>
          <a:xfrm>
            <a:off x="10057930" y="6419088"/>
            <a:ext cx="577012" cy="292608"/>
          </a:xfrm>
          <a:prstGeom prst="rect">
            <a:avLst/>
          </a:prstGeom>
        </p:spPr>
      </p:pic>
      <p:pic>
        <p:nvPicPr>
          <p:cNvPr id="8" name="Image 2" descr="/mnt/data/presentation_build/logo_km_trim.png"/>
          <p:cNvPicPr>
            <a:picLocks noChangeAspect="1"/>
          </p:cNvPicPr>
          <p:nvPr/>
        </p:nvPicPr>
        <p:blipFill>
          <a:blip r:embed="rId5"/>
          <a:stretch>
            <a:fillRect/>
          </a:stretch>
        </p:blipFill>
        <p:spPr>
          <a:xfrm>
            <a:off x="11139126" y="6419088"/>
            <a:ext cx="316572" cy="292608"/>
          </a:xfrm>
          <a:prstGeom prst="rect">
            <a:avLst/>
          </a:prstGeom>
        </p:spPr>
      </p:pic>
      <p:sp>
        <p:nvSpPr>
          <p:cNvPr id="9" name="Shape 4"/>
          <p:cNvSpPr/>
          <p:nvPr/>
        </p:nvSpPr>
        <p:spPr>
          <a:xfrm>
            <a:off x="658368" y="1426464"/>
            <a:ext cx="10835640" cy="4709160"/>
          </a:xfrm>
          <a:prstGeom prst="roundRect">
            <a:avLst>
              <a:gd name="adj" fmla="val 1942"/>
            </a:avLst>
          </a:prstGeom>
          <a:solidFill>
            <a:srgbClr val="FFFFFF"/>
          </a:solidFill>
          <a:ln w="12700">
            <a:solidFill>
              <a:srgbClr val="FFFFFF"/>
            </a:solidFill>
            <a:prstDash val="solid"/>
          </a:ln>
        </p:spPr>
      </p:sp>
      <p:sp>
        <p:nvSpPr>
          <p:cNvPr id="10" name="Shape 5"/>
          <p:cNvSpPr/>
          <p:nvPr/>
        </p:nvSpPr>
        <p:spPr>
          <a:xfrm>
            <a:off x="658368" y="1426464"/>
            <a:ext cx="73152" cy="4709160"/>
          </a:xfrm>
          <a:prstGeom prst="rect">
            <a:avLst/>
          </a:prstGeom>
          <a:solidFill>
            <a:srgbClr val="C39436"/>
          </a:solidFill>
          <a:ln w="12700">
            <a:solidFill>
              <a:srgbClr val="C39436"/>
            </a:solidFill>
            <a:prstDash val="solid"/>
          </a:ln>
        </p:spPr>
      </p:sp>
      <p:sp>
        <p:nvSpPr>
          <p:cNvPr id="11" name="Text 6"/>
          <p:cNvSpPr/>
          <p:nvPr/>
        </p:nvSpPr>
        <p:spPr>
          <a:xfrm>
            <a:off x="859536" y="1545336"/>
            <a:ext cx="10451592" cy="4480560"/>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Projektā turpinājām dzīves gudro senioru dzīves stāstu dokumentēšanu.</a:t>
            </a:r>
            <a:endParaRPr lang="en-US" sz="1800" dirty="0"/>
          </a:p>
          <a:p>
            <a:pPr marL="0" indent="0">
              <a:buNone/>
            </a:pPr>
            <a:endParaRPr lang="en-US" sz="1800" dirty="0"/>
          </a:p>
          <a:p>
            <a:pPr marL="0" indent="0">
              <a:buNone/>
            </a:pPr>
            <a:r>
              <a:rPr lang="en-US" sz="1800" dirty="0">
                <a:solidFill>
                  <a:srgbClr val="233E55"/>
                </a:solidFill>
                <a:latin typeface="Aptos" pitchFamily="34" charset="0"/>
                <a:ea typeface="Aptos" pitchFamily="34" charset="-122"/>
                <a:cs typeface="Aptos" pitchFamily="34" charset="-120"/>
              </a:rPr>
              <a:t>Projekta laikā tika izveidots dzīvesstāstu manuskripts, kur iekļauti 2 Latvijas un 2 Zviedrijas latviešu senioru stāsti.</a:t>
            </a:r>
            <a:endParaRPr lang="en-US" sz="1800" dirty="0"/>
          </a:p>
          <a:p>
            <a:pPr marL="0" indent="0">
              <a:buNone/>
            </a:pPr>
            <a:endParaRPr lang="en-US" sz="1800" dirty="0"/>
          </a:p>
          <a:p>
            <a:pPr marL="0" indent="0">
              <a:buNone/>
            </a:pPr>
            <a:r>
              <a:rPr lang="en-US" sz="1800" dirty="0">
                <a:solidFill>
                  <a:srgbClr val="233E55"/>
                </a:solidFill>
                <a:latin typeface="Aptos" pitchFamily="34" charset="0"/>
                <a:ea typeface="Aptos" pitchFamily="34" charset="-122"/>
                <a:cs typeface="Aptos" pitchFamily="34" charset="-120"/>
              </a:rPr>
              <a:t>Ar stāstu manuskriptu sagatavotājiem tika slēgti autoratlīdzības līgumi.</a:t>
            </a:r>
            <a:endParaRPr lang="en-US" sz="1800" dirty="0"/>
          </a:p>
          <a:p>
            <a:pPr marL="0" indent="0">
              <a:buNone/>
            </a:pPr>
            <a:endParaRPr lang="en-US" sz="1800" dirty="0"/>
          </a:p>
          <a:p>
            <a:pPr marL="0" indent="0">
              <a:buNone/>
            </a:pPr>
            <a:r>
              <a:rPr lang="en-US" sz="1800" dirty="0">
                <a:solidFill>
                  <a:srgbClr val="233E55"/>
                </a:solidFill>
                <a:latin typeface="Aptos" pitchFamily="34" charset="0"/>
                <a:ea typeface="Aptos" pitchFamily="34" charset="-122"/>
                <a:cs typeface="Aptos" pitchFamily="34" charset="-120"/>
              </a:rPr>
              <a:t>Norises vieta Latvija un Zviedrija</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BFAF7"/>
        </a:solidFill>
        <a:effectLst/>
      </p:bgPr>
    </p:bg>
    <p:spTree>
      <p:nvGrpSpPr>
        <p:cNvPr id="1" name=""/>
        <p:cNvGrpSpPr/>
        <p:nvPr/>
      </p:nvGrpSpPr>
      <p:grpSpPr>
        <a:xfrm>
          <a:off x="0" y="0"/>
          <a:ext cx="0" cy="0"/>
          <a:chOff x="0" y="0"/>
          <a:chExt cx="0" cy="0"/>
        </a:xfrm>
      </p:grpSpPr>
      <p:sp>
        <p:nvSpPr>
          <p:cNvPr id="2" name="Shape 0"/>
          <p:cNvSpPr/>
          <p:nvPr/>
        </p:nvSpPr>
        <p:spPr>
          <a:xfrm>
            <a:off x="146304" y="0"/>
            <a:ext cx="100584" cy="6858000"/>
          </a:xfrm>
          <a:prstGeom prst="rect">
            <a:avLst/>
          </a:prstGeom>
          <a:solidFill>
            <a:srgbClr val="B43F4B"/>
          </a:solidFill>
          <a:ln w="12700">
            <a:solidFill>
              <a:srgbClr val="B43F4B"/>
            </a:solidFill>
            <a:prstDash val="solid"/>
          </a:ln>
        </p:spPr>
      </p:sp>
      <p:sp>
        <p:nvSpPr>
          <p:cNvPr id="3" name="Text 1"/>
          <p:cNvSpPr/>
          <p:nvPr/>
        </p:nvSpPr>
        <p:spPr>
          <a:xfrm>
            <a:off x="612648" y="411480"/>
            <a:ext cx="10972800" cy="585216"/>
          </a:xfrm>
          <a:prstGeom prst="rect">
            <a:avLst/>
          </a:prstGeom>
          <a:noFill/>
          <a:ln/>
        </p:spPr>
        <p:txBody>
          <a:bodyPr wrap="square" lIns="0" tIns="0" rIns="0" bIns="0" rtlCol="0" anchor="ctr">
            <a:spAutoFit/>
          </a:bodyPr>
          <a:lstStyle/>
          <a:p>
            <a:pPr marL="0" indent="0">
              <a:buNone/>
            </a:pPr>
            <a:r>
              <a:rPr lang="en-US" sz="2700" b="1" dirty="0">
                <a:solidFill>
                  <a:srgbClr val="233E55"/>
                </a:solidFill>
                <a:latin typeface="Aptos" pitchFamily="34" charset="0"/>
                <a:ea typeface="Aptos" pitchFamily="34" charset="-122"/>
                <a:cs typeface="Aptos" pitchFamily="34" charset="-120"/>
              </a:rPr>
              <a:t>Informācijas sagatavošana un izplatīšana</a:t>
            </a:r>
            <a:endParaRPr lang="en-US" sz="2700" dirty="0"/>
          </a:p>
        </p:txBody>
      </p:sp>
      <p:sp>
        <p:nvSpPr>
          <p:cNvPr id="4" name="Shape 2"/>
          <p:cNvSpPr/>
          <p:nvPr/>
        </p:nvSpPr>
        <p:spPr>
          <a:xfrm>
            <a:off x="630936" y="1161288"/>
            <a:ext cx="10936224" cy="25603"/>
          </a:xfrm>
          <a:prstGeom prst="rect">
            <a:avLst/>
          </a:prstGeom>
          <a:solidFill>
            <a:srgbClr val="C39436"/>
          </a:solidFill>
          <a:ln w="12700">
            <a:solidFill>
              <a:srgbClr val="C39436"/>
            </a:solidFill>
            <a:prstDash val="solid"/>
          </a:ln>
        </p:spPr>
      </p:sp>
      <p:sp>
        <p:nvSpPr>
          <p:cNvPr id="5" name="Shape 3"/>
          <p:cNvSpPr/>
          <p:nvPr/>
        </p:nvSpPr>
        <p:spPr>
          <a:xfrm>
            <a:off x="612648" y="6364224"/>
            <a:ext cx="10954512" cy="13716"/>
          </a:xfrm>
          <a:prstGeom prst="rect">
            <a:avLst/>
          </a:prstGeom>
          <a:solidFill>
            <a:srgbClr val="E8E4DE"/>
          </a:solidFill>
          <a:ln w="12700">
            <a:solidFill>
              <a:srgbClr val="E8E4DE"/>
            </a:solidFill>
            <a:prstDash val="solid"/>
          </a:ln>
        </p:spPr>
      </p:sp>
      <p:pic>
        <p:nvPicPr>
          <p:cNvPr id="6" name="Image 0" descr="/mnt/data/presentation_build/logo_lska_trim.png"/>
          <p:cNvPicPr>
            <a:picLocks noChangeAspect="1"/>
          </p:cNvPicPr>
          <p:nvPr/>
        </p:nvPicPr>
        <p:blipFill>
          <a:blip r:embed="rId3"/>
          <a:stretch>
            <a:fillRect/>
          </a:stretch>
        </p:blipFill>
        <p:spPr>
          <a:xfrm>
            <a:off x="863128" y="6428232"/>
            <a:ext cx="440871" cy="274320"/>
          </a:xfrm>
          <a:prstGeom prst="rect">
            <a:avLst/>
          </a:prstGeom>
        </p:spPr>
      </p:pic>
      <p:pic>
        <p:nvPicPr>
          <p:cNvPr id="7" name="Image 1" descr="/mnt/data/presentation_build/logo_sif_trim.png"/>
          <p:cNvPicPr>
            <a:picLocks noChangeAspect="1"/>
          </p:cNvPicPr>
          <p:nvPr/>
        </p:nvPicPr>
        <p:blipFill>
          <a:blip r:embed="rId4"/>
          <a:stretch>
            <a:fillRect/>
          </a:stretch>
        </p:blipFill>
        <p:spPr>
          <a:xfrm>
            <a:off x="10057930" y="6419088"/>
            <a:ext cx="577012" cy="292608"/>
          </a:xfrm>
          <a:prstGeom prst="rect">
            <a:avLst/>
          </a:prstGeom>
        </p:spPr>
      </p:pic>
      <p:pic>
        <p:nvPicPr>
          <p:cNvPr id="8" name="Image 2" descr="/mnt/data/presentation_build/logo_km_trim.png"/>
          <p:cNvPicPr>
            <a:picLocks noChangeAspect="1"/>
          </p:cNvPicPr>
          <p:nvPr/>
        </p:nvPicPr>
        <p:blipFill>
          <a:blip r:embed="rId5"/>
          <a:stretch>
            <a:fillRect/>
          </a:stretch>
        </p:blipFill>
        <p:spPr>
          <a:xfrm>
            <a:off x="11139126" y="6419088"/>
            <a:ext cx="316572" cy="292608"/>
          </a:xfrm>
          <a:prstGeom prst="rect">
            <a:avLst/>
          </a:prstGeom>
        </p:spPr>
      </p:pic>
      <p:sp>
        <p:nvSpPr>
          <p:cNvPr id="9" name="Text 4"/>
          <p:cNvSpPr/>
          <p:nvPr/>
        </p:nvSpPr>
        <p:spPr>
          <a:xfrm>
            <a:off x="731520" y="1389888"/>
            <a:ext cx="10698480" cy="356616"/>
          </a:xfrm>
          <a:prstGeom prst="rect">
            <a:avLst/>
          </a:prstGeom>
          <a:noFill/>
          <a:ln/>
        </p:spPr>
        <p:txBody>
          <a:bodyPr wrap="square" lIns="0" tIns="0" rIns="0" bIns="0" rtlCol="0" anchor="ctr">
            <a:spAutoFit/>
          </a:bodyPr>
          <a:lstStyle/>
          <a:p>
            <a:pPr marL="0" indent="0">
              <a:buNone/>
            </a:pPr>
            <a:r>
              <a:rPr lang="en-US" sz="1800" b="1" dirty="0">
                <a:solidFill>
                  <a:srgbClr val="233E55"/>
                </a:solidFill>
                <a:latin typeface="Aptos" pitchFamily="34" charset="0"/>
                <a:ea typeface="Aptos" pitchFamily="34" charset="-122"/>
                <a:cs typeface="Aptos" pitchFamily="34" charset="-120"/>
              </a:rPr>
              <a:t>Visu projekta laiku sabiedrība tiek informēta:</a:t>
            </a:r>
            <a:endParaRPr lang="en-US" sz="1800" dirty="0"/>
          </a:p>
        </p:txBody>
      </p:sp>
      <p:sp>
        <p:nvSpPr>
          <p:cNvPr id="10" name="Shape 5"/>
          <p:cNvSpPr/>
          <p:nvPr/>
        </p:nvSpPr>
        <p:spPr>
          <a:xfrm>
            <a:off x="658368" y="1856232"/>
            <a:ext cx="5340096" cy="1097280"/>
          </a:xfrm>
          <a:prstGeom prst="roundRect">
            <a:avLst>
              <a:gd name="adj" fmla="val 8333"/>
            </a:avLst>
          </a:prstGeom>
          <a:solidFill>
            <a:srgbClr val="FFFFFF"/>
          </a:solidFill>
          <a:ln w="12700">
            <a:solidFill>
              <a:srgbClr val="FFFFFF"/>
            </a:solidFill>
            <a:prstDash val="solid"/>
          </a:ln>
        </p:spPr>
      </p:sp>
      <p:sp>
        <p:nvSpPr>
          <p:cNvPr id="11" name="Shape 6"/>
          <p:cNvSpPr/>
          <p:nvPr/>
        </p:nvSpPr>
        <p:spPr>
          <a:xfrm>
            <a:off x="658368" y="1856232"/>
            <a:ext cx="73152" cy="1097280"/>
          </a:xfrm>
          <a:prstGeom prst="rect">
            <a:avLst/>
          </a:prstGeom>
          <a:solidFill>
            <a:srgbClr val="C39436"/>
          </a:solidFill>
          <a:ln w="12700">
            <a:solidFill>
              <a:srgbClr val="C39436"/>
            </a:solidFill>
            <a:prstDash val="solid"/>
          </a:ln>
        </p:spPr>
      </p:sp>
      <p:sp>
        <p:nvSpPr>
          <p:cNvPr id="12" name="Text 7"/>
          <p:cNvSpPr/>
          <p:nvPr/>
        </p:nvSpPr>
        <p:spPr>
          <a:xfrm>
            <a:off x="859536" y="1975104"/>
            <a:ext cx="4956048" cy="868680"/>
          </a:xfrm>
          <a:prstGeom prst="rect">
            <a:avLst/>
          </a:prstGeom>
          <a:noFill/>
          <a:ln/>
        </p:spPr>
        <p:txBody>
          <a:bodyPr wrap="square" lIns="0" tIns="0" rIns="0" bIns="0" rtlCol="0" anchor="ctr">
            <a:normAutofit/>
          </a:bodyPr>
          <a:lstStyle/>
          <a:p>
            <a:pPr marL="0" indent="0">
              <a:buNone/>
            </a:pPr>
            <a:r>
              <a:rPr lang="en-US" sz="1700" dirty="0">
                <a:solidFill>
                  <a:srgbClr val="233E55"/>
                </a:solidFill>
                <a:latin typeface="Aptos" pitchFamily="34" charset="0"/>
                <a:ea typeface="Aptos" pitchFamily="34" charset="-122"/>
                <a:cs typeface="Aptos" pitchFamily="34" charset="-120"/>
              </a:rPr>
              <a:t>1. Aicinājumi uz pasākumiem, ielūgumi, afišas, ziņojumi sociālajos tīklos un mājas lapā</a:t>
            </a:r>
            <a:endParaRPr lang="en-US" sz="1700" dirty="0"/>
          </a:p>
        </p:txBody>
      </p:sp>
      <p:sp>
        <p:nvSpPr>
          <p:cNvPr id="13" name="Shape 8"/>
          <p:cNvSpPr/>
          <p:nvPr/>
        </p:nvSpPr>
        <p:spPr>
          <a:xfrm>
            <a:off x="658368" y="3090672"/>
            <a:ext cx="5340096" cy="1097280"/>
          </a:xfrm>
          <a:prstGeom prst="roundRect">
            <a:avLst>
              <a:gd name="adj" fmla="val 8333"/>
            </a:avLst>
          </a:prstGeom>
          <a:solidFill>
            <a:srgbClr val="EFF5F6"/>
          </a:solidFill>
          <a:ln w="12700">
            <a:solidFill>
              <a:srgbClr val="EFF5F6"/>
            </a:solidFill>
            <a:prstDash val="solid"/>
          </a:ln>
        </p:spPr>
      </p:sp>
      <p:sp>
        <p:nvSpPr>
          <p:cNvPr id="14" name="Shape 9"/>
          <p:cNvSpPr/>
          <p:nvPr/>
        </p:nvSpPr>
        <p:spPr>
          <a:xfrm>
            <a:off x="658368" y="3090672"/>
            <a:ext cx="73152" cy="1097280"/>
          </a:xfrm>
          <a:prstGeom prst="rect">
            <a:avLst/>
          </a:prstGeom>
          <a:solidFill>
            <a:srgbClr val="318782"/>
          </a:solidFill>
          <a:ln w="12700">
            <a:solidFill>
              <a:srgbClr val="318782"/>
            </a:solidFill>
            <a:prstDash val="solid"/>
          </a:ln>
        </p:spPr>
      </p:sp>
      <p:sp>
        <p:nvSpPr>
          <p:cNvPr id="15" name="Text 10"/>
          <p:cNvSpPr/>
          <p:nvPr/>
        </p:nvSpPr>
        <p:spPr>
          <a:xfrm>
            <a:off x="859536" y="3209544"/>
            <a:ext cx="4956048" cy="868680"/>
          </a:xfrm>
          <a:prstGeom prst="rect">
            <a:avLst/>
          </a:prstGeom>
          <a:noFill/>
          <a:ln/>
        </p:spPr>
        <p:txBody>
          <a:bodyPr wrap="square" lIns="0" tIns="0" rIns="0" bIns="0" rtlCol="0" anchor="ctr">
            <a:normAutofit/>
          </a:bodyPr>
          <a:lstStyle/>
          <a:p>
            <a:pPr marL="0" indent="0">
              <a:buNone/>
            </a:pPr>
            <a:r>
              <a:rPr lang="en-US" sz="1700" dirty="0">
                <a:solidFill>
                  <a:srgbClr val="233E55"/>
                </a:solidFill>
                <a:latin typeface="Aptos" pitchFamily="34" charset="0"/>
                <a:ea typeface="Aptos" pitchFamily="34" charset="-122"/>
                <a:cs typeface="Aptos" pitchFamily="34" charset="-120"/>
              </a:rPr>
              <a:t>2. Preses relīzes 2 sagatavotas un izplatītas projektu uzsākot un slēdzot.</a:t>
            </a:r>
            <a:endParaRPr lang="en-US" sz="1700" dirty="0"/>
          </a:p>
        </p:txBody>
      </p:sp>
      <p:sp>
        <p:nvSpPr>
          <p:cNvPr id="16" name="Shape 11"/>
          <p:cNvSpPr/>
          <p:nvPr/>
        </p:nvSpPr>
        <p:spPr>
          <a:xfrm>
            <a:off x="658368" y="4325112"/>
            <a:ext cx="5340096" cy="1097280"/>
          </a:xfrm>
          <a:prstGeom prst="roundRect">
            <a:avLst>
              <a:gd name="adj" fmla="val 8333"/>
            </a:avLst>
          </a:prstGeom>
          <a:solidFill>
            <a:srgbClr val="FAF3E5"/>
          </a:solidFill>
          <a:ln w="12700">
            <a:solidFill>
              <a:srgbClr val="FAF3E5"/>
            </a:solidFill>
            <a:prstDash val="solid"/>
          </a:ln>
        </p:spPr>
      </p:sp>
      <p:sp>
        <p:nvSpPr>
          <p:cNvPr id="17" name="Shape 12"/>
          <p:cNvSpPr/>
          <p:nvPr/>
        </p:nvSpPr>
        <p:spPr>
          <a:xfrm>
            <a:off x="658368" y="4325112"/>
            <a:ext cx="73152" cy="1097280"/>
          </a:xfrm>
          <a:prstGeom prst="rect">
            <a:avLst/>
          </a:prstGeom>
          <a:solidFill>
            <a:srgbClr val="B43F4B"/>
          </a:solidFill>
          <a:ln w="12700">
            <a:solidFill>
              <a:srgbClr val="B43F4B"/>
            </a:solidFill>
            <a:prstDash val="solid"/>
          </a:ln>
        </p:spPr>
      </p:sp>
      <p:sp>
        <p:nvSpPr>
          <p:cNvPr id="18" name="Text 13"/>
          <p:cNvSpPr/>
          <p:nvPr/>
        </p:nvSpPr>
        <p:spPr>
          <a:xfrm>
            <a:off x="859536" y="4443984"/>
            <a:ext cx="4956048" cy="868680"/>
          </a:xfrm>
          <a:prstGeom prst="rect">
            <a:avLst/>
          </a:prstGeom>
          <a:noFill/>
          <a:ln/>
        </p:spPr>
        <p:txBody>
          <a:bodyPr wrap="square" lIns="0" tIns="0" rIns="0" bIns="0" rtlCol="0" anchor="ctr">
            <a:normAutofit/>
          </a:bodyPr>
          <a:lstStyle/>
          <a:p>
            <a:pPr marL="0" indent="0">
              <a:buNone/>
            </a:pPr>
            <a:r>
              <a:rPr lang="en-US" sz="1700" dirty="0">
                <a:solidFill>
                  <a:srgbClr val="233E55"/>
                </a:solidFill>
                <a:latin typeface="Aptos" pitchFamily="34" charset="0"/>
                <a:ea typeface="Aptos" pitchFamily="34" charset="-122"/>
                <a:cs typeface="Aptos" pitchFamily="34" charset="-120"/>
              </a:rPr>
              <a:t>3. Ikmēneša preses relīzes.</a:t>
            </a:r>
            <a:endParaRPr lang="en-US" sz="1700" dirty="0"/>
          </a:p>
        </p:txBody>
      </p:sp>
      <p:sp>
        <p:nvSpPr>
          <p:cNvPr id="19" name="Shape 14"/>
          <p:cNvSpPr/>
          <p:nvPr/>
        </p:nvSpPr>
        <p:spPr>
          <a:xfrm>
            <a:off x="6190488" y="1856232"/>
            <a:ext cx="5340096" cy="1097280"/>
          </a:xfrm>
          <a:prstGeom prst="roundRect">
            <a:avLst>
              <a:gd name="adj" fmla="val 8333"/>
            </a:avLst>
          </a:prstGeom>
          <a:solidFill>
            <a:srgbClr val="FFFFFF"/>
          </a:solidFill>
          <a:ln w="12700">
            <a:solidFill>
              <a:srgbClr val="FFFFFF"/>
            </a:solidFill>
            <a:prstDash val="solid"/>
          </a:ln>
        </p:spPr>
      </p:sp>
      <p:sp>
        <p:nvSpPr>
          <p:cNvPr id="20" name="Shape 15"/>
          <p:cNvSpPr/>
          <p:nvPr/>
        </p:nvSpPr>
        <p:spPr>
          <a:xfrm>
            <a:off x="6190488" y="1856232"/>
            <a:ext cx="73152" cy="1097280"/>
          </a:xfrm>
          <a:prstGeom prst="rect">
            <a:avLst/>
          </a:prstGeom>
          <a:solidFill>
            <a:srgbClr val="C39436"/>
          </a:solidFill>
          <a:ln w="12700">
            <a:solidFill>
              <a:srgbClr val="C39436"/>
            </a:solidFill>
            <a:prstDash val="solid"/>
          </a:ln>
        </p:spPr>
      </p:sp>
      <p:sp>
        <p:nvSpPr>
          <p:cNvPr id="21" name="Text 16"/>
          <p:cNvSpPr/>
          <p:nvPr/>
        </p:nvSpPr>
        <p:spPr>
          <a:xfrm>
            <a:off x="6391656" y="1975104"/>
            <a:ext cx="4956048" cy="868680"/>
          </a:xfrm>
          <a:prstGeom prst="rect">
            <a:avLst/>
          </a:prstGeom>
          <a:noFill/>
          <a:ln/>
        </p:spPr>
        <p:txBody>
          <a:bodyPr wrap="square" lIns="0" tIns="0" rIns="0" bIns="0" rtlCol="0" anchor="ctr">
            <a:normAutofit/>
          </a:bodyPr>
          <a:lstStyle/>
          <a:p>
            <a:pPr marL="0" indent="0">
              <a:buNone/>
            </a:pPr>
            <a:r>
              <a:rPr lang="en-US" sz="1700" dirty="0">
                <a:solidFill>
                  <a:srgbClr val="233E55"/>
                </a:solidFill>
                <a:latin typeface="Aptos" pitchFamily="34" charset="0"/>
                <a:ea typeface="Aptos" pitchFamily="34" charset="-122"/>
                <a:cs typeface="Aptos" pitchFamily="34" charset="-120"/>
              </a:rPr>
              <a:t>4. Mājas lapas www.lskapvieniba.lv uzturēšana, informācijas, izplatīšana</a:t>
            </a:r>
            <a:endParaRPr lang="en-US" sz="1700" dirty="0"/>
          </a:p>
        </p:txBody>
      </p:sp>
      <p:sp>
        <p:nvSpPr>
          <p:cNvPr id="22" name="Shape 17"/>
          <p:cNvSpPr/>
          <p:nvPr/>
        </p:nvSpPr>
        <p:spPr>
          <a:xfrm>
            <a:off x="6190488" y="3090672"/>
            <a:ext cx="5340096" cy="1097280"/>
          </a:xfrm>
          <a:prstGeom prst="roundRect">
            <a:avLst>
              <a:gd name="adj" fmla="val 8333"/>
            </a:avLst>
          </a:prstGeom>
          <a:solidFill>
            <a:srgbClr val="EFF5F6"/>
          </a:solidFill>
          <a:ln w="12700">
            <a:solidFill>
              <a:srgbClr val="EFF5F6"/>
            </a:solidFill>
            <a:prstDash val="solid"/>
          </a:ln>
        </p:spPr>
      </p:sp>
      <p:sp>
        <p:nvSpPr>
          <p:cNvPr id="23" name="Shape 18"/>
          <p:cNvSpPr/>
          <p:nvPr/>
        </p:nvSpPr>
        <p:spPr>
          <a:xfrm>
            <a:off x="6190488" y="3090672"/>
            <a:ext cx="73152" cy="1097280"/>
          </a:xfrm>
          <a:prstGeom prst="rect">
            <a:avLst/>
          </a:prstGeom>
          <a:solidFill>
            <a:srgbClr val="318782"/>
          </a:solidFill>
          <a:ln w="12700">
            <a:solidFill>
              <a:srgbClr val="318782"/>
            </a:solidFill>
            <a:prstDash val="solid"/>
          </a:ln>
        </p:spPr>
      </p:sp>
      <p:sp>
        <p:nvSpPr>
          <p:cNvPr id="24" name="Text 19"/>
          <p:cNvSpPr/>
          <p:nvPr/>
        </p:nvSpPr>
        <p:spPr>
          <a:xfrm>
            <a:off x="6391656" y="3209544"/>
            <a:ext cx="4956048" cy="868680"/>
          </a:xfrm>
          <a:prstGeom prst="rect">
            <a:avLst/>
          </a:prstGeom>
          <a:noFill/>
          <a:ln/>
        </p:spPr>
        <p:txBody>
          <a:bodyPr wrap="square" lIns="0" tIns="0" rIns="0" bIns="0" rtlCol="0" anchor="ctr">
            <a:normAutofit/>
          </a:bodyPr>
          <a:lstStyle/>
          <a:p>
            <a:pPr marL="0" indent="0">
              <a:buNone/>
            </a:pPr>
            <a:r>
              <a:rPr lang="en-US" sz="1700" dirty="0">
                <a:solidFill>
                  <a:srgbClr val="233E55"/>
                </a:solidFill>
                <a:latin typeface="Aptos" pitchFamily="34" charset="0"/>
                <a:ea typeface="Aptos" pitchFamily="34" charset="-122"/>
                <a:cs typeface="Aptos" pitchFamily="34" charset="-120"/>
              </a:rPr>
              <a:t>5. Sociālo tīklu aktualizēšana, informācijas izplatīšana</a:t>
            </a:r>
            <a:endParaRPr lang="en-US" sz="1700" dirty="0"/>
          </a:p>
        </p:txBody>
      </p:sp>
      <p:sp>
        <p:nvSpPr>
          <p:cNvPr id="25" name="Shape 20"/>
          <p:cNvSpPr/>
          <p:nvPr/>
        </p:nvSpPr>
        <p:spPr>
          <a:xfrm>
            <a:off x="6190488" y="4325112"/>
            <a:ext cx="5340096" cy="1097280"/>
          </a:xfrm>
          <a:prstGeom prst="roundRect">
            <a:avLst>
              <a:gd name="adj" fmla="val 8333"/>
            </a:avLst>
          </a:prstGeom>
          <a:solidFill>
            <a:srgbClr val="FAF3E5"/>
          </a:solidFill>
          <a:ln w="12700">
            <a:solidFill>
              <a:srgbClr val="FAF3E5"/>
            </a:solidFill>
            <a:prstDash val="solid"/>
          </a:ln>
        </p:spPr>
      </p:sp>
      <p:sp>
        <p:nvSpPr>
          <p:cNvPr id="26" name="Shape 21"/>
          <p:cNvSpPr/>
          <p:nvPr/>
        </p:nvSpPr>
        <p:spPr>
          <a:xfrm>
            <a:off x="6190488" y="4325112"/>
            <a:ext cx="73152" cy="1097280"/>
          </a:xfrm>
          <a:prstGeom prst="rect">
            <a:avLst/>
          </a:prstGeom>
          <a:solidFill>
            <a:srgbClr val="B43F4B"/>
          </a:solidFill>
          <a:ln w="12700">
            <a:solidFill>
              <a:srgbClr val="B43F4B"/>
            </a:solidFill>
            <a:prstDash val="solid"/>
          </a:ln>
        </p:spPr>
      </p:sp>
      <p:sp>
        <p:nvSpPr>
          <p:cNvPr id="27" name="Text 22"/>
          <p:cNvSpPr/>
          <p:nvPr/>
        </p:nvSpPr>
        <p:spPr>
          <a:xfrm>
            <a:off x="6391656" y="4443984"/>
            <a:ext cx="4956048" cy="868680"/>
          </a:xfrm>
          <a:prstGeom prst="rect">
            <a:avLst/>
          </a:prstGeom>
          <a:noFill/>
          <a:ln/>
        </p:spPr>
        <p:txBody>
          <a:bodyPr wrap="square" lIns="0" tIns="0" rIns="0" bIns="0" rtlCol="0" anchor="ctr">
            <a:normAutofit fontScale="92500"/>
          </a:bodyPr>
          <a:lstStyle/>
          <a:p>
            <a:pPr marL="0" indent="0">
              <a:buNone/>
            </a:pPr>
            <a:r>
              <a:rPr lang="en-US" sz="1700" dirty="0">
                <a:solidFill>
                  <a:srgbClr val="233E55"/>
                </a:solidFill>
                <a:latin typeface="Aptos" pitchFamily="34" charset="0"/>
                <a:ea typeface="Aptos" pitchFamily="34" charset="-122"/>
                <a:cs typeface="Aptos" pitchFamily="34" charset="-120"/>
              </a:rPr>
              <a:t>6. mājas lapā www.lskapvieniba.lv izpildāmu aptaujas anketu sagatavošana, rezultātu grafiku publicēšana, prezentāciju sagatavošana un izplatīšana</a:t>
            </a:r>
            <a:endParaRPr lang="en-US" sz="1700" dirty="0"/>
          </a:p>
        </p:txBody>
      </p:sp>
      <p:sp>
        <p:nvSpPr>
          <p:cNvPr id="28" name="Shape 23"/>
          <p:cNvSpPr/>
          <p:nvPr/>
        </p:nvSpPr>
        <p:spPr>
          <a:xfrm>
            <a:off x="658368" y="5806440"/>
            <a:ext cx="10863072" cy="438912"/>
          </a:xfrm>
          <a:prstGeom prst="roundRect">
            <a:avLst>
              <a:gd name="adj" fmla="val 20833"/>
            </a:avLst>
          </a:prstGeom>
          <a:solidFill>
            <a:srgbClr val="EFF5F6"/>
          </a:solidFill>
          <a:ln w="12700">
            <a:solidFill>
              <a:srgbClr val="EFF5F6"/>
            </a:solidFill>
            <a:prstDash val="solid"/>
          </a:ln>
        </p:spPr>
      </p:sp>
      <p:sp>
        <p:nvSpPr>
          <p:cNvPr id="29" name="Shape 24"/>
          <p:cNvSpPr/>
          <p:nvPr/>
        </p:nvSpPr>
        <p:spPr>
          <a:xfrm>
            <a:off x="658368" y="5806440"/>
            <a:ext cx="73152" cy="438912"/>
          </a:xfrm>
          <a:prstGeom prst="rect">
            <a:avLst/>
          </a:prstGeom>
          <a:solidFill>
            <a:srgbClr val="318782"/>
          </a:solidFill>
          <a:ln w="12700">
            <a:solidFill>
              <a:srgbClr val="318782"/>
            </a:solidFill>
            <a:prstDash val="solid"/>
          </a:ln>
        </p:spPr>
      </p:sp>
      <p:sp>
        <p:nvSpPr>
          <p:cNvPr id="30" name="Text 25"/>
          <p:cNvSpPr/>
          <p:nvPr/>
        </p:nvSpPr>
        <p:spPr>
          <a:xfrm>
            <a:off x="859536" y="5925312"/>
            <a:ext cx="10479024" cy="210312"/>
          </a:xfrm>
          <a:prstGeom prst="rect">
            <a:avLst/>
          </a:prstGeom>
          <a:noFill/>
          <a:ln/>
        </p:spPr>
        <p:txBody>
          <a:bodyPr wrap="square" lIns="0" tIns="0" rIns="0" bIns="0" rtlCol="0" anchor="ctr">
            <a:normAutofit fontScale="92500" lnSpcReduction="10000"/>
          </a:bodyPr>
          <a:lstStyle/>
          <a:p>
            <a:pPr marL="0" indent="0">
              <a:buNone/>
            </a:pPr>
            <a:r>
              <a:rPr lang="en-US" sz="1600" dirty="0">
                <a:solidFill>
                  <a:srgbClr val="233E55"/>
                </a:solidFill>
                <a:latin typeface="Aptos" pitchFamily="34" charset="0"/>
                <a:ea typeface="Aptos" pitchFamily="34" charset="-122"/>
                <a:cs typeface="Aptos" pitchFamily="34" charset="-120"/>
              </a:rPr>
              <a:t>Ar informācijas speciālistu tika slēgts autoratlīdzības līgums.</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BFAF7"/>
        </a:solidFill>
        <a:effectLst/>
      </p:bgPr>
    </p:bg>
    <p:spTree>
      <p:nvGrpSpPr>
        <p:cNvPr id="1" name=""/>
        <p:cNvGrpSpPr/>
        <p:nvPr/>
      </p:nvGrpSpPr>
      <p:grpSpPr>
        <a:xfrm>
          <a:off x="0" y="0"/>
          <a:ext cx="0" cy="0"/>
          <a:chOff x="0" y="0"/>
          <a:chExt cx="0" cy="0"/>
        </a:xfrm>
      </p:grpSpPr>
      <p:sp>
        <p:nvSpPr>
          <p:cNvPr id="2" name="Shape 0"/>
          <p:cNvSpPr/>
          <p:nvPr/>
        </p:nvSpPr>
        <p:spPr>
          <a:xfrm>
            <a:off x="146304" y="0"/>
            <a:ext cx="100584" cy="6858000"/>
          </a:xfrm>
          <a:prstGeom prst="rect">
            <a:avLst/>
          </a:prstGeom>
          <a:solidFill>
            <a:srgbClr val="B43F4B"/>
          </a:solidFill>
          <a:ln w="12700">
            <a:solidFill>
              <a:srgbClr val="B43F4B"/>
            </a:solidFill>
            <a:prstDash val="solid"/>
          </a:ln>
        </p:spPr>
      </p:sp>
      <p:sp>
        <p:nvSpPr>
          <p:cNvPr id="3" name="Text 1"/>
          <p:cNvSpPr/>
          <p:nvPr/>
        </p:nvSpPr>
        <p:spPr>
          <a:xfrm>
            <a:off x="612648" y="411480"/>
            <a:ext cx="10972800" cy="585216"/>
          </a:xfrm>
          <a:prstGeom prst="rect">
            <a:avLst/>
          </a:prstGeom>
          <a:noFill/>
          <a:ln/>
        </p:spPr>
        <p:txBody>
          <a:bodyPr wrap="square" lIns="0" tIns="0" rIns="0" bIns="0" rtlCol="0" anchor="ctr">
            <a:spAutoFit/>
          </a:bodyPr>
          <a:lstStyle/>
          <a:p>
            <a:pPr marL="0" indent="0">
              <a:buNone/>
            </a:pPr>
            <a:r>
              <a:rPr lang="en-US" sz="2400" b="1" dirty="0">
                <a:solidFill>
                  <a:srgbClr val="233E55"/>
                </a:solidFill>
                <a:latin typeface="Aptos" pitchFamily="34" charset="0"/>
                <a:ea typeface="Aptos" pitchFamily="34" charset="-122"/>
                <a:cs typeface="Aptos" pitchFamily="34" charset="-120"/>
              </a:rPr>
              <a:t>Projekta vadība, rezultātu izvērtējums, LSKA 2027. gada prioritātes</a:t>
            </a:r>
            <a:endParaRPr lang="en-US" sz="2400" dirty="0"/>
          </a:p>
        </p:txBody>
      </p:sp>
      <p:sp>
        <p:nvSpPr>
          <p:cNvPr id="4" name="Shape 2"/>
          <p:cNvSpPr/>
          <p:nvPr/>
        </p:nvSpPr>
        <p:spPr>
          <a:xfrm>
            <a:off x="630936" y="1161288"/>
            <a:ext cx="10936224" cy="25603"/>
          </a:xfrm>
          <a:prstGeom prst="rect">
            <a:avLst/>
          </a:prstGeom>
          <a:solidFill>
            <a:srgbClr val="C39436"/>
          </a:solidFill>
          <a:ln w="12700">
            <a:solidFill>
              <a:srgbClr val="C39436"/>
            </a:solidFill>
            <a:prstDash val="solid"/>
          </a:ln>
        </p:spPr>
      </p:sp>
      <p:sp>
        <p:nvSpPr>
          <p:cNvPr id="5" name="Shape 3"/>
          <p:cNvSpPr/>
          <p:nvPr/>
        </p:nvSpPr>
        <p:spPr>
          <a:xfrm>
            <a:off x="612648" y="6364224"/>
            <a:ext cx="10954512" cy="13716"/>
          </a:xfrm>
          <a:prstGeom prst="rect">
            <a:avLst/>
          </a:prstGeom>
          <a:solidFill>
            <a:srgbClr val="E8E4DE"/>
          </a:solidFill>
          <a:ln w="12700">
            <a:solidFill>
              <a:srgbClr val="E8E4DE"/>
            </a:solidFill>
            <a:prstDash val="solid"/>
          </a:ln>
        </p:spPr>
      </p:sp>
      <p:pic>
        <p:nvPicPr>
          <p:cNvPr id="6" name="Image 0" descr="/mnt/data/presentation_build/logo_lska_trim.png"/>
          <p:cNvPicPr>
            <a:picLocks noChangeAspect="1"/>
          </p:cNvPicPr>
          <p:nvPr/>
        </p:nvPicPr>
        <p:blipFill>
          <a:blip r:embed="rId3"/>
          <a:stretch>
            <a:fillRect/>
          </a:stretch>
        </p:blipFill>
        <p:spPr>
          <a:xfrm>
            <a:off x="863128" y="6428232"/>
            <a:ext cx="440871" cy="274320"/>
          </a:xfrm>
          <a:prstGeom prst="rect">
            <a:avLst/>
          </a:prstGeom>
        </p:spPr>
      </p:pic>
      <p:pic>
        <p:nvPicPr>
          <p:cNvPr id="7" name="Image 1" descr="/mnt/data/presentation_build/logo_sif_trim.png"/>
          <p:cNvPicPr>
            <a:picLocks noChangeAspect="1"/>
          </p:cNvPicPr>
          <p:nvPr/>
        </p:nvPicPr>
        <p:blipFill>
          <a:blip r:embed="rId4"/>
          <a:stretch>
            <a:fillRect/>
          </a:stretch>
        </p:blipFill>
        <p:spPr>
          <a:xfrm>
            <a:off x="10057930" y="6419088"/>
            <a:ext cx="577012" cy="292608"/>
          </a:xfrm>
          <a:prstGeom prst="rect">
            <a:avLst/>
          </a:prstGeom>
        </p:spPr>
      </p:pic>
      <p:pic>
        <p:nvPicPr>
          <p:cNvPr id="8" name="Image 2" descr="/mnt/data/presentation_build/logo_km_trim.png"/>
          <p:cNvPicPr>
            <a:picLocks noChangeAspect="1"/>
          </p:cNvPicPr>
          <p:nvPr/>
        </p:nvPicPr>
        <p:blipFill>
          <a:blip r:embed="rId5"/>
          <a:stretch>
            <a:fillRect/>
          </a:stretch>
        </p:blipFill>
        <p:spPr>
          <a:xfrm>
            <a:off x="11139126" y="6419088"/>
            <a:ext cx="316572" cy="292608"/>
          </a:xfrm>
          <a:prstGeom prst="rect">
            <a:avLst/>
          </a:prstGeom>
        </p:spPr>
      </p:pic>
      <p:sp>
        <p:nvSpPr>
          <p:cNvPr id="9" name="Shape 4"/>
          <p:cNvSpPr/>
          <p:nvPr/>
        </p:nvSpPr>
        <p:spPr>
          <a:xfrm>
            <a:off x="658368" y="1417320"/>
            <a:ext cx="10835640" cy="874982"/>
          </a:xfrm>
          <a:prstGeom prst="roundRect">
            <a:avLst>
              <a:gd name="adj" fmla="val 10451"/>
            </a:avLst>
          </a:prstGeom>
          <a:solidFill>
            <a:srgbClr val="FFFFFF"/>
          </a:solidFill>
          <a:ln w="12700">
            <a:solidFill>
              <a:srgbClr val="FFFFFF"/>
            </a:solidFill>
            <a:prstDash val="solid"/>
          </a:ln>
        </p:spPr>
      </p:sp>
      <p:sp>
        <p:nvSpPr>
          <p:cNvPr id="10" name="Shape 5"/>
          <p:cNvSpPr/>
          <p:nvPr/>
        </p:nvSpPr>
        <p:spPr>
          <a:xfrm>
            <a:off x="658368" y="1417320"/>
            <a:ext cx="73152" cy="874982"/>
          </a:xfrm>
          <a:prstGeom prst="rect">
            <a:avLst/>
          </a:prstGeom>
          <a:solidFill>
            <a:srgbClr val="C39436"/>
          </a:solidFill>
          <a:ln w="12700">
            <a:solidFill>
              <a:srgbClr val="C39436"/>
            </a:solidFill>
            <a:prstDash val="solid"/>
          </a:ln>
        </p:spPr>
      </p:sp>
      <p:sp>
        <p:nvSpPr>
          <p:cNvPr id="11" name="Text 6"/>
          <p:cNvSpPr/>
          <p:nvPr/>
        </p:nvSpPr>
        <p:spPr>
          <a:xfrm>
            <a:off x="859536" y="1536192"/>
            <a:ext cx="10451592" cy="646382"/>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Tika vadītas projekta aktivitātes un izvērtēti rezultāti:</a:t>
            </a:r>
            <a:endParaRPr lang="en-US" sz="1800" dirty="0"/>
          </a:p>
        </p:txBody>
      </p:sp>
      <p:sp>
        <p:nvSpPr>
          <p:cNvPr id="12" name="Shape 7"/>
          <p:cNvSpPr/>
          <p:nvPr/>
        </p:nvSpPr>
        <p:spPr>
          <a:xfrm>
            <a:off x="658368" y="2429462"/>
            <a:ext cx="10835640" cy="1365825"/>
          </a:xfrm>
          <a:prstGeom prst="roundRect">
            <a:avLst>
              <a:gd name="adj" fmla="val 6695"/>
            </a:avLst>
          </a:prstGeom>
          <a:solidFill>
            <a:srgbClr val="EFF5F6"/>
          </a:solidFill>
          <a:ln w="12700">
            <a:solidFill>
              <a:srgbClr val="EFF5F6"/>
            </a:solidFill>
            <a:prstDash val="solid"/>
          </a:ln>
        </p:spPr>
      </p:sp>
      <p:sp>
        <p:nvSpPr>
          <p:cNvPr id="13" name="Shape 8"/>
          <p:cNvSpPr/>
          <p:nvPr/>
        </p:nvSpPr>
        <p:spPr>
          <a:xfrm>
            <a:off x="658368" y="2429462"/>
            <a:ext cx="73152" cy="1365825"/>
          </a:xfrm>
          <a:prstGeom prst="rect">
            <a:avLst/>
          </a:prstGeom>
          <a:solidFill>
            <a:srgbClr val="318782"/>
          </a:solidFill>
          <a:ln w="12700">
            <a:solidFill>
              <a:srgbClr val="318782"/>
            </a:solidFill>
            <a:prstDash val="solid"/>
          </a:ln>
        </p:spPr>
      </p:sp>
      <p:sp>
        <p:nvSpPr>
          <p:cNvPr id="14" name="Text 9"/>
          <p:cNvSpPr/>
          <p:nvPr/>
        </p:nvSpPr>
        <p:spPr>
          <a:xfrm>
            <a:off x="859536" y="2548334"/>
            <a:ext cx="10451592" cy="1137225"/>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1. Tika sagatavotas un izdalītas senioriem anketas par projekta aktivitāšu lietderību, apkopoti projekta pasākumu izvērtējumi.</a:t>
            </a:r>
            <a:endParaRPr lang="en-US" sz="1800" dirty="0"/>
          </a:p>
        </p:txBody>
      </p:sp>
      <p:sp>
        <p:nvSpPr>
          <p:cNvPr id="15" name="Shape 10"/>
          <p:cNvSpPr/>
          <p:nvPr/>
        </p:nvSpPr>
        <p:spPr>
          <a:xfrm>
            <a:off x="658368" y="3932446"/>
            <a:ext cx="10835640" cy="924777"/>
          </a:xfrm>
          <a:prstGeom prst="roundRect">
            <a:avLst>
              <a:gd name="adj" fmla="val 9888"/>
            </a:avLst>
          </a:prstGeom>
          <a:solidFill>
            <a:srgbClr val="FAF3E5"/>
          </a:solidFill>
          <a:ln w="12700">
            <a:solidFill>
              <a:srgbClr val="FAF3E5"/>
            </a:solidFill>
            <a:prstDash val="solid"/>
          </a:ln>
        </p:spPr>
      </p:sp>
      <p:sp>
        <p:nvSpPr>
          <p:cNvPr id="16" name="Shape 11"/>
          <p:cNvSpPr/>
          <p:nvPr/>
        </p:nvSpPr>
        <p:spPr>
          <a:xfrm>
            <a:off x="658368" y="3932446"/>
            <a:ext cx="73152" cy="924777"/>
          </a:xfrm>
          <a:prstGeom prst="rect">
            <a:avLst/>
          </a:prstGeom>
          <a:solidFill>
            <a:srgbClr val="B43F4B"/>
          </a:solidFill>
          <a:ln w="12700">
            <a:solidFill>
              <a:srgbClr val="B43F4B"/>
            </a:solidFill>
            <a:prstDash val="solid"/>
          </a:ln>
        </p:spPr>
      </p:sp>
      <p:sp>
        <p:nvSpPr>
          <p:cNvPr id="17" name="Text 12"/>
          <p:cNvSpPr/>
          <p:nvPr/>
        </p:nvSpPr>
        <p:spPr>
          <a:xfrm>
            <a:off x="859536" y="4051318"/>
            <a:ext cx="10451592" cy="696177"/>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2. Projekta ieviešanas darba grupa sadarbībā ar biedrības valdi.</a:t>
            </a:r>
            <a:endParaRPr lang="en-US" sz="1800" dirty="0"/>
          </a:p>
        </p:txBody>
      </p:sp>
      <p:sp>
        <p:nvSpPr>
          <p:cNvPr id="18" name="Shape 13"/>
          <p:cNvSpPr/>
          <p:nvPr/>
        </p:nvSpPr>
        <p:spPr>
          <a:xfrm>
            <a:off x="658368" y="4994384"/>
            <a:ext cx="10835640" cy="1159528"/>
          </a:xfrm>
          <a:prstGeom prst="roundRect">
            <a:avLst>
              <a:gd name="adj" fmla="val 7886"/>
            </a:avLst>
          </a:prstGeom>
          <a:solidFill>
            <a:srgbClr val="FFFFFF"/>
          </a:solidFill>
          <a:ln w="12700">
            <a:solidFill>
              <a:srgbClr val="FFFFFF"/>
            </a:solidFill>
            <a:prstDash val="solid"/>
          </a:ln>
        </p:spPr>
      </p:sp>
      <p:sp>
        <p:nvSpPr>
          <p:cNvPr id="19" name="Shape 14"/>
          <p:cNvSpPr/>
          <p:nvPr/>
        </p:nvSpPr>
        <p:spPr>
          <a:xfrm>
            <a:off x="658368" y="4994384"/>
            <a:ext cx="73152" cy="1159528"/>
          </a:xfrm>
          <a:prstGeom prst="rect">
            <a:avLst/>
          </a:prstGeom>
          <a:solidFill>
            <a:srgbClr val="C39436"/>
          </a:solidFill>
          <a:ln w="12700">
            <a:solidFill>
              <a:srgbClr val="C39436"/>
            </a:solidFill>
            <a:prstDash val="solid"/>
          </a:ln>
        </p:spPr>
      </p:sp>
      <p:sp>
        <p:nvSpPr>
          <p:cNvPr id="20" name="Text 15"/>
          <p:cNvSpPr/>
          <p:nvPr/>
        </p:nvSpPr>
        <p:spPr>
          <a:xfrm>
            <a:off x="859536" y="5113256"/>
            <a:ext cx="10451592" cy="930928"/>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3. Nodrošinājām projekta vadību un pasākumu norisi atbilstoši pieteikumam, sagatavojam pārskatus.</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BFAF7"/>
        </a:solidFill>
        <a:effectLst/>
      </p:bgPr>
    </p:bg>
    <p:spTree>
      <p:nvGrpSpPr>
        <p:cNvPr id="1" name=""/>
        <p:cNvGrpSpPr/>
        <p:nvPr/>
      </p:nvGrpSpPr>
      <p:grpSpPr>
        <a:xfrm>
          <a:off x="0" y="0"/>
          <a:ext cx="0" cy="0"/>
          <a:chOff x="0" y="0"/>
          <a:chExt cx="0" cy="0"/>
        </a:xfrm>
      </p:grpSpPr>
      <p:sp>
        <p:nvSpPr>
          <p:cNvPr id="2" name="Shape 0"/>
          <p:cNvSpPr/>
          <p:nvPr/>
        </p:nvSpPr>
        <p:spPr>
          <a:xfrm>
            <a:off x="146304" y="0"/>
            <a:ext cx="100584" cy="6858000"/>
          </a:xfrm>
          <a:prstGeom prst="rect">
            <a:avLst/>
          </a:prstGeom>
          <a:solidFill>
            <a:srgbClr val="B43F4B"/>
          </a:solidFill>
          <a:ln w="12700">
            <a:solidFill>
              <a:srgbClr val="B43F4B"/>
            </a:solidFill>
            <a:prstDash val="solid"/>
          </a:ln>
        </p:spPr>
      </p:sp>
      <p:sp>
        <p:nvSpPr>
          <p:cNvPr id="3" name="Text 1"/>
          <p:cNvSpPr/>
          <p:nvPr/>
        </p:nvSpPr>
        <p:spPr>
          <a:xfrm>
            <a:off x="612648" y="411480"/>
            <a:ext cx="10972800" cy="585216"/>
          </a:xfrm>
          <a:prstGeom prst="rect">
            <a:avLst/>
          </a:prstGeom>
          <a:noFill/>
          <a:ln/>
        </p:spPr>
        <p:txBody>
          <a:bodyPr wrap="square" lIns="0" tIns="0" rIns="0" bIns="0" rtlCol="0" anchor="ctr">
            <a:spAutoFit/>
          </a:bodyPr>
          <a:lstStyle/>
          <a:p>
            <a:pPr marL="0" indent="0">
              <a:buNone/>
            </a:pPr>
            <a:r>
              <a:rPr lang="en-US" sz="2400" b="1" dirty="0">
                <a:solidFill>
                  <a:srgbClr val="233E55"/>
                </a:solidFill>
                <a:latin typeface="Aptos" pitchFamily="34" charset="0"/>
                <a:ea typeface="Aptos" pitchFamily="34" charset="-122"/>
                <a:cs typeface="Aptos" pitchFamily="34" charset="-120"/>
              </a:rPr>
              <a:t>Projekta vadība, rezultātu izvērtējums, LSKA 2027. gada prioritātes</a:t>
            </a:r>
            <a:endParaRPr lang="en-US" sz="2400" dirty="0"/>
          </a:p>
        </p:txBody>
      </p:sp>
      <p:sp>
        <p:nvSpPr>
          <p:cNvPr id="4" name="Shape 2"/>
          <p:cNvSpPr/>
          <p:nvPr/>
        </p:nvSpPr>
        <p:spPr>
          <a:xfrm>
            <a:off x="630936" y="1161288"/>
            <a:ext cx="10936224" cy="25603"/>
          </a:xfrm>
          <a:prstGeom prst="rect">
            <a:avLst/>
          </a:prstGeom>
          <a:solidFill>
            <a:srgbClr val="C39436"/>
          </a:solidFill>
          <a:ln w="12700">
            <a:solidFill>
              <a:srgbClr val="C39436"/>
            </a:solidFill>
            <a:prstDash val="solid"/>
          </a:ln>
        </p:spPr>
      </p:sp>
      <p:sp>
        <p:nvSpPr>
          <p:cNvPr id="5" name="Shape 3"/>
          <p:cNvSpPr/>
          <p:nvPr/>
        </p:nvSpPr>
        <p:spPr>
          <a:xfrm>
            <a:off x="612648" y="6364224"/>
            <a:ext cx="10954512" cy="13716"/>
          </a:xfrm>
          <a:prstGeom prst="rect">
            <a:avLst/>
          </a:prstGeom>
          <a:solidFill>
            <a:srgbClr val="E8E4DE"/>
          </a:solidFill>
          <a:ln w="12700">
            <a:solidFill>
              <a:srgbClr val="E8E4DE"/>
            </a:solidFill>
            <a:prstDash val="solid"/>
          </a:ln>
        </p:spPr>
      </p:sp>
      <p:pic>
        <p:nvPicPr>
          <p:cNvPr id="6" name="Image 0" descr="/mnt/data/presentation_build/logo_lska_trim.png"/>
          <p:cNvPicPr>
            <a:picLocks noChangeAspect="1"/>
          </p:cNvPicPr>
          <p:nvPr/>
        </p:nvPicPr>
        <p:blipFill>
          <a:blip r:embed="rId3"/>
          <a:stretch>
            <a:fillRect/>
          </a:stretch>
        </p:blipFill>
        <p:spPr>
          <a:xfrm>
            <a:off x="863128" y="6428232"/>
            <a:ext cx="440871" cy="274320"/>
          </a:xfrm>
          <a:prstGeom prst="rect">
            <a:avLst/>
          </a:prstGeom>
        </p:spPr>
      </p:pic>
      <p:pic>
        <p:nvPicPr>
          <p:cNvPr id="7" name="Image 1" descr="/mnt/data/presentation_build/logo_sif_trim.png"/>
          <p:cNvPicPr>
            <a:picLocks noChangeAspect="1"/>
          </p:cNvPicPr>
          <p:nvPr/>
        </p:nvPicPr>
        <p:blipFill>
          <a:blip r:embed="rId4"/>
          <a:stretch>
            <a:fillRect/>
          </a:stretch>
        </p:blipFill>
        <p:spPr>
          <a:xfrm>
            <a:off x="10057930" y="6419088"/>
            <a:ext cx="577012" cy="292608"/>
          </a:xfrm>
          <a:prstGeom prst="rect">
            <a:avLst/>
          </a:prstGeom>
        </p:spPr>
      </p:pic>
      <p:pic>
        <p:nvPicPr>
          <p:cNvPr id="8" name="Image 2" descr="/mnt/data/presentation_build/logo_km_trim.png"/>
          <p:cNvPicPr>
            <a:picLocks noChangeAspect="1"/>
          </p:cNvPicPr>
          <p:nvPr/>
        </p:nvPicPr>
        <p:blipFill>
          <a:blip r:embed="rId5"/>
          <a:stretch>
            <a:fillRect/>
          </a:stretch>
        </p:blipFill>
        <p:spPr>
          <a:xfrm>
            <a:off x="11139126" y="6419088"/>
            <a:ext cx="316572" cy="292608"/>
          </a:xfrm>
          <a:prstGeom prst="rect">
            <a:avLst/>
          </a:prstGeom>
        </p:spPr>
      </p:pic>
      <p:sp>
        <p:nvSpPr>
          <p:cNvPr id="9" name="Shape 4"/>
          <p:cNvSpPr/>
          <p:nvPr/>
        </p:nvSpPr>
        <p:spPr>
          <a:xfrm>
            <a:off x="658368" y="1417320"/>
            <a:ext cx="10835640" cy="1029377"/>
          </a:xfrm>
          <a:prstGeom prst="roundRect">
            <a:avLst>
              <a:gd name="adj" fmla="val 8883"/>
            </a:avLst>
          </a:prstGeom>
          <a:solidFill>
            <a:srgbClr val="FFFFFF"/>
          </a:solidFill>
          <a:ln w="12700">
            <a:solidFill>
              <a:srgbClr val="FFFFFF"/>
            </a:solidFill>
            <a:prstDash val="solid"/>
          </a:ln>
        </p:spPr>
      </p:sp>
      <p:sp>
        <p:nvSpPr>
          <p:cNvPr id="10" name="Shape 5"/>
          <p:cNvSpPr/>
          <p:nvPr/>
        </p:nvSpPr>
        <p:spPr>
          <a:xfrm>
            <a:off x="658368" y="1417320"/>
            <a:ext cx="73152" cy="1029377"/>
          </a:xfrm>
          <a:prstGeom prst="rect">
            <a:avLst/>
          </a:prstGeom>
          <a:solidFill>
            <a:srgbClr val="C39436"/>
          </a:solidFill>
          <a:ln w="12700">
            <a:solidFill>
              <a:srgbClr val="C39436"/>
            </a:solidFill>
            <a:prstDash val="solid"/>
          </a:ln>
        </p:spPr>
      </p:sp>
      <p:sp>
        <p:nvSpPr>
          <p:cNvPr id="11" name="Text 6"/>
          <p:cNvSpPr/>
          <p:nvPr/>
        </p:nvSpPr>
        <p:spPr>
          <a:xfrm>
            <a:off x="859536" y="1536192"/>
            <a:ext cx="10451592" cy="800777"/>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4. Veikta grāmatvedības uzskaite, sagatavoti pārskati</a:t>
            </a:r>
            <a:endParaRPr lang="en-US" sz="1800" dirty="0"/>
          </a:p>
        </p:txBody>
      </p:sp>
      <p:sp>
        <p:nvSpPr>
          <p:cNvPr id="12" name="Shape 7"/>
          <p:cNvSpPr/>
          <p:nvPr/>
        </p:nvSpPr>
        <p:spPr>
          <a:xfrm>
            <a:off x="658368" y="2583857"/>
            <a:ext cx="10835640" cy="1003426"/>
          </a:xfrm>
          <a:prstGeom prst="roundRect">
            <a:avLst>
              <a:gd name="adj" fmla="val 9113"/>
            </a:avLst>
          </a:prstGeom>
          <a:solidFill>
            <a:srgbClr val="EFF5F6"/>
          </a:solidFill>
          <a:ln w="12700">
            <a:solidFill>
              <a:srgbClr val="EFF5F6"/>
            </a:solidFill>
            <a:prstDash val="solid"/>
          </a:ln>
        </p:spPr>
      </p:sp>
      <p:sp>
        <p:nvSpPr>
          <p:cNvPr id="13" name="Shape 8"/>
          <p:cNvSpPr/>
          <p:nvPr/>
        </p:nvSpPr>
        <p:spPr>
          <a:xfrm>
            <a:off x="658368" y="2583857"/>
            <a:ext cx="73152" cy="1003426"/>
          </a:xfrm>
          <a:prstGeom prst="rect">
            <a:avLst/>
          </a:prstGeom>
          <a:solidFill>
            <a:srgbClr val="318782"/>
          </a:solidFill>
          <a:ln w="12700">
            <a:solidFill>
              <a:srgbClr val="318782"/>
            </a:solidFill>
            <a:prstDash val="solid"/>
          </a:ln>
        </p:spPr>
      </p:sp>
      <p:sp>
        <p:nvSpPr>
          <p:cNvPr id="14" name="Text 9"/>
          <p:cNvSpPr/>
          <p:nvPr/>
        </p:nvSpPr>
        <p:spPr>
          <a:xfrm>
            <a:off x="859536" y="2702729"/>
            <a:ext cx="10451592" cy="774826"/>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5. Projekta Satura un Finanšu pārskatu iesniegšana</a:t>
            </a:r>
            <a:endParaRPr lang="en-US" sz="1800" dirty="0"/>
          </a:p>
        </p:txBody>
      </p:sp>
      <p:sp>
        <p:nvSpPr>
          <p:cNvPr id="15" name="Shape 10"/>
          <p:cNvSpPr/>
          <p:nvPr/>
        </p:nvSpPr>
        <p:spPr>
          <a:xfrm>
            <a:off x="658368" y="3724443"/>
            <a:ext cx="10835640" cy="1202381"/>
          </a:xfrm>
          <a:prstGeom prst="roundRect">
            <a:avLst>
              <a:gd name="adj" fmla="val 7605"/>
            </a:avLst>
          </a:prstGeom>
          <a:solidFill>
            <a:srgbClr val="FAF3E5"/>
          </a:solidFill>
          <a:ln w="12700">
            <a:solidFill>
              <a:srgbClr val="FAF3E5"/>
            </a:solidFill>
            <a:prstDash val="solid"/>
          </a:ln>
        </p:spPr>
      </p:sp>
      <p:sp>
        <p:nvSpPr>
          <p:cNvPr id="16" name="Shape 11"/>
          <p:cNvSpPr/>
          <p:nvPr/>
        </p:nvSpPr>
        <p:spPr>
          <a:xfrm>
            <a:off x="658368" y="3724443"/>
            <a:ext cx="73152" cy="1202381"/>
          </a:xfrm>
          <a:prstGeom prst="rect">
            <a:avLst/>
          </a:prstGeom>
          <a:solidFill>
            <a:srgbClr val="B43F4B"/>
          </a:solidFill>
          <a:ln w="12700">
            <a:solidFill>
              <a:srgbClr val="B43F4B"/>
            </a:solidFill>
            <a:prstDash val="solid"/>
          </a:ln>
        </p:spPr>
      </p:sp>
      <p:sp>
        <p:nvSpPr>
          <p:cNvPr id="17" name="Text 12"/>
          <p:cNvSpPr/>
          <p:nvPr/>
        </p:nvSpPr>
        <p:spPr>
          <a:xfrm>
            <a:off x="859536" y="3843315"/>
            <a:ext cx="10451592" cy="973781"/>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6.Sagatavoti priekšlikumi LSKA 2027. gada darbībai, ilglaicīga Programmas</a:t>
            </a:r>
            <a:endParaRPr lang="en-US" sz="1800" dirty="0"/>
          </a:p>
        </p:txBody>
      </p:sp>
      <p:sp>
        <p:nvSpPr>
          <p:cNvPr id="18" name="Shape 13"/>
          <p:cNvSpPr/>
          <p:nvPr/>
        </p:nvSpPr>
        <p:spPr>
          <a:xfrm>
            <a:off x="658368" y="5063984"/>
            <a:ext cx="10835640" cy="1089928"/>
          </a:xfrm>
          <a:prstGeom prst="roundRect">
            <a:avLst>
              <a:gd name="adj" fmla="val 8390"/>
            </a:avLst>
          </a:prstGeom>
          <a:solidFill>
            <a:srgbClr val="FFFFFF"/>
          </a:solidFill>
          <a:ln w="12700">
            <a:solidFill>
              <a:srgbClr val="FFFFFF"/>
            </a:solidFill>
            <a:prstDash val="solid"/>
          </a:ln>
        </p:spPr>
      </p:sp>
      <p:sp>
        <p:nvSpPr>
          <p:cNvPr id="19" name="Shape 14"/>
          <p:cNvSpPr/>
          <p:nvPr/>
        </p:nvSpPr>
        <p:spPr>
          <a:xfrm>
            <a:off x="658368" y="5063984"/>
            <a:ext cx="73152" cy="1089928"/>
          </a:xfrm>
          <a:prstGeom prst="rect">
            <a:avLst/>
          </a:prstGeom>
          <a:solidFill>
            <a:srgbClr val="C39436"/>
          </a:solidFill>
          <a:ln w="12700">
            <a:solidFill>
              <a:srgbClr val="C39436"/>
            </a:solidFill>
            <a:prstDash val="solid"/>
          </a:ln>
        </p:spPr>
      </p:sp>
      <p:sp>
        <p:nvSpPr>
          <p:cNvPr id="20" name="Text 15"/>
          <p:cNvSpPr/>
          <p:nvPr/>
        </p:nvSpPr>
        <p:spPr>
          <a:xfrm>
            <a:off x="859536" y="5182856"/>
            <a:ext cx="10451592" cy="861328"/>
          </a:xfrm>
          <a:prstGeom prst="rect">
            <a:avLst/>
          </a:prstGeom>
          <a:noFill/>
          <a:ln/>
        </p:spPr>
        <p:txBody>
          <a:bodyPr wrap="square" lIns="0" tIns="0" rIns="0" bIns="0" rtlCol="0" anchor="ctr">
            <a:normAutofit/>
          </a:bodyPr>
          <a:lstStyle/>
          <a:p>
            <a:pPr marL="0" indent="0">
              <a:buNone/>
            </a:pPr>
            <a:r>
              <a:rPr lang="en-US" sz="1800" dirty="0">
                <a:solidFill>
                  <a:srgbClr val="233E55"/>
                </a:solidFill>
                <a:latin typeface="Aptos" pitchFamily="34" charset="0"/>
                <a:ea typeface="Aptos" pitchFamily="34" charset="-122"/>
                <a:cs typeface="Aptos" pitchFamily="34" charset="-120"/>
              </a:rPr>
              <a:t>Ar projekta vadītāju un grāmatvedi tiek slēgti darba līgumi.</a:t>
            </a:r>
            <a:endParaRPr lang="en-US" sz="1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BFAF7"/>
        </a:solidFill>
        <a:effectLst/>
      </p:bgPr>
    </p:bg>
    <p:spTree>
      <p:nvGrpSpPr>
        <p:cNvPr id="1" name=""/>
        <p:cNvGrpSpPr/>
        <p:nvPr/>
      </p:nvGrpSpPr>
      <p:grpSpPr>
        <a:xfrm>
          <a:off x="0" y="0"/>
          <a:ext cx="0" cy="0"/>
          <a:chOff x="0" y="0"/>
          <a:chExt cx="0" cy="0"/>
        </a:xfrm>
      </p:grpSpPr>
      <p:sp>
        <p:nvSpPr>
          <p:cNvPr id="2" name="Shape 0"/>
          <p:cNvSpPr/>
          <p:nvPr/>
        </p:nvSpPr>
        <p:spPr>
          <a:xfrm>
            <a:off x="146304" y="0"/>
            <a:ext cx="100584" cy="6858000"/>
          </a:xfrm>
          <a:prstGeom prst="rect">
            <a:avLst/>
          </a:prstGeom>
          <a:solidFill>
            <a:srgbClr val="B43F4B"/>
          </a:solidFill>
          <a:ln w="12700">
            <a:solidFill>
              <a:srgbClr val="B43F4B"/>
            </a:solidFill>
            <a:prstDash val="solid"/>
          </a:ln>
        </p:spPr>
      </p:sp>
      <p:sp>
        <p:nvSpPr>
          <p:cNvPr id="3" name="Text 1"/>
          <p:cNvSpPr/>
          <p:nvPr/>
        </p:nvSpPr>
        <p:spPr>
          <a:xfrm>
            <a:off x="612648" y="411480"/>
            <a:ext cx="10972800" cy="585216"/>
          </a:xfrm>
          <a:prstGeom prst="rect">
            <a:avLst/>
          </a:prstGeom>
          <a:noFill/>
          <a:ln/>
        </p:spPr>
        <p:txBody>
          <a:bodyPr wrap="square" lIns="0" tIns="0" rIns="0" bIns="0" rtlCol="0" anchor="ctr">
            <a:spAutoFit/>
          </a:bodyPr>
          <a:lstStyle/>
          <a:p>
            <a:pPr marL="0" indent="0">
              <a:buNone/>
            </a:pPr>
            <a:r>
              <a:rPr lang="en-US" sz="2400" b="1" dirty="0">
                <a:solidFill>
                  <a:srgbClr val="233E55"/>
                </a:solidFill>
                <a:latin typeface="Aptos" pitchFamily="34" charset="0"/>
                <a:ea typeface="Aptos" pitchFamily="34" charset="-122"/>
                <a:cs typeface="Aptos" pitchFamily="34" charset="-120"/>
              </a:rPr>
              <a:t>Projekta rezultāti ilgtermiņā ietekmēs senioru dzīves kvalitāti</a:t>
            </a:r>
            <a:endParaRPr lang="en-US" sz="2400" dirty="0"/>
          </a:p>
        </p:txBody>
      </p:sp>
      <p:sp>
        <p:nvSpPr>
          <p:cNvPr id="4" name="Shape 2"/>
          <p:cNvSpPr/>
          <p:nvPr/>
        </p:nvSpPr>
        <p:spPr>
          <a:xfrm>
            <a:off x="630936" y="1161288"/>
            <a:ext cx="10936224" cy="25603"/>
          </a:xfrm>
          <a:prstGeom prst="rect">
            <a:avLst/>
          </a:prstGeom>
          <a:solidFill>
            <a:srgbClr val="C39436"/>
          </a:solidFill>
          <a:ln w="12700">
            <a:solidFill>
              <a:srgbClr val="C39436"/>
            </a:solidFill>
            <a:prstDash val="solid"/>
          </a:ln>
        </p:spPr>
      </p:sp>
      <p:sp>
        <p:nvSpPr>
          <p:cNvPr id="5" name="Shape 3"/>
          <p:cNvSpPr/>
          <p:nvPr/>
        </p:nvSpPr>
        <p:spPr>
          <a:xfrm>
            <a:off x="612648" y="6364224"/>
            <a:ext cx="10954512" cy="13716"/>
          </a:xfrm>
          <a:prstGeom prst="rect">
            <a:avLst/>
          </a:prstGeom>
          <a:solidFill>
            <a:srgbClr val="E8E4DE"/>
          </a:solidFill>
          <a:ln w="12700">
            <a:solidFill>
              <a:srgbClr val="E8E4DE"/>
            </a:solidFill>
            <a:prstDash val="solid"/>
          </a:ln>
        </p:spPr>
      </p:sp>
      <p:pic>
        <p:nvPicPr>
          <p:cNvPr id="6" name="Image 0" descr="/mnt/data/presentation_build/logo_lska_trim.png"/>
          <p:cNvPicPr>
            <a:picLocks noChangeAspect="1"/>
          </p:cNvPicPr>
          <p:nvPr/>
        </p:nvPicPr>
        <p:blipFill>
          <a:blip r:embed="rId3"/>
          <a:stretch>
            <a:fillRect/>
          </a:stretch>
        </p:blipFill>
        <p:spPr>
          <a:xfrm>
            <a:off x="863128" y="6428232"/>
            <a:ext cx="440871" cy="274320"/>
          </a:xfrm>
          <a:prstGeom prst="rect">
            <a:avLst/>
          </a:prstGeom>
        </p:spPr>
      </p:pic>
      <p:pic>
        <p:nvPicPr>
          <p:cNvPr id="7" name="Image 1" descr="/mnt/data/presentation_build/logo_sif_trim.png"/>
          <p:cNvPicPr>
            <a:picLocks noChangeAspect="1"/>
          </p:cNvPicPr>
          <p:nvPr/>
        </p:nvPicPr>
        <p:blipFill>
          <a:blip r:embed="rId4"/>
          <a:stretch>
            <a:fillRect/>
          </a:stretch>
        </p:blipFill>
        <p:spPr>
          <a:xfrm>
            <a:off x="10057930" y="6419088"/>
            <a:ext cx="577012" cy="292608"/>
          </a:xfrm>
          <a:prstGeom prst="rect">
            <a:avLst/>
          </a:prstGeom>
        </p:spPr>
      </p:pic>
      <p:pic>
        <p:nvPicPr>
          <p:cNvPr id="8" name="Image 2" descr="/mnt/data/presentation_build/logo_km_trim.png"/>
          <p:cNvPicPr>
            <a:picLocks noChangeAspect="1"/>
          </p:cNvPicPr>
          <p:nvPr/>
        </p:nvPicPr>
        <p:blipFill>
          <a:blip r:embed="rId5"/>
          <a:stretch>
            <a:fillRect/>
          </a:stretch>
        </p:blipFill>
        <p:spPr>
          <a:xfrm>
            <a:off x="11139126" y="6419088"/>
            <a:ext cx="316572" cy="292608"/>
          </a:xfrm>
          <a:prstGeom prst="rect">
            <a:avLst/>
          </a:prstGeom>
        </p:spPr>
      </p:pic>
      <p:sp>
        <p:nvSpPr>
          <p:cNvPr id="9" name="Shape 4"/>
          <p:cNvSpPr/>
          <p:nvPr/>
        </p:nvSpPr>
        <p:spPr>
          <a:xfrm>
            <a:off x="658368" y="1417320"/>
            <a:ext cx="10835640" cy="1901250"/>
          </a:xfrm>
          <a:prstGeom prst="roundRect">
            <a:avLst>
              <a:gd name="adj" fmla="val 4809"/>
            </a:avLst>
          </a:prstGeom>
          <a:solidFill>
            <a:srgbClr val="FFFFFF"/>
          </a:solidFill>
          <a:ln w="12700">
            <a:solidFill>
              <a:srgbClr val="FFFFFF"/>
            </a:solidFill>
            <a:prstDash val="solid"/>
          </a:ln>
        </p:spPr>
      </p:sp>
      <p:sp>
        <p:nvSpPr>
          <p:cNvPr id="10" name="Shape 5"/>
          <p:cNvSpPr/>
          <p:nvPr/>
        </p:nvSpPr>
        <p:spPr>
          <a:xfrm>
            <a:off x="658368" y="1417320"/>
            <a:ext cx="73152" cy="1901250"/>
          </a:xfrm>
          <a:prstGeom prst="rect">
            <a:avLst/>
          </a:prstGeom>
          <a:solidFill>
            <a:srgbClr val="C39436"/>
          </a:solidFill>
          <a:ln w="12700">
            <a:solidFill>
              <a:srgbClr val="C39436"/>
            </a:solidFill>
            <a:prstDash val="solid"/>
          </a:ln>
        </p:spPr>
      </p:sp>
      <p:sp>
        <p:nvSpPr>
          <p:cNvPr id="11" name="Text 6"/>
          <p:cNvSpPr/>
          <p:nvPr/>
        </p:nvSpPr>
        <p:spPr>
          <a:xfrm>
            <a:off x="859536" y="1536192"/>
            <a:ext cx="10451592" cy="1672650"/>
          </a:xfrm>
          <a:prstGeom prst="rect">
            <a:avLst/>
          </a:prstGeom>
          <a:noFill/>
          <a:ln/>
        </p:spPr>
        <p:txBody>
          <a:bodyPr wrap="square" lIns="0" tIns="0" rIns="0" bIns="0" rtlCol="0" anchor="ctr">
            <a:normAutofit/>
          </a:bodyPr>
          <a:lstStyle/>
          <a:p>
            <a:pPr marL="0" indent="0" algn="just">
              <a:buNone/>
            </a:pPr>
            <a:r>
              <a:rPr lang="en-US" sz="1800" dirty="0">
                <a:solidFill>
                  <a:srgbClr val="233E55"/>
                </a:solidFill>
                <a:latin typeface="Aptos" pitchFamily="34" charset="0"/>
                <a:ea typeface="Aptos" pitchFamily="34" charset="-122"/>
                <a:cs typeface="Aptos" pitchFamily="34" charset="-120"/>
              </a:rPr>
              <a:t>• LSKA struktūrvienības „Senioru Saeima” darbība interešu aizstāvībā prasa ilgstošu un nepārtrauktu darbību vairākos gados. Likumdošanas uzlabojumi, Senioru likuma ieviešana un Mūžizglītības normatīvo aktu pieņemšana būs rezultāts, ko sekmēs projektā iesāktās darbības</a:t>
            </a:r>
            <a:endParaRPr lang="en-US" sz="1800" dirty="0"/>
          </a:p>
        </p:txBody>
      </p:sp>
      <p:sp>
        <p:nvSpPr>
          <p:cNvPr id="12" name="Shape 7"/>
          <p:cNvSpPr/>
          <p:nvPr/>
        </p:nvSpPr>
        <p:spPr>
          <a:xfrm>
            <a:off x="658368" y="3455730"/>
            <a:ext cx="10835640" cy="2698182"/>
          </a:xfrm>
          <a:prstGeom prst="roundRect">
            <a:avLst>
              <a:gd name="adj" fmla="val 3389"/>
            </a:avLst>
          </a:prstGeom>
          <a:solidFill>
            <a:srgbClr val="EFF5F6"/>
          </a:solidFill>
          <a:ln w="12700">
            <a:solidFill>
              <a:srgbClr val="EFF5F6"/>
            </a:solidFill>
            <a:prstDash val="solid"/>
          </a:ln>
        </p:spPr>
      </p:sp>
      <p:sp>
        <p:nvSpPr>
          <p:cNvPr id="13" name="Shape 8"/>
          <p:cNvSpPr/>
          <p:nvPr/>
        </p:nvSpPr>
        <p:spPr>
          <a:xfrm>
            <a:off x="658368" y="3455730"/>
            <a:ext cx="73152" cy="2698182"/>
          </a:xfrm>
          <a:prstGeom prst="rect">
            <a:avLst/>
          </a:prstGeom>
          <a:solidFill>
            <a:srgbClr val="318782"/>
          </a:solidFill>
          <a:ln w="12700">
            <a:solidFill>
              <a:srgbClr val="318782"/>
            </a:solidFill>
            <a:prstDash val="solid"/>
          </a:ln>
        </p:spPr>
      </p:sp>
      <p:sp>
        <p:nvSpPr>
          <p:cNvPr id="14" name="Text 9"/>
          <p:cNvSpPr/>
          <p:nvPr/>
        </p:nvSpPr>
        <p:spPr>
          <a:xfrm>
            <a:off x="859536" y="3574602"/>
            <a:ext cx="10451592" cy="2469582"/>
          </a:xfrm>
          <a:prstGeom prst="rect">
            <a:avLst/>
          </a:prstGeom>
          <a:noFill/>
          <a:ln/>
        </p:spPr>
        <p:txBody>
          <a:bodyPr wrap="square" lIns="0" tIns="0" rIns="0" bIns="0" rtlCol="0" anchor="ctr">
            <a:normAutofit/>
          </a:bodyPr>
          <a:lstStyle/>
          <a:p>
            <a:pPr marL="0" indent="0" algn="just">
              <a:buNone/>
            </a:pPr>
            <a:r>
              <a:rPr lang="en-US" sz="1800" dirty="0">
                <a:solidFill>
                  <a:srgbClr val="233E55"/>
                </a:solidFill>
                <a:latin typeface="Aptos" pitchFamily="34" charset="0"/>
                <a:ea typeface="Aptos" pitchFamily="34" charset="-122"/>
                <a:cs typeface="Aptos" pitchFamily="34" charset="-120"/>
              </a:rPr>
              <a:t>• LSKA Senioru skolu Rīgā, darbu sāka 2023. gadā ar pilot programmām un turpina 2023/2024. mācību gadā mūžizglītību. Senioru skolas darbība tiks turpināta un izglītos arvien vairāk seniorus, Varēsim aktīvi iesaistīties Ekonomikas ministrijas atbalstītā Sudraba ekonomikas , senioru izglītošanā darba tirgum. Varēsim senioriem rast nodarbi, celt tautsaimniecību un dot iespēju uzlabot savu materiālo stāvokli.</a:t>
            </a:r>
            <a:endParaRPr lang="en-US" sz="1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BFAF7"/>
        </a:solidFill>
        <a:effectLst/>
      </p:bgPr>
    </p:bg>
    <p:spTree>
      <p:nvGrpSpPr>
        <p:cNvPr id="1" name=""/>
        <p:cNvGrpSpPr/>
        <p:nvPr/>
      </p:nvGrpSpPr>
      <p:grpSpPr>
        <a:xfrm>
          <a:off x="0" y="0"/>
          <a:ext cx="0" cy="0"/>
          <a:chOff x="0" y="0"/>
          <a:chExt cx="0" cy="0"/>
        </a:xfrm>
      </p:grpSpPr>
      <p:sp>
        <p:nvSpPr>
          <p:cNvPr id="2" name="Shape 0"/>
          <p:cNvSpPr/>
          <p:nvPr/>
        </p:nvSpPr>
        <p:spPr>
          <a:xfrm>
            <a:off x="146304" y="0"/>
            <a:ext cx="100584" cy="6858000"/>
          </a:xfrm>
          <a:prstGeom prst="rect">
            <a:avLst/>
          </a:prstGeom>
          <a:solidFill>
            <a:srgbClr val="B43F4B"/>
          </a:solidFill>
          <a:ln w="12700">
            <a:solidFill>
              <a:srgbClr val="B43F4B"/>
            </a:solidFill>
            <a:prstDash val="solid"/>
          </a:ln>
        </p:spPr>
      </p:sp>
      <p:sp>
        <p:nvSpPr>
          <p:cNvPr id="3" name="Text 1"/>
          <p:cNvSpPr/>
          <p:nvPr/>
        </p:nvSpPr>
        <p:spPr>
          <a:xfrm>
            <a:off x="612648" y="411480"/>
            <a:ext cx="10972800" cy="585216"/>
          </a:xfrm>
          <a:prstGeom prst="rect">
            <a:avLst/>
          </a:prstGeom>
          <a:noFill/>
          <a:ln/>
        </p:spPr>
        <p:txBody>
          <a:bodyPr wrap="square" lIns="0" tIns="0" rIns="0" bIns="0" rtlCol="0" anchor="ctr">
            <a:spAutoFit/>
          </a:bodyPr>
          <a:lstStyle/>
          <a:p>
            <a:pPr marL="0" indent="0">
              <a:buNone/>
            </a:pPr>
            <a:r>
              <a:rPr lang="en-US" sz="2400" b="1" dirty="0">
                <a:solidFill>
                  <a:srgbClr val="233E55"/>
                </a:solidFill>
                <a:latin typeface="Aptos" pitchFamily="34" charset="0"/>
                <a:ea typeface="Aptos" pitchFamily="34" charset="-122"/>
                <a:cs typeface="Aptos" pitchFamily="34" charset="-120"/>
              </a:rPr>
              <a:t>Projekta rezultāti ilgtermiņā ietekmēs senioru dzīves kvalitāti</a:t>
            </a:r>
            <a:endParaRPr lang="en-US" sz="2400" dirty="0"/>
          </a:p>
        </p:txBody>
      </p:sp>
      <p:sp>
        <p:nvSpPr>
          <p:cNvPr id="4" name="Shape 2"/>
          <p:cNvSpPr/>
          <p:nvPr/>
        </p:nvSpPr>
        <p:spPr>
          <a:xfrm>
            <a:off x="630936" y="1161288"/>
            <a:ext cx="10936224" cy="25603"/>
          </a:xfrm>
          <a:prstGeom prst="rect">
            <a:avLst/>
          </a:prstGeom>
          <a:solidFill>
            <a:srgbClr val="C39436"/>
          </a:solidFill>
          <a:ln w="12700">
            <a:solidFill>
              <a:srgbClr val="C39436"/>
            </a:solidFill>
            <a:prstDash val="solid"/>
          </a:ln>
        </p:spPr>
      </p:sp>
      <p:sp>
        <p:nvSpPr>
          <p:cNvPr id="5" name="Shape 3"/>
          <p:cNvSpPr/>
          <p:nvPr/>
        </p:nvSpPr>
        <p:spPr>
          <a:xfrm>
            <a:off x="612648" y="6364224"/>
            <a:ext cx="10954512" cy="13716"/>
          </a:xfrm>
          <a:prstGeom prst="rect">
            <a:avLst/>
          </a:prstGeom>
          <a:solidFill>
            <a:srgbClr val="E8E4DE"/>
          </a:solidFill>
          <a:ln w="12700">
            <a:solidFill>
              <a:srgbClr val="E8E4DE"/>
            </a:solidFill>
            <a:prstDash val="solid"/>
          </a:ln>
        </p:spPr>
      </p:sp>
      <p:pic>
        <p:nvPicPr>
          <p:cNvPr id="6" name="Image 0" descr="/mnt/data/presentation_build/logo_lska_trim.png"/>
          <p:cNvPicPr>
            <a:picLocks noChangeAspect="1"/>
          </p:cNvPicPr>
          <p:nvPr/>
        </p:nvPicPr>
        <p:blipFill>
          <a:blip r:embed="rId3"/>
          <a:stretch>
            <a:fillRect/>
          </a:stretch>
        </p:blipFill>
        <p:spPr>
          <a:xfrm>
            <a:off x="863128" y="6428232"/>
            <a:ext cx="440871" cy="274320"/>
          </a:xfrm>
          <a:prstGeom prst="rect">
            <a:avLst/>
          </a:prstGeom>
        </p:spPr>
      </p:pic>
      <p:pic>
        <p:nvPicPr>
          <p:cNvPr id="7" name="Image 1" descr="/mnt/data/presentation_build/logo_sif_trim.png"/>
          <p:cNvPicPr>
            <a:picLocks noChangeAspect="1"/>
          </p:cNvPicPr>
          <p:nvPr/>
        </p:nvPicPr>
        <p:blipFill>
          <a:blip r:embed="rId4"/>
          <a:stretch>
            <a:fillRect/>
          </a:stretch>
        </p:blipFill>
        <p:spPr>
          <a:xfrm>
            <a:off x="10057930" y="6419088"/>
            <a:ext cx="577012" cy="292608"/>
          </a:xfrm>
          <a:prstGeom prst="rect">
            <a:avLst/>
          </a:prstGeom>
        </p:spPr>
      </p:pic>
      <p:pic>
        <p:nvPicPr>
          <p:cNvPr id="8" name="Image 2" descr="/mnt/data/presentation_build/logo_km_trim.png"/>
          <p:cNvPicPr>
            <a:picLocks noChangeAspect="1"/>
          </p:cNvPicPr>
          <p:nvPr/>
        </p:nvPicPr>
        <p:blipFill>
          <a:blip r:embed="rId5"/>
          <a:stretch>
            <a:fillRect/>
          </a:stretch>
        </p:blipFill>
        <p:spPr>
          <a:xfrm>
            <a:off x="11139126" y="6419088"/>
            <a:ext cx="316572" cy="292608"/>
          </a:xfrm>
          <a:prstGeom prst="rect">
            <a:avLst/>
          </a:prstGeom>
        </p:spPr>
      </p:pic>
      <p:sp>
        <p:nvSpPr>
          <p:cNvPr id="9" name="Shape 4"/>
          <p:cNvSpPr/>
          <p:nvPr/>
        </p:nvSpPr>
        <p:spPr>
          <a:xfrm>
            <a:off x="658368" y="1417320"/>
            <a:ext cx="10835640" cy="1928146"/>
          </a:xfrm>
          <a:prstGeom prst="roundRect">
            <a:avLst>
              <a:gd name="adj" fmla="val 4742"/>
            </a:avLst>
          </a:prstGeom>
          <a:solidFill>
            <a:srgbClr val="FFFFFF"/>
          </a:solidFill>
          <a:ln w="12700">
            <a:solidFill>
              <a:srgbClr val="FFFFFF"/>
            </a:solidFill>
            <a:prstDash val="solid"/>
          </a:ln>
        </p:spPr>
      </p:sp>
      <p:sp>
        <p:nvSpPr>
          <p:cNvPr id="10" name="Shape 5"/>
          <p:cNvSpPr/>
          <p:nvPr/>
        </p:nvSpPr>
        <p:spPr>
          <a:xfrm>
            <a:off x="658368" y="1417320"/>
            <a:ext cx="73152" cy="1928146"/>
          </a:xfrm>
          <a:prstGeom prst="rect">
            <a:avLst/>
          </a:prstGeom>
          <a:solidFill>
            <a:srgbClr val="C39436"/>
          </a:solidFill>
          <a:ln w="12700">
            <a:solidFill>
              <a:srgbClr val="C39436"/>
            </a:solidFill>
            <a:prstDash val="solid"/>
          </a:ln>
        </p:spPr>
      </p:sp>
      <p:sp>
        <p:nvSpPr>
          <p:cNvPr id="11" name="Text 6"/>
          <p:cNvSpPr/>
          <p:nvPr/>
        </p:nvSpPr>
        <p:spPr>
          <a:xfrm>
            <a:off x="859536" y="1536192"/>
            <a:ext cx="10451592" cy="1699546"/>
          </a:xfrm>
          <a:prstGeom prst="rect">
            <a:avLst/>
          </a:prstGeom>
          <a:noFill/>
          <a:ln/>
        </p:spPr>
        <p:txBody>
          <a:bodyPr wrap="square" lIns="0" tIns="0" rIns="0" bIns="0" rtlCol="0" anchor="ctr">
            <a:normAutofit/>
          </a:bodyPr>
          <a:lstStyle/>
          <a:p>
            <a:pPr marL="0" indent="0" algn="just">
              <a:buNone/>
            </a:pPr>
            <a:r>
              <a:rPr lang="en-US" sz="1800" dirty="0">
                <a:solidFill>
                  <a:srgbClr val="233E55"/>
                </a:solidFill>
                <a:latin typeface="Aptos" pitchFamily="34" charset="0"/>
                <a:ea typeface="Aptos" pitchFamily="34" charset="-122"/>
                <a:cs typeface="Aptos" pitchFamily="34" charset="-120"/>
              </a:rPr>
              <a:t>• Senioru skolu Latvijā Sadarbības platformas darbība paredzama ilglaicīgai, nepārtrauktai darbībai vairākus gadus. Notiks dažādu pasākumu skolās pieredzes apmaiņas un varēsim stiprināt nākotnē Trešās paaudzes universitāšu tīklu, kur ar savu Sadarbības platformā iegūto pieredzi būsim pilntiesīgi un zinoši dalībnieki.</a:t>
            </a:r>
            <a:endParaRPr lang="en-US" sz="1800" dirty="0"/>
          </a:p>
        </p:txBody>
      </p:sp>
      <p:sp>
        <p:nvSpPr>
          <p:cNvPr id="12" name="Shape 7"/>
          <p:cNvSpPr/>
          <p:nvPr/>
        </p:nvSpPr>
        <p:spPr>
          <a:xfrm>
            <a:off x="658368" y="3482626"/>
            <a:ext cx="10835640" cy="2671286"/>
          </a:xfrm>
          <a:prstGeom prst="roundRect">
            <a:avLst>
              <a:gd name="adj" fmla="val 3423"/>
            </a:avLst>
          </a:prstGeom>
          <a:solidFill>
            <a:srgbClr val="EFF5F6"/>
          </a:solidFill>
          <a:ln w="12700">
            <a:solidFill>
              <a:srgbClr val="EFF5F6"/>
            </a:solidFill>
            <a:prstDash val="solid"/>
          </a:ln>
        </p:spPr>
      </p:sp>
      <p:sp>
        <p:nvSpPr>
          <p:cNvPr id="13" name="Shape 8"/>
          <p:cNvSpPr/>
          <p:nvPr/>
        </p:nvSpPr>
        <p:spPr>
          <a:xfrm>
            <a:off x="658368" y="3482626"/>
            <a:ext cx="73152" cy="2671286"/>
          </a:xfrm>
          <a:prstGeom prst="rect">
            <a:avLst/>
          </a:prstGeom>
          <a:solidFill>
            <a:srgbClr val="318782"/>
          </a:solidFill>
          <a:ln w="12700">
            <a:solidFill>
              <a:srgbClr val="318782"/>
            </a:solidFill>
            <a:prstDash val="solid"/>
          </a:ln>
        </p:spPr>
      </p:sp>
      <p:sp>
        <p:nvSpPr>
          <p:cNvPr id="14" name="Text 9"/>
          <p:cNvSpPr/>
          <p:nvPr/>
        </p:nvSpPr>
        <p:spPr>
          <a:xfrm>
            <a:off x="859536" y="3601498"/>
            <a:ext cx="10451592" cy="2442686"/>
          </a:xfrm>
          <a:prstGeom prst="rect">
            <a:avLst/>
          </a:prstGeom>
          <a:noFill/>
          <a:ln/>
        </p:spPr>
        <p:txBody>
          <a:bodyPr wrap="square" lIns="0" tIns="0" rIns="0" bIns="0" rtlCol="0" anchor="ctr">
            <a:normAutofit/>
          </a:bodyPr>
          <a:lstStyle/>
          <a:p>
            <a:pPr marL="0" indent="0" algn="just">
              <a:buNone/>
            </a:pPr>
            <a:r>
              <a:rPr lang="en-US" sz="1800" dirty="0">
                <a:solidFill>
                  <a:srgbClr val="233E55"/>
                </a:solidFill>
                <a:latin typeface="Aptos" pitchFamily="34" charset="0"/>
                <a:ea typeface="Aptos" pitchFamily="34" charset="-122"/>
                <a:cs typeface="Aptos" pitchFamily="34" charset="-120"/>
              </a:rPr>
              <a:t>• Darbība NVO un MK Memoranda padomes organizētajās darba grupās interešu aizstāvībai prasa nepārtrauktu darbu un līdzdalību ilglaicīgi. Memoranda padomes sanāksmes ir platforma, kur uzzināt un ierosināt priekšlikumus senioru dzīves kvalitātes uzlabošanā. Senioru Saeimas vadītāja, juriste spēj sagatavot priekšlikumus, ko iesniegt darba grupās. Nākotnē turpināsim aktīvi sekot likumdošanai un normatīviem aktiem, lai nepieļautu senioru diskriminēšanu un atstumšanu.</a:t>
            </a:r>
            <a:endParaRPr lang="en-US" sz="1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BFAF7"/>
        </a:solidFill>
        <a:effectLst/>
      </p:bgPr>
    </p:bg>
    <p:spTree>
      <p:nvGrpSpPr>
        <p:cNvPr id="1" name=""/>
        <p:cNvGrpSpPr/>
        <p:nvPr/>
      </p:nvGrpSpPr>
      <p:grpSpPr>
        <a:xfrm>
          <a:off x="0" y="0"/>
          <a:ext cx="0" cy="0"/>
          <a:chOff x="0" y="0"/>
          <a:chExt cx="0" cy="0"/>
        </a:xfrm>
      </p:grpSpPr>
      <p:sp>
        <p:nvSpPr>
          <p:cNvPr id="2" name="Shape 0"/>
          <p:cNvSpPr/>
          <p:nvPr/>
        </p:nvSpPr>
        <p:spPr>
          <a:xfrm>
            <a:off x="146304" y="0"/>
            <a:ext cx="100584" cy="6858000"/>
          </a:xfrm>
          <a:prstGeom prst="rect">
            <a:avLst/>
          </a:prstGeom>
          <a:solidFill>
            <a:srgbClr val="B43F4B"/>
          </a:solidFill>
          <a:ln w="12700">
            <a:solidFill>
              <a:srgbClr val="B43F4B"/>
            </a:solidFill>
            <a:prstDash val="solid"/>
          </a:ln>
        </p:spPr>
      </p:sp>
      <p:sp>
        <p:nvSpPr>
          <p:cNvPr id="3" name="Text 1"/>
          <p:cNvSpPr/>
          <p:nvPr/>
        </p:nvSpPr>
        <p:spPr>
          <a:xfrm>
            <a:off x="612648" y="411480"/>
            <a:ext cx="10972800" cy="585216"/>
          </a:xfrm>
          <a:prstGeom prst="rect">
            <a:avLst/>
          </a:prstGeom>
          <a:noFill/>
          <a:ln/>
        </p:spPr>
        <p:txBody>
          <a:bodyPr wrap="square" lIns="0" tIns="0" rIns="0" bIns="0" rtlCol="0" anchor="ctr">
            <a:spAutoFit/>
          </a:bodyPr>
          <a:lstStyle/>
          <a:p>
            <a:pPr marL="0" indent="0">
              <a:buNone/>
            </a:pPr>
            <a:r>
              <a:rPr lang="en-US" sz="2400" b="1" dirty="0">
                <a:solidFill>
                  <a:srgbClr val="233E55"/>
                </a:solidFill>
                <a:latin typeface="Aptos" pitchFamily="34" charset="0"/>
                <a:ea typeface="Aptos" pitchFamily="34" charset="-122"/>
                <a:cs typeface="Aptos" pitchFamily="34" charset="-120"/>
              </a:rPr>
              <a:t>Projekta rezultāti ilgtermiņā ietekmēs senioru dzīves kvalitāti</a:t>
            </a:r>
            <a:endParaRPr lang="en-US" sz="2400" dirty="0"/>
          </a:p>
        </p:txBody>
      </p:sp>
      <p:sp>
        <p:nvSpPr>
          <p:cNvPr id="4" name="Shape 2"/>
          <p:cNvSpPr/>
          <p:nvPr/>
        </p:nvSpPr>
        <p:spPr>
          <a:xfrm>
            <a:off x="630936" y="1161288"/>
            <a:ext cx="10936224" cy="25603"/>
          </a:xfrm>
          <a:prstGeom prst="rect">
            <a:avLst/>
          </a:prstGeom>
          <a:solidFill>
            <a:srgbClr val="C39436"/>
          </a:solidFill>
          <a:ln w="12700">
            <a:solidFill>
              <a:srgbClr val="C39436"/>
            </a:solidFill>
            <a:prstDash val="solid"/>
          </a:ln>
        </p:spPr>
      </p:sp>
      <p:sp>
        <p:nvSpPr>
          <p:cNvPr id="5" name="Shape 3"/>
          <p:cNvSpPr/>
          <p:nvPr/>
        </p:nvSpPr>
        <p:spPr>
          <a:xfrm>
            <a:off x="612648" y="6364224"/>
            <a:ext cx="10954512" cy="13716"/>
          </a:xfrm>
          <a:prstGeom prst="rect">
            <a:avLst/>
          </a:prstGeom>
          <a:solidFill>
            <a:srgbClr val="E8E4DE"/>
          </a:solidFill>
          <a:ln w="12700">
            <a:solidFill>
              <a:srgbClr val="E8E4DE"/>
            </a:solidFill>
            <a:prstDash val="solid"/>
          </a:ln>
        </p:spPr>
      </p:sp>
      <p:pic>
        <p:nvPicPr>
          <p:cNvPr id="6" name="Image 0" descr="/mnt/data/presentation_build/logo_lska_trim.png"/>
          <p:cNvPicPr>
            <a:picLocks noChangeAspect="1"/>
          </p:cNvPicPr>
          <p:nvPr/>
        </p:nvPicPr>
        <p:blipFill>
          <a:blip r:embed="rId3"/>
          <a:stretch>
            <a:fillRect/>
          </a:stretch>
        </p:blipFill>
        <p:spPr>
          <a:xfrm>
            <a:off x="863128" y="6428232"/>
            <a:ext cx="440871" cy="274320"/>
          </a:xfrm>
          <a:prstGeom prst="rect">
            <a:avLst/>
          </a:prstGeom>
        </p:spPr>
      </p:pic>
      <p:pic>
        <p:nvPicPr>
          <p:cNvPr id="7" name="Image 1" descr="/mnt/data/presentation_build/logo_sif_trim.png"/>
          <p:cNvPicPr>
            <a:picLocks noChangeAspect="1"/>
          </p:cNvPicPr>
          <p:nvPr/>
        </p:nvPicPr>
        <p:blipFill>
          <a:blip r:embed="rId4"/>
          <a:stretch>
            <a:fillRect/>
          </a:stretch>
        </p:blipFill>
        <p:spPr>
          <a:xfrm>
            <a:off x="10057930" y="6419088"/>
            <a:ext cx="577012" cy="292608"/>
          </a:xfrm>
          <a:prstGeom prst="rect">
            <a:avLst/>
          </a:prstGeom>
        </p:spPr>
      </p:pic>
      <p:pic>
        <p:nvPicPr>
          <p:cNvPr id="8" name="Image 2" descr="/mnt/data/presentation_build/logo_km_trim.png"/>
          <p:cNvPicPr>
            <a:picLocks noChangeAspect="1"/>
          </p:cNvPicPr>
          <p:nvPr/>
        </p:nvPicPr>
        <p:blipFill>
          <a:blip r:embed="rId5"/>
          <a:stretch>
            <a:fillRect/>
          </a:stretch>
        </p:blipFill>
        <p:spPr>
          <a:xfrm>
            <a:off x="11139126" y="6419088"/>
            <a:ext cx="316572" cy="292608"/>
          </a:xfrm>
          <a:prstGeom prst="rect">
            <a:avLst/>
          </a:prstGeom>
        </p:spPr>
      </p:pic>
      <p:sp>
        <p:nvSpPr>
          <p:cNvPr id="9" name="Shape 4"/>
          <p:cNvSpPr/>
          <p:nvPr/>
        </p:nvSpPr>
        <p:spPr>
          <a:xfrm>
            <a:off x="658368" y="1417320"/>
            <a:ext cx="10835640" cy="2226348"/>
          </a:xfrm>
          <a:prstGeom prst="roundRect">
            <a:avLst>
              <a:gd name="adj" fmla="val 4107"/>
            </a:avLst>
          </a:prstGeom>
          <a:solidFill>
            <a:srgbClr val="FFFFFF"/>
          </a:solidFill>
          <a:ln w="12700">
            <a:solidFill>
              <a:srgbClr val="FFFFFF"/>
            </a:solidFill>
            <a:prstDash val="solid"/>
          </a:ln>
        </p:spPr>
      </p:sp>
      <p:sp>
        <p:nvSpPr>
          <p:cNvPr id="10" name="Shape 5"/>
          <p:cNvSpPr/>
          <p:nvPr/>
        </p:nvSpPr>
        <p:spPr>
          <a:xfrm>
            <a:off x="658368" y="1417320"/>
            <a:ext cx="73152" cy="2226348"/>
          </a:xfrm>
          <a:prstGeom prst="rect">
            <a:avLst/>
          </a:prstGeom>
          <a:solidFill>
            <a:srgbClr val="C39436"/>
          </a:solidFill>
          <a:ln w="12700">
            <a:solidFill>
              <a:srgbClr val="C39436"/>
            </a:solidFill>
            <a:prstDash val="solid"/>
          </a:ln>
        </p:spPr>
      </p:sp>
      <p:sp>
        <p:nvSpPr>
          <p:cNvPr id="11" name="Text 6"/>
          <p:cNvSpPr/>
          <p:nvPr/>
        </p:nvSpPr>
        <p:spPr>
          <a:xfrm>
            <a:off x="859536" y="1536192"/>
            <a:ext cx="10451592" cy="1997748"/>
          </a:xfrm>
          <a:prstGeom prst="rect">
            <a:avLst/>
          </a:prstGeom>
          <a:noFill/>
          <a:ln/>
        </p:spPr>
        <p:txBody>
          <a:bodyPr wrap="square" lIns="0" tIns="0" rIns="0" bIns="0" rtlCol="0" anchor="ctr">
            <a:normAutofit/>
          </a:bodyPr>
          <a:lstStyle/>
          <a:p>
            <a:pPr marL="0" indent="0" algn="just">
              <a:buNone/>
            </a:pPr>
            <a:r>
              <a:rPr lang="en-US" sz="1800" dirty="0">
                <a:solidFill>
                  <a:srgbClr val="233E55"/>
                </a:solidFill>
                <a:latin typeface="Aptos" pitchFamily="34" charset="0"/>
                <a:ea typeface="Aptos" pitchFamily="34" charset="-122"/>
                <a:cs typeface="Aptos" pitchFamily="34" charset="-120"/>
              </a:rPr>
              <a:t>• Sadraudzības un pieredzes apmaiņas braucieni Latvijā, sadarbības pasākumi, tīklošanās ir ilglaicīgi turpināmi jau iesāktie pasākumi, Katra sadarbība un sadraudzība senioriem ir nepieciešama. Tikai kopā mēs varam būt spēks un uzlabot savas dzīves kvalitāti. Pieredze mūs bagātina un tā nepārtraukti jāizplata, jādara zināma pārējiem. Visas sadraudzības darbības turpināmas.</a:t>
            </a:r>
            <a:endParaRPr lang="en-US" sz="1800" dirty="0"/>
          </a:p>
        </p:txBody>
      </p:sp>
      <p:sp>
        <p:nvSpPr>
          <p:cNvPr id="12" name="Shape 7"/>
          <p:cNvSpPr/>
          <p:nvPr/>
        </p:nvSpPr>
        <p:spPr>
          <a:xfrm>
            <a:off x="658368" y="3780828"/>
            <a:ext cx="10835640" cy="2373084"/>
          </a:xfrm>
          <a:prstGeom prst="roundRect">
            <a:avLst>
              <a:gd name="adj" fmla="val 3853"/>
            </a:avLst>
          </a:prstGeom>
          <a:solidFill>
            <a:srgbClr val="EFF5F6"/>
          </a:solidFill>
          <a:ln w="12700">
            <a:solidFill>
              <a:srgbClr val="EFF5F6"/>
            </a:solidFill>
            <a:prstDash val="solid"/>
          </a:ln>
        </p:spPr>
      </p:sp>
      <p:sp>
        <p:nvSpPr>
          <p:cNvPr id="13" name="Shape 8"/>
          <p:cNvSpPr/>
          <p:nvPr/>
        </p:nvSpPr>
        <p:spPr>
          <a:xfrm>
            <a:off x="658368" y="3780828"/>
            <a:ext cx="73152" cy="2373084"/>
          </a:xfrm>
          <a:prstGeom prst="rect">
            <a:avLst/>
          </a:prstGeom>
          <a:solidFill>
            <a:srgbClr val="318782"/>
          </a:solidFill>
          <a:ln w="12700">
            <a:solidFill>
              <a:srgbClr val="318782"/>
            </a:solidFill>
            <a:prstDash val="solid"/>
          </a:ln>
        </p:spPr>
      </p:sp>
      <p:sp>
        <p:nvSpPr>
          <p:cNvPr id="14" name="Text 9"/>
          <p:cNvSpPr/>
          <p:nvPr/>
        </p:nvSpPr>
        <p:spPr>
          <a:xfrm>
            <a:off x="859536" y="3899700"/>
            <a:ext cx="10451592" cy="2144484"/>
          </a:xfrm>
          <a:prstGeom prst="rect">
            <a:avLst/>
          </a:prstGeom>
          <a:noFill/>
          <a:ln/>
        </p:spPr>
        <p:txBody>
          <a:bodyPr wrap="square" lIns="0" tIns="0" rIns="0" bIns="0" rtlCol="0" anchor="ctr">
            <a:normAutofit/>
          </a:bodyPr>
          <a:lstStyle/>
          <a:p>
            <a:pPr marL="0" indent="0" algn="just">
              <a:buNone/>
            </a:pPr>
            <a:r>
              <a:rPr lang="en-US" sz="1800" dirty="0">
                <a:solidFill>
                  <a:srgbClr val="233E55"/>
                </a:solidFill>
                <a:latin typeface="Aptos" pitchFamily="34" charset="0"/>
                <a:ea typeface="Aptos" pitchFamily="34" charset="-122"/>
                <a:cs typeface="Aptos" pitchFamily="34" charset="-120"/>
              </a:rPr>
              <a:t>Sadraudzību un pieredzes apmaiņa Baltijas valstīs, Lietuvā un Igaunijā, paredzam iesākto senioru kopienu sadarbību turpināt nākotnē. Igaunijā ir labi organizēta senioru izglītība pie augstskolām, kuru pieredzi varam pārņemt Latvijā. Lietuvā aktīvi darbojas senioru izglītība attālinātās programmās, ZOOM platformā. Nākotnē turpināma šī pieredzes apgūšana un programmas ieviešamas Latvijā senioru skolās.</a:t>
            </a:r>
            <a:endParaRPr lang="en-US" sz="1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BFAF7"/>
        </a:solidFill>
        <a:effectLst/>
      </p:bgPr>
    </p:bg>
    <p:spTree>
      <p:nvGrpSpPr>
        <p:cNvPr id="1" name=""/>
        <p:cNvGrpSpPr/>
        <p:nvPr/>
      </p:nvGrpSpPr>
      <p:grpSpPr>
        <a:xfrm>
          <a:off x="0" y="0"/>
          <a:ext cx="0" cy="0"/>
          <a:chOff x="0" y="0"/>
          <a:chExt cx="0" cy="0"/>
        </a:xfrm>
      </p:grpSpPr>
      <p:sp>
        <p:nvSpPr>
          <p:cNvPr id="2" name="Shape 0"/>
          <p:cNvSpPr/>
          <p:nvPr/>
        </p:nvSpPr>
        <p:spPr>
          <a:xfrm>
            <a:off x="146304" y="0"/>
            <a:ext cx="100584" cy="6858000"/>
          </a:xfrm>
          <a:prstGeom prst="rect">
            <a:avLst/>
          </a:prstGeom>
          <a:solidFill>
            <a:srgbClr val="B43F4B"/>
          </a:solidFill>
          <a:ln w="12700">
            <a:solidFill>
              <a:srgbClr val="B43F4B"/>
            </a:solidFill>
            <a:prstDash val="solid"/>
          </a:ln>
        </p:spPr>
      </p:sp>
      <p:sp>
        <p:nvSpPr>
          <p:cNvPr id="3" name="Text 1"/>
          <p:cNvSpPr/>
          <p:nvPr/>
        </p:nvSpPr>
        <p:spPr>
          <a:xfrm>
            <a:off x="612648" y="411480"/>
            <a:ext cx="10972800" cy="585216"/>
          </a:xfrm>
          <a:prstGeom prst="rect">
            <a:avLst/>
          </a:prstGeom>
          <a:noFill/>
          <a:ln/>
        </p:spPr>
        <p:txBody>
          <a:bodyPr wrap="square" lIns="0" tIns="0" rIns="0" bIns="0" rtlCol="0" anchor="ctr">
            <a:spAutoFit/>
          </a:bodyPr>
          <a:lstStyle/>
          <a:p>
            <a:pPr marL="0" indent="0">
              <a:buNone/>
            </a:pPr>
            <a:r>
              <a:rPr lang="en-US" sz="2400" b="1" dirty="0">
                <a:solidFill>
                  <a:srgbClr val="233E55"/>
                </a:solidFill>
                <a:latin typeface="Aptos" pitchFamily="34" charset="0"/>
                <a:ea typeface="Aptos" pitchFamily="34" charset="-122"/>
                <a:cs typeface="Aptos" pitchFamily="34" charset="-120"/>
              </a:rPr>
              <a:t>Projekta rezultāti ilgtermiņā ietekmēs senioru dzīves kvalitāti</a:t>
            </a:r>
            <a:endParaRPr lang="en-US" sz="2400" dirty="0"/>
          </a:p>
        </p:txBody>
      </p:sp>
      <p:sp>
        <p:nvSpPr>
          <p:cNvPr id="4" name="Shape 2"/>
          <p:cNvSpPr/>
          <p:nvPr/>
        </p:nvSpPr>
        <p:spPr>
          <a:xfrm>
            <a:off x="630936" y="1161288"/>
            <a:ext cx="10936224" cy="25603"/>
          </a:xfrm>
          <a:prstGeom prst="rect">
            <a:avLst/>
          </a:prstGeom>
          <a:solidFill>
            <a:srgbClr val="C39436"/>
          </a:solidFill>
          <a:ln w="12700">
            <a:solidFill>
              <a:srgbClr val="C39436"/>
            </a:solidFill>
            <a:prstDash val="solid"/>
          </a:ln>
        </p:spPr>
      </p:sp>
      <p:sp>
        <p:nvSpPr>
          <p:cNvPr id="5" name="Shape 3"/>
          <p:cNvSpPr/>
          <p:nvPr/>
        </p:nvSpPr>
        <p:spPr>
          <a:xfrm>
            <a:off x="612648" y="6364224"/>
            <a:ext cx="10954512" cy="13716"/>
          </a:xfrm>
          <a:prstGeom prst="rect">
            <a:avLst/>
          </a:prstGeom>
          <a:solidFill>
            <a:srgbClr val="E8E4DE"/>
          </a:solidFill>
          <a:ln w="12700">
            <a:solidFill>
              <a:srgbClr val="E8E4DE"/>
            </a:solidFill>
            <a:prstDash val="solid"/>
          </a:ln>
        </p:spPr>
      </p:sp>
      <p:pic>
        <p:nvPicPr>
          <p:cNvPr id="6" name="Image 0" descr="/mnt/data/presentation_build/logo_lska_trim.png"/>
          <p:cNvPicPr>
            <a:picLocks noChangeAspect="1"/>
          </p:cNvPicPr>
          <p:nvPr/>
        </p:nvPicPr>
        <p:blipFill>
          <a:blip r:embed="rId3"/>
          <a:stretch>
            <a:fillRect/>
          </a:stretch>
        </p:blipFill>
        <p:spPr>
          <a:xfrm>
            <a:off x="863128" y="6428232"/>
            <a:ext cx="440871" cy="274320"/>
          </a:xfrm>
          <a:prstGeom prst="rect">
            <a:avLst/>
          </a:prstGeom>
        </p:spPr>
      </p:pic>
      <p:pic>
        <p:nvPicPr>
          <p:cNvPr id="7" name="Image 1" descr="/mnt/data/presentation_build/logo_sif_trim.png"/>
          <p:cNvPicPr>
            <a:picLocks noChangeAspect="1"/>
          </p:cNvPicPr>
          <p:nvPr/>
        </p:nvPicPr>
        <p:blipFill>
          <a:blip r:embed="rId4"/>
          <a:stretch>
            <a:fillRect/>
          </a:stretch>
        </p:blipFill>
        <p:spPr>
          <a:xfrm>
            <a:off x="10057930" y="6419088"/>
            <a:ext cx="577012" cy="292608"/>
          </a:xfrm>
          <a:prstGeom prst="rect">
            <a:avLst/>
          </a:prstGeom>
        </p:spPr>
      </p:pic>
      <p:pic>
        <p:nvPicPr>
          <p:cNvPr id="8" name="Image 2" descr="/mnt/data/presentation_build/logo_km_trim.png"/>
          <p:cNvPicPr>
            <a:picLocks noChangeAspect="1"/>
          </p:cNvPicPr>
          <p:nvPr/>
        </p:nvPicPr>
        <p:blipFill>
          <a:blip r:embed="rId5"/>
          <a:stretch>
            <a:fillRect/>
          </a:stretch>
        </p:blipFill>
        <p:spPr>
          <a:xfrm>
            <a:off x="11139126" y="6419088"/>
            <a:ext cx="316572" cy="292608"/>
          </a:xfrm>
          <a:prstGeom prst="rect">
            <a:avLst/>
          </a:prstGeom>
        </p:spPr>
      </p:pic>
      <p:sp>
        <p:nvSpPr>
          <p:cNvPr id="9" name="Shape 4"/>
          <p:cNvSpPr/>
          <p:nvPr/>
        </p:nvSpPr>
        <p:spPr>
          <a:xfrm>
            <a:off x="658368" y="1417320"/>
            <a:ext cx="10835640" cy="2355051"/>
          </a:xfrm>
          <a:prstGeom prst="roundRect">
            <a:avLst>
              <a:gd name="adj" fmla="val 3883"/>
            </a:avLst>
          </a:prstGeom>
          <a:solidFill>
            <a:srgbClr val="FFFFFF"/>
          </a:solidFill>
          <a:ln w="12700">
            <a:solidFill>
              <a:srgbClr val="FFFFFF"/>
            </a:solidFill>
            <a:prstDash val="solid"/>
          </a:ln>
        </p:spPr>
      </p:sp>
      <p:sp>
        <p:nvSpPr>
          <p:cNvPr id="10" name="Shape 5"/>
          <p:cNvSpPr/>
          <p:nvPr/>
        </p:nvSpPr>
        <p:spPr>
          <a:xfrm>
            <a:off x="658368" y="1417320"/>
            <a:ext cx="73152" cy="2355051"/>
          </a:xfrm>
          <a:prstGeom prst="rect">
            <a:avLst/>
          </a:prstGeom>
          <a:solidFill>
            <a:srgbClr val="C39436"/>
          </a:solidFill>
          <a:ln w="12700">
            <a:solidFill>
              <a:srgbClr val="C39436"/>
            </a:solidFill>
            <a:prstDash val="solid"/>
          </a:ln>
        </p:spPr>
      </p:sp>
      <p:sp>
        <p:nvSpPr>
          <p:cNvPr id="11" name="Text 6"/>
          <p:cNvSpPr/>
          <p:nvPr/>
        </p:nvSpPr>
        <p:spPr>
          <a:xfrm>
            <a:off x="859536" y="1536192"/>
            <a:ext cx="10451592" cy="2126451"/>
          </a:xfrm>
          <a:prstGeom prst="rect">
            <a:avLst/>
          </a:prstGeom>
          <a:noFill/>
          <a:ln/>
        </p:spPr>
        <p:txBody>
          <a:bodyPr wrap="square" lIns="0" tIns="0" rIns="0" bIns="0" rtlCol="0" anchor="ctr">
            <a:normAutofit/>
          </a:bodyPr>
          <a:lstStyle/>
          <a:p>
            <a:pPr marL="0" indent="0" algn="just">
              <a:buNone/>
            </a:pPr>
            <a:r>
              <a:rPr lang="en-US" sz="1800" dirty="0">
                <a:solidFill>
                  <a:srgbClr val="233E55"/>
                </a:solidFill>
                <a:latin typeface="Aptos" pitchFamily="34" charset="0"/>
                <a:ea typeface="Aptos" pitchFamily="34" charset="-122"/>
                <a:cs typeface="Aptos" pitchFamily="34" charset="-120"/>
              </a:rPr>
              <a:t>Sadraudzību un pieredzes apmaiņa Zviedrijā. Projekta laikā uzsāksim sadarbību ar Zviedrijas senioru kopienu tīklu, kas apvieno 1200 vietējās, reģionu kopienu skolas. Apgūsim programmas un darba pieredzi. Iesaistīsim arī latviešu diasporas seniorus Zviedrijā. Sadarbība un pieredzes pārņemšana turpināma nākotnē. jaunie sadarbības partneri bagātinās ar savu pieredzi mūsu pasākumus un varēsim Latvijā ieviest jaunas programmas senioru izglītībā, pārņemt viņu metodes.</a:t>
            </a:r>
            <a:endParaRPr lang="en-US" sz="1800" dirty="0"/>
          </a:p>
        </p:txBody>
      </p:sp>
      <p:sp>
        <p:nvSpPr>
          <p:cNvPr id="12" name="Shape 7"/>
          <p:cNvSpPr/>
          <p:nvPr/>
        </p:nvSpPr>
        <p:spPr>
          <a:xfrm>
            <a:off x="658368" y="3909531"/>
            <a:ext cx="10835640" cy="2244381"/>
          </a:xfrm>
          <a:prstGeom prst="roundRect">
            <a:avLst>
              <a:gd name="adj" fmla="val 4074"/>
            </a:avLst>
          </a:prstGeom>
          <a:solidFill>
            <a:srgbClr val="EFF5F6"/>
          </a:solidFill>
          <a:ln w="12700">
            <a:solidFill>
              <a:srgbClr val="EFF5F6"/>
            </a:solidFill>
            <a:prstDash val="solid"/>
          </a:ln>
        </p:spPr>
      </p:sp>
      <p:sp>
        <p:nvSpPr>
          <p:cNvPr id="13" name="Shape 8"/>
          <p:cNvSpPr/>
          <p:nvPr/>
        </p:nvSpPr>
        <p:spPr>
          <a:xfrm>
            <a:off x="658368" y="3909531"/>
            <a:ext cx="73152" cy="2244381"/>
          </a:xfrm>
          <a:prstGeom prst="rect">
            <a:avLst/>
          </a:prstGeom>
          <a:solidFill>
            <a:srgbClr val="318782"/>
          </a:solidFill>
          <a:ln w="12700">
            <a:solidFill>
              <a:srgbClr val="318782"/>
            </a:solidFill>
            <a:prstDash val="solid"/>
          </a:ln>
        </p:spPr>
      </p:sp>
      <p:sp>
        <p:nvSpPr>
          <p:cNvPr id="14" name="Text 9"/>
          <p:cNvSpPr/>
          <p:nvPr/>
        </p:nvSpPr>
        <p:spPr>
          <a:xfrm>
            <a:off x="859536" y="4028403"/>
            <a:ext cx="10451592" cy="2015781"/>
          </a:xfrm>
          <a:prstGeom prst="rect">
            <a:avLst/>
          </a:prstGeom>
          <a:noFill/>
          <a:ln/>
        </p:spPr>
        <p:txBody>
          <a:bodyPr wrap="square" lIns="0" tIns="0" rIns="0" bIns="0" rtlCol="0" anchor="ctr">
            <a:normAutofit/>
          </a:bodyPr>
          <a:lstStyle/>
          <a:p>
            <a:pPr marL="0" indent="0" algn="just">
              <a:buNone/>
            </a:pPr>
            <a:r>
              <a:rPr lang="en-US" sz="1800" dirty="0">
                <a:solidFill>
                  <a:srgbClr val="233E55"/>
                </a:solidFill>
                <a:latin typeface="Aptos" pitchFamily="34" charset="0"/>
                <a:ea typeface="Aptos" pitchFamily="34" charset="-122"/>
                <a:cs typeface="Aptos" pitchFamily="34" charset="-120"/>
              </a:rPr>
              <a:t>•100gadnieku un dzīves gudro cilvēku 90+ stāstu saglabāšana. Biedrība vairākus gadus ir vākusi un filmējusi mūsu dzīves gudros seniorus. Video publicēti biedrības mājas lapā. Paredzam projektā izveidot dzīvesstāstu manuskriptu, kur iekļaut 2 Latvijas un 2 Zviedrijas latviešu senioru stāstus. Nākotnē šos stāstus izdosim izdevumā, kas tiks izplatīts senioru vidū. Video un stāstu izdevums būs ilglaicīgi lietojams un visiem pieejams nākotnē.</a:t>
            </a:r>
            <a:endParaRPr lang="en-US" sz="1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BFAF7"/>
        </a:solidFill>
        <a:effectLst/>
      </p:bgPr>
    </p:bg>
    <p:spTree>
      <p:nvGrpSpPr>
        <p:cNvPr id="1" name=""/>
        <p:cNvGrpSpPr/>
        <p:nvPr/>
      </p:nvGrpSpPr>
      <p:grpSpPr>
        <a:xfrm>
          <a:off x="0" y="0"/>
          <a:ext cx="0" cy="0"/>
          <a:chOff x="0" y="0"/>
          <a:chExt cx="0" cy="0"/>
        </a:xfrm>
      </p:grpSpPr>
      <p:sp>
        <p:nvSpPr>
          <p:cNvPr id="2" name="Shape 0"/>
          <p:cNvSpPr/>
          <p:nvPr/>
        </p:nvSpPr>
        <p:spPr>
          <a:xfrm>
            <a:off x="146304" y="0"/>
            <a:ext cx="100584" cy="6858000"/>
          </a:xfrm>
          <a:prstGeom prst="rect">
            <a:avLst/>
          </a:prstGeom>
          <a:solidFill>
            <a:srgbClr val="B43F4B"/>
          </a:solidFill>
          <a:ln w="12700">
            <a:solidFill>
              <a:srgbClr val="B43F4B"/>
            </a:solidFill>
            <a:prstDash val="solid"/>
          </a:ln>
        </p:spPr>
      </p:sp>
      <p:sp>
        <p:nvSpPr>
          <p:cNvPr id="3" name="Text 1"/>
          <p:cNvSpPr/>
          <p:nvPr/>
        </p:nvSpPr>
        <p:spPr>
          <a:xfrm>
            <a:off x="612648" y="411480"/>
            <a:ext cx="10972800" cy="585216"/>
          </a:xfrm>
          <a:prstGeom prst="rect">
            <a:avLst/>
          </a:prstGeom>
          <a:noFill/>
          <a:ln/>
        </p:spPr>
        <p:txBody>
          <a:bodyPr wrap="square" lIns="0" tIns="0" rIns="0" bIns="0" rtlCol="0" anchor="ctr">
            <a:spAutoFit/>
          </a:bodyPr>
          <a:lstStyle/>
          <a:p>
            <a:pPr marL="0" indent="0">
              <a:buNone/>
            </a:pPr>
            <a:r>
              <a:rPr lang="en-US" sz="2400" b="1" dirty="0">
                <a:solidFill>
                  <a:srgbClr val="233E55"/>
                </a:solidFill>
                <a:latin typeface="Aptos" pitchFamily="34" charset="0"/>
                <a:ea typeface="Aptos" pitchFamily="34" charset="-122"/>
                <a:cs typeface="Aptos" pitchFamily="34" charset="-120"/>
              </a:rPr>
              <a:t>Projekta rezultāti ilgtermiņā ietekmēs senioru dzīves kvalitāti</a:t>
            </a:r>
            <a:endParaRPr lang="en-US" sz="2400" dirty="0"/>
          </a:p>
        </p:txBody>
      </p:sp>
      <p:sp>
        <p:nvSpPr>
          <p:cNvPr id="4" name="Shape 2"/>
          <p:cNvSpPr/>
          <p:nvPr/>
        </p:nvSpPr>
        <p:spPr>
          <a:xfrm>
            <a:off x="630936" y="1161288"/>
            <a:ext cx="10936224" cy="25603"/>
          </a:xfrm>
          <a:prstGeom prst="rect">
            <a:avLst/>
          </a:prstGeom>
          <a:solidFill>
            <a:srgbClr val="C39436"/>
          </a:solidFill>
          <a:ln w="12700">
            <a:solidFill>
              <a:srgbClr val="C39436"/>
            </a:solidFill>
            <a:prstDash val="solid"/>
          </a:ln>
        </p:spPr>
      </p:sp>
      <p:sp>
        <p:nvSpPr>
          <p:cNvPr id="5" name="Shape 3"/>
          <p:cNvSpPr/>
          <p:nvPr/>
        </p:nvSpPr>
        <p:spPr>
          <a:xfrm>
            <a:off x="612648" y="6364224"/>
            <a:ext cx="10954512" cy="13716"/>
          </a:xfrm>
          <a:prstGeom prst="rect">
            <a:avLst/>
          </a:prstGeom>
          <a:solidFill>
            <a:srgbClr val="E8E4DE"/>
          </a:solidFill>
          <a:ln w="12700">
            <a:solidFill>
              <a:srgbClr val="E8E4DE"/>
            </a:solidFill>
            <a:prstDash val="solid"/>
          </a:ln>
        </p:spPr>
      </p:sp>
      <p:pic>
        <p:nvPicPr>
          <p:cNvPr id="6" name="Image 0" descr="/mnt/data/presentation_build/logo_lska_trim.png"/>
          <p:cNvPicPr>
            <a:picLocks noChangeAspect="1"/>
          </p:cNvPicPr>
          <p:nvPr/>
        </p:nvPicPr>
        <p:blipFill>
          <a:blip r:embed="rId3"/>
          <a:stretch>
            <a:fillRect/>
          </a:stretch>
        </p:blipFill>
        <p:spPr>
          <a:xfrm>
            <a:off x="863128" y="6428232"/>
            <a:ext cx="440871" cy="274320"/>
          </a:xfrm>
          <a:prstGeom prst="rect">
            <a:avLst/>
          </a:prstGeom>
        </p:spPr>
      </p:pic>
      <p:pic>
        <p:nvPicPr>
          <p:cNvPr id="7" name="Image 1" descr="/mnt/data/presentation_build/logo_sif_trim.png"/>
          <p:cNvPicPr>
            <a:picLocks noChangeAspect="1"/>
          </p:cNvPicPr>
          <p:nvPr/>
        </p:nvPicPr>
        <p:blipFill>
          <a:blip r:embed="rId4"/>
          <a:stretch>
            <a:fillRect/>
          </a:stretch>
        </p:blipFill>
        <p:spPr>
          <a:xfrm>
            <a:off x="10057930" y="6419088"/>
            <a:ext cx="577012" cy="292608"/>
          </a:xfrm>
          <a:prstGeom prst="rect">
            <a:avLst/>
          </a:prstGeom>
        </p:spPr>
      </p:pic>
      <p:pic>
        <p:nvPicPr>
          <p:cNvPr id="8" name="Image 2" descr="/mnt/data/presentation_build/logo_km_trim.png"/>
          <p:cNvPicPr>
            <a:picLocks noChangeAspect="1"/>
          </p:cNvPicPr>
          <p:nvPr/>
        </p:nvPicPr>
        <p:blipFill>
          <a:blip r:embed="rId5"/>
          <a:stretch>
            <a:fillRect/>
          </a:stretch>
        </p:blipFill>
        <p:spPr>
          <a:xfrm>
            <a:off x="11139126" y="6419088"/>
            <a:ext cx="316572" cy="292608"/>
          </a:xfrm>
          <a:prstGeom prst="rect">
            <a:avLst/>
          </a:prstGeom>
        </p:spPr>
      </p:pic>
      <p:sp>
        <p:nvSpPr>
          <p:cNvPr id="9" name="Shape 4"/>
          <p:cNvSpPr/>
          <p:nvPr/>
        </p:nvSpPr>
        <p:spPr>
          <a:xfrm>
            <a:off x="658368" y="1417320"/>
            <a:ext cx="10835640" cy="4736592"/>
          </a:xfrm>
          <a:prstGeom prst="roundRect">
            <a:avLst>
              <a:gd name="adj" fmla="val 1931"/>
            </a:avLst>
          </a:prstGeom>
          <a:solidFill>
            <a:srgbClr val="FFFFFF"/>
          </a:solidFill>
          <a:ln w="12700">
            <a:solidFill>
              <a:srgbClr val="FFFFFF"/>
            </a:solidFill>
            <a:prstDash val="solid"/>
          </a:ln>
        </p:spPr>
      </p:sp>
      <p:sp>
        <p:nvSpPr>
          <p:cNvPr id="10" name="Shape 5"/>
          <p:cNvSpPr/>
          <p:nvPr/>
        </p:nvSpPr>
        <p:spPr>
          <a:xfrm>
            <a:off x="658368" y="1417320"/>
            <a:ext cx="73152" cy="4736592"/>
          </a:xfrm>
          <a:prstGeom prst="rect">
            <a:avLst/>
          </a:prstGeom>
          <a:solidFill>
            <a:srgbClr val="C39436"/>
          </a:solidFill>
          <a:ln w="12700">
            <a:solidFill>
              <a:srgbClr val="C39436"/>
            </a:solidFill>
            <a:prstDash val="solid"/>
          </a:ln>
        </p:spPr>
      </p:sp>
      <p:sp>
        <p:nvSpPr>
          <p:cNvPr id="11" name="Text 6"/>
          <p:cNvSpPr/>
          <p:nvPr/>
        </p:nvSpPr>
        <p:spPr>
          <a:xfrm>
            <a:off x="859536" y="1536192"/>
            <a:ext cx="10451592" cy="4507992"/>
          </a:xfrm>
          <a:prstGeom prst="rect">
            <a:avLst/>
          </a:prstGeom>
          <a:noFill/>
          <a:ln/>
        </p:spPr>
        <p:txBody>
          <a:bodyPr wrap="square" lIns="0" tIns="0" rIns="0" bIns="0" rtlCol="0" anchor="ctr">
            <a:normAutofit/>
          </a:bodyPr>
          <a:lstStyle/>
          <a:p>
            <a:pPr marL="0" indent="0" algn="just">
              <a:buNone/>
            </a:pPr>
            <a:r>
              <a:rPr lang="en-US" sz="1800" dirty="0">
                <a:solidFill>
                  <a:srgbClr val="233E55"/>
                </a:solidFill>
                <a:latin typeface="Aptos" pitchFamily="34" charset="0"/>
                <a:ea typeface="Aptos" pitchFamily="34" charset="-122"/>
                <a:cs typeface="Aptos" pitchFamily="34" charset="-120"/>
              </a:rPr>
              <a:t>• Nodrošināt kvalitatīvu informācijas izplatīšanu nepieciešams nepārtraukti, it sevišķi laikā, kad viltus ziņas tiek izplatības bieži. Paredzam projekta laikā turpināt informācijas izplatīšanu mājas lapās, FB un arī papīra formātā sagatavotos. Ziņu patiesas informācijas sniegšana ir nepārtraukts un ilgstoši veicams pasākums. Biedrība īstenojot Stratēģijā un Senioru Saeimas darba un uzdevumu programmas nodrošinās projekta rezultātu ilgtermiņa ietekmi senioru dzīves kvalitātes uzlabošanā.</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TotalTime>
  <Words>1848</Words>
  <Application>Microsoft Macintosh PowerPoint</Application>
  <PresentationFormat>Widescreen</PresentationFormat>
  <Paragraphs>170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Aptos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Latvijas aktīvie seniori — noslēguma pārskats</dc:title>
  <dc:subject>PptxGenJS Presentation</dc:subject>
  <dc:creator>SIA Chukmasoff</dc:creator>
  <cp:lastModifiedBy>Artur Chukmasoff</cp:lastModifiedBy>
  <cp:revision>2</cp:revision>
  <dcterms:created xsi:type="dcterms:W3CDTF">2026-10-27T18:31:52Z</dcterms:created>
  <dcterms:modified xsi:type="dcterms:W3CDTF">2026-10-27T18:42:08Z</dcterms:modified>
</cp:coreProperties>
</file>