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5" d="100"/>
          <a:sy n="125" d="100"/>
        </p:scale>
        <p:origin x="23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538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AA941-8ADE-7105-8EA6-05907EAE9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F2F78-A8F2-832D-FF7E-02949A8F7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FC274-9F9C-1D37-975A-558510FE0E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698BB5-B9B6-1263-0C28-D07F1726F1D8}"/>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741313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4ED"/>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477F80"/>
          </a:solidFill>
          <a:ln w="12700">
            <a:solidFill>
              <a:srgbClr val="477F80"/>
            </a:solidFill>
            <a:prstDash val="solid"/>
          </a:ln>
        </p:spPr>
      </p:sp>
      <p:sp>
        <p:nvSpPr>
          <p:cNvPr id="3" name="Shape 1"/>
          <p:cNvSpPr/>
          <p:nvPr/>
        </p:nvSpPr>
        <p:spPr>
          <a:xfrm>
            <a:off x="621792" y="484632"/>
            <a:ext cx="10954512" cy="0"/>
          </a:xfrm>
          <a:prstGeom prst="line">
            <a:avLst/>
          </a:prstGeom>
          <a:noFill/>
          <a:ln w="21590">
            <a:solidFill>
              <a:srgbClr val="BD9B5B"/>
            </a:solidFill>
            <a:prstDash val="solid"/>
          </a:ln>
        </p:spPr>
      </p:sp>
      <p:sp>
        <p:nvSpPr>
          <p:cNvPr id="4" name="Text 2"/>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01</a:t>
            </a:r>
            <a:endParaRPr lang="en-US" sz="1100" dirty="0"/>
          </a:p>
        </p:txBody>
      </p:sp>
      <p:sp>
        <p:nvSpPr>
          <p:cNvPr id="6" name="Shape 4"/>
          <p:cNvSpPr/>
          <p:nvPr/>
        </p:nvSpPr>
        <p:spPr>
          <a:xfrm>
            <a:off x="630936" y="6510528"/>
            <a:ext cx="10954512" cy="0"/>
          </a:xfrm>
          <a:prstGeom prst="line">
            <a:avLst/>
          </a:prstGeom>
          <a:noFill/>
          <a:ln w="10160">
            <a:solidFill>
              <a:srgbClr val="BD9B5B"/>
            </a:solidFill>
            <a:prstDash val="solid"/>
          </a:ln>
        </p:spPr>
      </p:sp>
      <p:sp>
        <p:nvSpPr>
          <p:cNvPr id="7" name="Text 5"/>
          <p:cNvSpPr/>
          <p:nvPr/>
        </p:nvSpPr>
        <p:spPr>
          <a:xfrm>
            <a:off x="640080" y="749808"/>
            <a:ext cx="10881360" cy="749808"/>
          </a:xfrm>
          <a:prstGeom prst="rect">
            <a:avLst/>
          </a:prstGeom>
          <a:noFill/>
          <a:ln/>
        </p:spPr>
        <p:txBody>
          <a:bodyPr wrap="square" lIns="0" tIns="0" rIns="0" bIns="0" rtlCol="0" anchor="t">
            <a:normAutofit fontScale="92500"/>
          </a:bodyPr>
          <a:lstStyle/>
          <a:p>
            <a:pPr marL="0" indent="0">
              <a:buNone/>
            </a:pPr>
            <a:r>
              <a:rPr lang="en-US" sz="2900" b="1" dirty="0">
                <a:solidFill>
                  <a:srgbClr val="203848"/>
                </a:solidFill>
                <a:latin typeface="Aptos" pitchFamily="34" charset="0"/>
                <a:ea typeface="Aptos" pitchFamily="34" charset="-122"/>
                <a:cs typeface="Aptos" pitchFamily="34" charset="-120"/>
              </a:rPr>
              <a:t>23. septembrī tikāmies ar Latviešu senioru biedrības Zviedrijā valdi.</a:t>
            </a:r>
            <a:endParaRPr lang="en-US" sz="2900" dirty="0"/>
          </a:p>
        </p:txBody>
      </p:sp>
      <p:sp>
        <p:nvSpPr>
          <p:cNvPr id="8" name="Text 6"/>
          <p:cNvSpPr/>
          <p:nvPr/>
        </p:nvSpPr>
        <p:spPr>
          <a:xfrm>
            <a:off x="749808" y="1764792"/>
            <a:ext cx="10744200" cy="521208"/>
          </a:xfrm>
          <a:prstGeom prst="rect">
            <a:avLst/>
          </a:prstGeom>
          <a:noFill/>
          <a:ln/>
        </p:spPr>
        <p:txBody>
          <a:bodyPr wrap="square" lIns="0" tIns="0" rIns="0" bIns="0" rtlCol="0" anchor="t">
            <a:normAutofit fontScale="92500" lnSpcReduction="10000"/>
          </a:bodyPr>
          <a:lstStyle/>
          <a:p>
            <a:pPr marL="0" indent="0">
              <a:buNone/>
            </a:pPr>
            <a:r>
              <a:rPr lang="en-US" sz="1900" dirty="0">
                <a:solidFill>
                  <a:srgbClr val="203848"/>
                </a:solidFill>
                <a:latin typeface="Aptos" pitchFamily="34" charset="0"/>
                <a:ea typeface="Aptos" pitchFamily="34" charset="-122"/>
                <a:cs typeface="Aptos" pitchFamily="34" charset="-120"/>
              </a:rPr>
              <a:t>Organizējot tikšanos, sazinājāmies ar biedrības valdes priekšsēdētāju Lailu Strunki un  tikām uzaicināti uz valdes sēdi.</a:t>
            </a:r>
            <a:endParaRPr lang="en-US" sz="1900" dirty="0"/>
          </a:p>
        </p:txBody>
      </p:sp>
      <p:sp>
        <p:nvSpPr>
          <p:cNvPr id="9" name="Text 7"/>
          <p:cNvSpPr/>
          <p:nvPr/>
        </p:nvSpPr>
        <p:spPr>
          <a:xfrm>
            <a:off x="749808" y="2551176"/>
            <a:ext cx="10744200" cy="731520"/>
          </a:xfrm>
          <a:prstGeom prst="rect">
            <a:avLst/>
          </a:prstGeom>
          <a:noFill/>
          <a:ln/>
        </p:spPr>
        <p:txBody>
          <a:bodyPr wrap="square" lIns="0" tIns="0" rIns="0" bIns="0" rtlCol="0" anchor="t">
            <a:normAutofit/>
          </a:bodyPr>
          <a:lstStyle/>
          <a:p>
            <a:pPr marL="0" indent="0">
              <a:buNone/>
            </a:pPr>
            <a:r>
              <a:rPr lang="en-US" sz="1900" dirty="0">
                <a:solidFill>
                  <a:srgbClr val="203848"/>
                </a:solidFill>
                <a:latin typeface="Aptos" pitchFamily="34" charset="0"/>
                <a:ea typeface="Aptos" pitchFamily="34" charset="-122"/>
                <a:cs typeface="Aptos" pitchFamily="34" charset="-120"/>
              </a:rPr>
              <a:t>Latviešu senioru biedrība (LSB) ir bezpartejiska, demokrātiska, neatkarīga latviešu senioru organizācija Zviedrijā. </a:t>
            </a:r>
            <a:endParaRPr lang="en-US" sz="1900" dirty="0"/>
          </a:p>
        </p:txBody>
      </p:sp>
      <p:sp>
        <p:nvSpPr>
          <p:cNvPr id="10" name="Text 8"/>
          <p:cNvSpPr/>
          <p:nvPr/>
        </p:nvSpPr>
        <p:spPr>
          <a:xfrm>
            <a:off x="749808" y="3547872"/>
            <a:ext cx="10744200" cy="1234440"/>
          </a:xfrm>
          <a:prstGeom prst="rect">
            <a:avLst/>
          </a:prstGeom>
          <a:noFill/>
          <a:ln/>
        </p:spPr>
        <p:txBody>
          <a:bodyPr wrap="square" lIns="0" tIns="0" rIns="0" bIns="0" rtlCol="0" anchor="t">
            <a:normAutofit/>
          </a:bodyPr>
          <a:lstStyle/>
          <a:p>
            <a:pPr marL="0" indent="0">
              <a:buNone/>
            </a:pPr>
            <a:r>
              <a:rPr lang="en-US" sz="1900" dirty="0">
                <a:solidFill>
                  <a:srgbClr val="203848"/>
                </a:solidFill>
                <a:latin typeface="Aptos" pitchFamily="34" charset="0"/>
                <a:ea typeface="Aptos" pitchFamily="34" charset="-122"/>
                <a:cs typeface="Aptos" pitchFamily="34" charset="-120"/>
              </a:rPr>
              <a:t>Organizācijas mērķis ir apvienot latviešu seniorus, rīkojot sanāksmes ar priekšlasījumiem, priekšnesumiem, pārrunām, studiju grupām, izbraukumiem un brīvlaika nodarbībām. Darbojās arī gan vingrošanas grupa, gan operas grupa.</a:t>
            </a:r>
            <a:endParaRPr lang="en-US" sz="1900" dirty="0"/>
          </a:p>
        </p:txBody>
      </p:sp>
      <p:sp>
        <p:nvSpPr>
          <p:cNvPr id="11" name="Text 9"/>
          <p:cNvSpPr/>
          <p:nvPr/>
        </p:nvSpPr>
        <p:spPr>
          <a:xfrm>
            <a:off x="749808" y="5047488"/>
            <a:ext cx="10744200" cy="548640"/>
          </a:xfrm>
          <a:prstGeom prst="rect">
            <a:avLst/>
          </a:prstGeom>
          <a:noFill/>
          <a:ln/>
        </p:spPr>
        <p:txBody>
          <a:bodyPr wrap="square" lIns="0" tIns="0" rIns="0" bIns="0" rtlCol="0" anchor="t">
            <a:normAutofit/>
          </a:bodyPr>
          <a:lstStyle/>
          <a:p>
            <a:pPr marL="0" indent="0">
              <a:buNone/>
            </a:pPr>
            <a:r>
              <a:rPr lang="en-US" sz="2300" b="1" dirty="0">
                <a:solidFill>
                  <a:srgbClr val="477F80"/>
                </a:solidFill>
                <a:latin typeface="Aptos" pitchFamily="34" charset="0"/>
                <a:ea typeface="Aptos" pitchFamily="34" charset="-122"/>
                <a:cs typeface="Aptos" pitchFamily="34" charset="-120"/>
              </a:rPr>
              <a:t>LSB moto ir Sabiedrība priekam un prātam!</a:t>
            </a:r>
            <a:endParaRPr lang="en-US" sz="2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D"/>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477F80"/>
          </a:solidFill>
          <a:ln w="12700">
            <a:solidFill>
              <a:srgbClr val="477F80"/>
            </a:solidFill>
            <a:prstDash val="solid"/>
          </a:ln>
        </p:spPr>
      </p:sp>
      <p:sp>
        <p:nvSpPr>
          <p:cNvPr id="3" name="Shape 1"/>
          <p:cNvSpPr/>
          <p:nvPr/>
        </p:nvSpPr>
        <p:spPr>
          <a:xfrm>
            <a:off x="621792" y="484632"/>
            <a:ext cx="10954512" cy="0"/>
          </a:xfrm>
          <a:prstGeom prst="line">
            <a:avLst/>
          </a:prstGeom>
          <a:noFill/>
          <a:ln w="21590">
            <a:solidFill>
              <a:srgbClr val="BD9B5B"/>
            </a:solidFill>
            <a:prstDash val="solid"/>
          </a:ln>
        </p:spPr>
      </p:sp>
      <p:sp>
        <p:nvSpPr>
          <p:cNvPr id="4" name="Text 2"/>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02</a:t>
            </a:r>
            <a:endParaRPr lang="en-US" sz="1100" dirty="0"/>
          </a:p>
        </p:txBody>
      </p:sp>
      <p:sp>
        <p:nvSpPr>
          <p:cNvPr id="6" name="Shape 4"/>
          <p:cNvSpPr/>
          <p:nvPr/>
        </p:nvSpPr>
        <p:spPr>
          <a:xfrm>
            <a:off x="630936" y="6510528"/>
            <a:ext cx="10954512" cy="0"/>
          </a:xfrm>
          <a:prstGeom prst="line">
            <a:avLst/>
          </a:prstGeom>
          <a:noFill/>
          <a:ln w="10160">
            <a:solidFill>
              <a:srgbClr val="BD9B5B"/>
            </a:solidFill>
            <a:prstDash val="solid"/>
          </a:ln>
        </p:spPr>
      </p:sp>
      <p:sp>
        <p:nvSpPr>
          <p:cNvPr id="7" name="Text 5"/>
          <p:cNvSpPr/>
          <p:nvPr/>
        </p:nvSpPr>
        <p:spPr>
          <a:xfrm>
            <a:off x="780288" y="646447"/>
            <a:ext cx="10530840" cy="842335"/>
          </a:xfrm>
          <a:prstGeom prst="rect">
            <a:avLst/>
          </a:prstGeom>
          <a:noFill/>
          <a:ln/>
        </p:spPr>
        <p:txBody>
          <a:bodyPr wrap="square" lIns="0" tIns="0" rIns="0" bIns="0" rtlCol="0" anchor="t">
            <a:noAutofit/>
          </a:bodyPr>
          <a:lstStyle/>
          <a:p>
            <a:r>
              <a:rPr lang="en-US" sz="1700" dirty="0">
                <a:solidFill>
                  <a:srgbClr val="203848"/>
                </a:solidFill>
                <a:latin typeface="Aptos" pitchFamily="34" charset="0"/>
                <a:ea typeface="Aptos" pitchFamily="34" charset="-122"/>
                <a:cs typeface="Aptos" pitchFamily="34" charset="-120"/>
              </a:rPr>
              <a:t>Tiekoties ar latviešu seniorēm, kuras ir kara laika bēgļu bērni, aizkustināja viņu stāsts par dzīvi svešumā un to, ka daudzu gadu garumā ir izdevies saglabāt saikni ar </a:t>
            </a:r>
            <a:r>
              <a:rPr lang="en-US" sz="1700" dirty="0" err="1">
                <a:solidFill>
                  <a:srgbClr val="203848"/>
                </a:solidFill>
                <a:latin typeface="Aptos" pitchFamily="34" charset="0"/>
                <a:ea typeface="Aptos" pitchFamily="34" charset="-122"/>
                <a:cs typeface="Aptos" pitchFamily="34" charset="-120"/>
              </a:rPr>
              <a:t>Latviju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Viņu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biedrība</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dibināta</a:t>
            </a:r>
            <a:r>
              <a:rPr lang="en-US" sz="1700" dirty="0">
                <a:solidFill>
                  <a:srgbClr val="203848"/>
                </a:solidFill>
                <a:latin typeface="Aptos" pitchFamily="34" charset="0"/>
                <a:ea typeface="Aptos" pitchFamily="34" charset="-122"/>
                <a:cs typeface="Aptos" pitchFamily="34" charset="-120"/>
              </a:rPr>
              <a:t> 2012. </a:t>
            </a:r>
            <a:r>
              <a:rPr lang="en-US" sz="1700" dirty="0" err="1">
                <a:solidFill>
                  <a:srgbClr val="203848"/>
                </a:solidFill>
                <a:latin typeface="Aptos" pitchFamily="34" charset="0"/>
                <a:ea typeface="Aptos" pitchFamily="34" charset="-122"/>
                <a:cs typeface="Aptos" pitchFamily="34" charset="-120"/>
              </a:rPr>
              <a:t>gadā</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tajā</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ir</a:t>
            </a:r>
            <a:r>
              <a:rPr lang="en-US" sz="1700" dirty="0">
                <a:solidFill>
                  <a:srgbClr val="203848"/>
                </a:solidFill>
                <a:latin typeface="Aptos" pitchFamily="34" charset="0"/>
                <a:ea typeface="Aptos" pitchFamily="34" charset="-122"/>
                <a:cs typeface="Aptos" pitchFamily="34" charset="-120"/>
              </a:rPr>
              <a:t> 140 </a:t>
            </a:r>
            <a:r>
              <a:rPr lang="en-US" sz="1700" dirty="0" err="1">
                <a:solidFill>
                  <a:srgbClr val="203848"/>
                </a:solidFill>
                <a:latin typeface="Aptos" pitchFamily="34" charset="0"/>
                <a:ea typeface="Aptos" pitchFamily="34" charset="-122"/>
                <a:cs typeface="Aptos" pitchFamily="34" charset="-120"/>
              </a:rPr>
              <a:t>biedri</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Latviešu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seniores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mūs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sagaidīja</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ar</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gardu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plātsmaizi</a:t>
            </a:r>
            <a:r>
              <a:rPr lang="en-US" sz="1700" dirty="0">
                <a:solidFill>
                  <a:srgbClr val="203848"/>
                </a:solidFill>
                <a:latin typeface="Aptos" pitchFamily="34" charset="0"/>
                <a:ea typeface="Aptos" pitchFamily="34" charset="-122"/>
                <a:cs typeface="Aptos" pitchFamily="34" charset="-120"/>
              </a:rPr>
              <a:t>, ko </a:t>
            </a:r>
            <a:r>
              <a:rPr lang="en-US" sz="1700" dirty="0" err="1">
                <a:solidFill>
                  <a:srgbClr val="203848"/>
                </a:solidFill>
                <a:latin typeface="Aptos" pitchFamily="34" charset="0"/>
                <a:ea typeface="Aptos" pitchFamily="34" charset="-122"/>
                <a:cs typeface="Aptos" pitchFamily="34" charset="-120"/>
              </a:rPr>
              <a:t>zinot</a:t>
            </a:r>
            <a:r>
              <a:rPr lang="en-US" sz="1700" dirty="0">
                <a:solidFill>
                  <a:srgbClr val="203848"/>
                </a:solidFill>
                <a:latin typeface="Aptos" pitchFamily="34" charset="0"/>
                <a:ea typeface="Aptos" pitchFamily="34" charset="-122"/>
                <a:cs typeface="Aptos" pitchFamily="34" charset="-120"/>
              </a:rPr>
              <a:t> par </a:t>
            </a:r>
            <a:r>
              <a:rPr lang="en-US" sz="1700" dirty="0" err="1">
                <a:solidFill>
                  <a:srgbClr val="203848"/>
                </a:solidFill>
                <a:latin typeface="Aptos" pitchFamily="34" charset="0"/>
                <a:ea typeface="Aptos" pitchFamily="34" charset="-122"/>
                <a:cs typeface="Aptos" pitchFamily="34" charset="-120"/>
              </a:rPr>
              <a:t>mūsu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ierašanos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bija</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izcepusi</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viena</a:t>
            </a:r>
            <a:r>
              <a:rPr lang="en-US" sz="1700" dirty="0">
                <a:solidFill>
                  <a:srgbClr val="203848"/>
                </a:solidFill>
                <a:latin typeface="Aptos" pitchFamily="34" charset="0"/>
                <a:ea typeface="Aptos" pitchFamily="34" charset="-122"/>
                <a:cs typeface="Aptos" pitchFamily="34" charset="-120"/>
              </a:rPr>
              <a:t> no </a:t>
            </a:r>
            <a:r>
              <a:rPr lang="en-US" sz="1700" dirty="0" err="1">
                <a:solidFill>
                  <a:srgbClr val="203848"/>
                </a:solidFill>
                <a:latin typeface="Aptos" pitchFamily="34" charset="0"/>
                <a:ea typeface="Aptos" pitchFamily="34" charset="-122"/>
                <a:cs typeface="Aptos" pitchFamily="34" charset="-120"/>
              </a:rPr>
              <a:t>kundzēm</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Sarunās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bija</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patiess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prieks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dzirdēt</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cik</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labi</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šīs</a:t>
            </a:r>
            <a:r>
              <a:rPr lang="en-US" sz="1700" dirty="0">
                <a:solidFill>
                  <a:srgbClr val="203848"/>
                </a:solidFill>
                <a:latin typeface="Aptos" pitchFamily="34" charset="0"/>
                <a:ea typeface="Aptos" pitchFamily="34" charset="-122"/>
                <a:cs typeface="Aptos" pitchFamily="34" charset="-120"/>
              </a:rPr>
              <a:t> nu </a:t>
            </a:r>
            <a:r>
              <a:rPr lang="en-US" sz="1700" dirty="0" err="1">
                <a:solidFill>
                  <a:srgbClr val="203848"/>
                </a:solidFill>
                <a:latin typeface="Aptos" pitchFamily="34" charset="0"/>
                <a:ea typeface="Aptos" pitchFamily="34" charset="-122"/>
                <a:cs typeface="Aptos" pitchFamily="34" charset="-120"/>
              </a:rPr>
              <a:t>jau</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sirmās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kundzes</a:t>
            </a:r>
            <a:r>
              <a:rPr lang="en-US" sz="1700" dirty="0">
                <a:solidFill>
                  <a:srgbClr val="203848"/>
                </a:solidFill>
                <a:latin typeface="Aptos" pitchFamily="34" charset="0"/>
                <a:ea typeface="Aptos" pitchFamily="34" charset="-122"/>
                <a:cs typeface="Aptos" pitchFamily="34" charset="-120"/>
              </a:rPr>
              <a:t> un </a:t>
            </a:r>
            <a:r>
              <a:rPr lang="en-US" sz="1700" dirty="0" err="1">
                <a:solidFill>
                  <a:srgbClr val="203848"/>
                </a:solidFill>
                <a:latin typeface="Aptos" pitchFamily="34" charset="0"/>
                <a:ea typeface="Aptos" pitchFamily="34" charset="-122"/>
                <a:cs typeface="Aptos" pitchFamily="34" charset="-120"/>
              </a:rPr>
              <a:t>kungs</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joprojām</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runā</a:t>
            </a:r>
            <a:r>
              <a:rPr lang="en-US" sz="1700" dirty="0">
                <a:solidFill>
                  <a:srgbClr val="203848"/>
                </a:solidFill>
                <a:latin typeface="Aptos" pitchFamily="34" charset="0"/>
                <a:ea typeface="Aptos" pitchFamily="34" charset="-122"/>
                <a:cs typeface="Aptos" pitchFamily="34" charset="-120"/>
              </a:rPr>
              <a:t> </a:t>
            </a:r>
            <a:r>
              <a:rPr lang="en-US" sz="1700" dirty="0" err="1">
                <a:solidFill>
                  <a:srgbClr val="203848"/>
                </a:solidFill>
                <a:latin typeface="Aptos" pitchFamily="34" charset="0"/>
                <a:ea typeface="Aptos" pitchFamily="34" charset="-122"/>
                <a:cs typeface="Aptos" pitchFamily="34" charset="-120"/>
              </a:rPr>
              <a:t>latviski</a:t>
            </a:r>
            <a:r>
              <a:rPr lang="en-US" sz="1700" dirty="0">
                <a:solidFill>
                  <a:srgbClr val="203848"/>
                </a:solidFill>
                <a:latin typeface="Aptos" pitchFamily="34" charset="0"/>
                <a:ea typeface="Aptos" pitchFamily="34" charset="-122"/>
                <a:cs typeface="Aptos" pitchFamily="34" charset="-120"/>
              </a:rPr>
              <a:t>. </a:t>
            </a:r>
            <a:endParaRPr lang="en-US" sz="1700" dirty="0"/>
          </a:p>
          <a:p>
            <a:pPr marL="0" indent="0">
              <a:buNone/>
            </a:pPr>
            <a:endParaRPr lang="en-US" sz="1700" dirty="0"/>
          </a:p>
        </p:txBody>
      </p:sp>
      <p:sp>
        <p:nvSpPr>
          <p:cNvPr id="9" name="Text 7"/>
          <p:cNvSpPr/>
          <p:nvPr/>
        </p:nvSpPr>
        <p:spPr>
          <a:xfrm>
            <a:off x="781812" y="5735054"/>
            <a:ext cx="10652760" cy="476499"/>
          </a:xfrm>
          <a:prstGeom prst="rect">
            <a:avLst/>
          </a:prstGeom>
          <a:noFill/>
          <a:ln/>
        </p:spPr>
        <p:txBody>
          <a:bodyPr wrap="square" lIns="0" tIns="0" rIns="0" bIns="0" rtlCol="0" anchor="t">
            <a:noAutofit/>
          </a:bodyPr>
          <a:lstStyle/>
          <a:p>
            <a:pPr marL="0" indent="0">
              <a:buNone/>
            </a:pPr>
            <a:r>
              <a:rPr lang="en-US" sz="1700" dirty="0">
                <a:solidFill>
                  <a:srgbClr val="203848"/>
                </a:solidFill>
                <a:latin typeface="Aptos" pitchFamily="34" charset="0"/>
                <a:ea typeface="Aptos" pitchFamily="34" charset="-122"/>
                <a:cs typeface="Aptos" pitchFamily="34" charset="-120"/>
              </a:rPr>
              <a:t>Valoda, kas dzimusi viņu ģimenēs, izdzīvojusi svešumā un kļuvusi par vienu no svarīgākajām saitēm ar Latviju. ( publicēts no mūsu FB biedrības mājas lapā”</a:t>
            </a:r>
            <a:endParaRPr lang="en-US" sz="1700" dirty="0"/>
          </a:p>
        </p:txBody>
      </p:sp>
      <p:pic>
        <p:nvPicPr>
          <p:cNvPr id="11" name="Picture 10">
            <a:extLst>
              <a:ext uri="{FF2B5EF4-FFF2-40B4-BE49-F238E27FC236}">
                <a16:creationId xmlns:a16="http://schemas.microsoft.com/office/drawing/2014/main" id="{C596A7DC-6BA7-2291-007A-0D7282FE120F}"/>
              </a:ext>
            </a:extLst>
          </p:cNvPr>
          <p:cNvPicPr>
            <a:picLocks noChangeAspect="1"/>
          </p:cNvPicPr>
          <p:nvPr/>
        </p:nvPicPr>
        <p:blipFill>
          <a:blip r:embed="rId3"/>
          <a:stretch>
            <a:fillRect/>
          </a:stretch>
        </p:blipFill>
        <p:spPr>
          <a:xfrm>
            <a:off x="990600" y="1879321"/>
            <a:ext cx="4699000" cy="3574727"/>
          </a:xfrm>
          <a:prstGeom prst="rect">
            <a:avLst/>
          </a:prstGeom>
        </p:spPr>
      </p:pic>
      <p:pic>
        <p:nvPicPr>
          <p:cNvPr id="13" name="Picture 12">
            <a:extLst>
              <a:ext uri="{FF2B5EF4-FFF2-40B4-BE49-F238E27FC236}">
                <a16:creationId xmlns:a16="http://schemas.microsoft.com/office/drawing/2014/main" id="{E19CAF17-6A4C-51CD-EF53-E0F09EBF260B}"/>
              </a:ext>
            </a:extLst>
          </p:cNvPr>
          <p:cNvPicPr>
            <a:picLocks noChangeAspect="1"/>
          </p:cNvPicPr>
          <p:nvPr/>
        </p:nvPicPr>
        <p:blipFill>
          <a:blip r:embed="rId4"/>
          <a:stretch>
            <a:fillRect/>
          </a:stretch>
        </p:blipFill>
        <p:spPr>
          <a:xfrm>
            <a:off x="6363499" y="1861352"/>
            <a:ext cx="4379668" cy="359269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4ED"/>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477F80"/>
          </a:solidFill>
          <a:ln w="12700">
            <a:solidFill>
              <a:srgbClr val="477F80"/>
            </a:solidFill>
            <a:prstDash val="solid"/>
          </a:ln>
        </p:spPr>
      </p:sp>
      <p:sp>
        <p:nvSpPr>
          <p:cNvPr id="3" name="Shape 1"/>
          <p:cNvSpPr/>
          <p:nvPr/>
        </p:nvSpPr>
        <p:spPr>
          <a:xfrm>
            <a:off x="621792" y="484632"/>
            <a:ext cx="10954512" cy="0"/>
          </a:xfrm>
          <a:prstGeom prst="line">
            <a:avLst/>
          </a:prstGeom>
          <a:noFill/>
          <a:ln w="21590">
            <a:solidFill>
              <a:srgbClr val="BD9B5B"/>
            </a:solidFill>
            <a:prstDash val="solid"/>
          </a:ln>
        </p:spPr>
      </p:sp>
      <p:sp>
        <p:nvSpPr>
          <p:cNvPr id="4" name="Text 2"/>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03</a:t>
            </a:r>
            <a:endParaRPr lang="en-US" sz="1100" dirty="0"/>
          </a:p>
        </p:txBody>
      </p:sp>
      <p:sp>
        <p:nvSpPr>
          <p:cNvPr id="6" name="Shape 4"/>
          <p:cNvSpPr/>
          <p:nvPr/>
        </p:nvSpPr>
        <p:spPr>
          <a:xfrm>
            <a:off x="630936" y="6510528"/>
            <a:ext cx="10954512" cy="0"/>
          </a:xfrm>
          <a:prstGeom prst="line">
            <a:avLst/>
          </a:prstGeom>
          <a:noFill/>
          <a:ln w="10160">
            <a:solidFill>
              <a:srgbClr val="BD9B5B"/>
            </a:solidFill>
            <a:prstDash val="solid"/>
          </a:ln>
        </p:spPr>
      </p:sp>
      <p:sp>
        <p:nvSpPr>
          <p:cNvPr id="7" name="Text 5"/>
          <p:cNvSpPr/>
          <p:nvPr/>
        </p:nvSpPr>
        <p:spPr>
          <a:xfrm>
            <a:off x="777240" y="1189736"/>
            <a:ext cx="7464906" cy="1051560"/>
          </a:xfrm>
          <a:prstGeom prst="rect">
            <a:avLst/>
          </a:prstGeom>
          <a:noFill/>
          <a:ln/>
        </p:spPr>
        <p:txBody>
          <a:bodyPr wrap="square" lIns="0" tIns="0" rIns="0" bIns="0" rtlCol="0" anchor="t">
            <a:normAutofit/>
          </a:bodyPr>
          <a:lstStyle/>
          <a:p>
            <a:pPr marL="0" indent="0">
              <a:buNone/>
            </a:pPr>
            <a:r>
              <a:rPr lang="en-US" dirty="0">
                <a:solidFill>
                  <a:srgbClr val="203848"/>
                </a:solidFill>
                <a:latin typeface="Aptos" pitchFamily="34" charset="0"/>
                <a:ea typeface="Aptos" pitchFamily="34" charset="-122"/>
                <a:cs typeface="Aptos" pitchFamily="34" charset="-120"/>
              </a:rPr>
              <a:t>Biedrības tikšanās un nodarbības sniedz iespēju Zviedrijas latviešu senioriem regulāri sanākt kopā, uzturēt latviešu valodu un kultūras saites</a:t>
            </a:r>
            <a:endParaRPr lang="en-US" dirty="0"/>
          </a:p>
        </p:txBody>
      </p:sp>
      <p:sp>
        <p:nvSpPr>
          <p:cNvPr id="8" name="Text 6"/>
          <p:cNvSpPr/>
          <p:nvPr/>
        </p:nvSpPr>
        <p:spPr>
          <a:xfrm>
            <a:off x="777240" y="2651760"/>
            <a:ext cx="7330440" cy="1691640"/>
          </a:xfrm>
          <a:prstGeom prst="rect">
            <a:avLst/>
          </a:prstGeom>
          <a:noFill/>
          <a:ln/>
        </p:spPr>
        <p:txBody>
          <a:bodyPr wrap="square" lIns="0" tIns="0" rIns="0" bIns="0" rtlCol="0" anchor="t">
            <a:normAutofit/>
          </a:bodyPr>
          <a:lstStyle/>
          <a:p>
            <a:pPr marL="0" indent="0">
              <a:buNone/>
            </a:pPr>
            <a:r>
              <a:rPr lang="en-US" dirty="0">
                <a:solidFill>
                  <a:srgbClr val="203848"/>
                </a:solidFill>
                <a:latin typeface="Aptos" pitchFamily="34" charset="0"/>
                <a:ea typeface="Aptos" pitchFamily="34" charset="-122"/>
                <a:cs typeface="Aptos" pitchFamily="34" charset="-120"/>
              </a:rPr>
              <a:t>Par senioru uzskatāma persona kas galvenokārt atstājusi aktīvo darba dzīvi. Organizācija apvieno aptuveni 120 biedrus, ne tikai no Stokholmas. Ikviens latviešu seniors var kļūt biedrs.  Arī dzīves biedri var kļūt par biedriem.</a:t>
            </a:r>
            <a:endParaRPr lang="en-US" dirty="0"/>
          </a:p>
        </p:txBody>
      </p:sp>
      <p:sp>
        <p:nvSpPr>
          <p:cNvPr id="9" name="Text 7"/>
          <p:cNvSpPr/>
          <p:nvPr/>
        </p:nvSpPr>
        <p:spPr>
          <a:xfrm>
            <a:off x="777240" y="4408424"/>
            <a:ext cx="7188200" cy="960120"/>
          </a:xfrm>
          <a:prstGeom prst="rect">
            <a:avLst/>
          </a:prstGeom>
          <a:noFill/>
          <a:ln/>
        </p:spPr>
        <p:txBody>
          <a:bodyPr wrap="square" lIns="0" tIns="0" rIns="0" bIns="0" rtlCol="0" anchor="t">
            <a:normAutofit/>
          </a:bodyPr>
          <a:lstStyle/>
          <a:p>
            <a:pPr marL="0" indent="0">
              <a:buNone/>
            </a:pPr>
            <a:r>
              <a:rPr lang="en-US" dirty="0">
                <a:solidFill>
                  <a:srgbClr val="203848"/>
                </a:solidFill>
                <a:latin typeface="Aptos" pitchFamily="34" charset="0"/>
                <a:ea typeface="Aptos" pitchFamily="34" charset="-122"/>
                <a:cs typeface="Aptos" pitchFamily="34" charset="-120"/>
              </a:rPr>
              <a:t>LSB darbojās pateicoties biedru maksai, ziedojumiem kā arī ar pabalstu no Stokholmas pašvaldības.</a:t>
            </a:r>
            <a:endParaRPr lang="en-US" dirty="0"/>
          </a:p>
        </p:txBody>
      </p:sp>
      <p:pic>
        <p:nvPicPr>
          <p:cNvPr id="11" name="Picture 10">
            <a:extLst>
              <a:ext uri="{FF2B5EF4-FFF2-40B4-BE49-F238E27FC236}">
                <a16:creationId xmlns:a16="http://schemas.microsoft.com/office/drawing/2014/main" id="{070C4E73-0617-7473-B6B6-3298649B06E7}"/>
              </a:ext>
            </a:extLst>
          </p:cNvPr>
          <p:cNvPicPr>
            <a:picLocks noChangeAspect="1"/>
          </p:cNvPicPr>
          <p:nvPr/>
        </p:nvPicPr>
        <p:blipFill>
          <a:blip r:embed="rId3"/>
          <a:stretch>
            <a:fillRect/>
          </a:stretch>
        </p:blipFill>
        <p:spPr>
          <a:xfrm>
            <a:off x="8242146" y="988061"/>
            <a:ext cx="2622252" cy="50190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4ED"/>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477F80"/>
          </a:solidFill>
          <a:ln w="12700">
            <a:solidFill>
              <a:srgbClr val="477F80"/>
            </a:solidFill>
            <a:prstDash val="solid"/>
          </a:ln>
        </p:spPr>
      </p:sp>
      <p:sp>
        <p:nvSpPr>
          <p:cNvPr id="3" name="Shape 1"/>
          <p:cNvSpPr/>
          <p:nvPr/>
        </p:nvSpPr>
        <p:spPr>
          <a:xfrm>
            <a:off x="621792" y="484632"/>
            <a:ext cx="10954512" cy="0"/>
          </a:xfrm>
          <a:prstGeom prst="line">
            <a:avLst/>
          </a:prstGeom>
          <a:noFill/>
          <a:ln w="21590">
            <a:solidFill>
              <a:srgbClr val="BD9B5B"/>
            </a:solidFill>
            <a:prstDash val="solid"/>
          </a:ln>
        </p:spPr>
      </p:sp>
      <p:sp>
        <p:nvSpPr>
          <p:cNvPr id="4" name="Text 2"/>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04</a:t>
            </a:r>
            <a:endParaRPr lang="en-US" sz="1100" dirty="0"/>
          </a:p>
        </p:txBody>
      </p:sp>
      <p:sp>
        <p:nvSpPr>
          <p:cNvPr id="6" name="Shape 4"/>
          <p:cNvSpPr/>
          <p:nvPr/>
        </p:nvSpPr>
        <p:spPr>
          <a:xfrm>
            <a:off x="630936" y="6510528"/>
            <a:ext cx="10954512" cy="0"/>
          </a:xfrm>
          <a:prstGeom prst="line">
            <a:avLst/>
          </a:prstGeom>
          <a:noFill/>
          <a:ln w="10160">
            <a:solidFill>
              <a:srgbClr val="BD9B5B"/>
            </a:solidFill>
            <a:prstDash val="solid"/>
          </a:ln>
        </p:spPr>
      </p:sp>
      <p:sp>
        <p:nvSpPr>
          <p:cNvPr id="7" name="Text 5"/>
          <p:cNvSpPr/>
          <p:nvPr/>
        </p:nvSpPr>
        <p:spPr>
          <a:xfrm>
            <a:off x="768096" y="704088"/>
            <a:ext cx="10652760" cy="329184"/>
          </a:xfrm>
          <a:prstGeom prst="rect">
            <a:avLst/>
          </a:prstGeom>
          <a:noFill/>
          <a:ln/>
        </p:spPr>
        <p:txBody>
          <a:bodyPr wrap="square" lIns="0" tIns="0" rIns="0" bIns="0" rtlCol="0" anchor="t">
            <a:normAutofit/>
          </a:bodyPr>
          <a:lstStyle/>
          <a:p>
            <a:pPr marL="0" indent="0">
              <a:buNone/>
            </a:pPr>
            <a:r>
              <a:rPr lang="en-US" sz="1900" b="1" dirty="0">
                <a:solidFill>
                  <a:srgbClr val="477F80"/>
                </a:solidFill>
                <a:latin typeface="Aptos" pitchFamily="34" charset="0"/>
                <a:ea typeface="Aptos" pitchFamily="34" charset="-122"/>
                <a:cs typeface="Aptos" pitchFamily="34" charset="-120"/>
              </a:rPr>
              <a:t>LSB valde 2026.–2027. gadā: </a:t>
            </a:r>
            <a:endParaRPr lang="en-US" sz="1900" dirty="0"/>
          </a:p>
        </p:txBody>
      </p:sp>
      <p:sp>
        <p:nvSpPr>
          <p:cNvPr id="8" name="Text 6"/>
          <p:cNvSpPr/>
          <p:nvPr/>
        </p:nvSpPr>
        <p:spPr>
          <a:xfrm>
            <a:off x="768096" y="1188720"/>
            <a:ext cx="10652760" cy="1033272"/>
          </a:xfrm>
          <a:prstGeom prst="rect">
            <a:avLst/>
          </a:prstGeom>
          <a:noFill/>
          <a:ln/>
        </p:spPr>
        <p:txBody>
          <a:bodyPr wrap="square" lIns="0" tIns="0" rIns="0" bIns="0" rtlCol="0" anchor="t">
            <a:normAutofit/>
          </a:bodyPr>
          <a:lstStyle/>
          <a:p>
            <a:pPr marL="0" indent="0">
              <a:buNone/>
            </a:pPr>
            <a:r>
              <a:rPr lang="en-US" sz="1800" dirty="0">
                <a:solidFill>
                  <a:srgbClr val="203848"/>
                </a:solidFill>
                <a:latin typeface="Aptos" pitchFamily="34" charset="0"/>
                <a:ea typeface="Aptos" pitchFamily="34" charset="-122"/>
                <a:cs typeface="Aptos" pitchFamily="34" charset="-120"/>
              </a:rPr>
              <a:t>Laila Strunke (priekšsēde), Ingrīda Leimanis (vicepriekšsēde), Mārcis Štāls (kasiers), Mudīte Hoogland Krasts (sekretāre), Lilita Zāļkalns (biedrzine), Aina Bigestāns (saimniece), Maira Rydström (locekle), Maija Runcis (locekle).</a:t>
            </a:r>
            <a:endParaRPr lang="en-US" sz="1800" dirty="0"/>
          </a:p>
        </p:txBody>
      </p:sp>
      <p:sp>
        <p:nvSpPr>
          <p:cNvPr id="9" name="Text 7"/>
          <p:cNvSpPr/>
          <p:nvPr/>
        </p:nvSpPr>
        <p:spPr>
          <a:xfrm>
            <a:off x="768096" y="2414016"/>
            <a:ext cx="10652760" cy="356616"/>
          </a:xfrm>
          <a:prstGeom prst="rect">
            <a:avLst/>
          </a:prstGeom>
          <a:noFill/>
          <a:ln/>
        </p:spPr>
        <p:txBody>
          <a:bodyPr wrap="square" lIns="0" tIns="0" rIns="0" bIns="0" rtlCol="0" anchor="t">
            <a:normAutofit/>
          </a:bodyPr>
          <a:lstStyle/>
          <a:p>
            <a:pPr marL="0" indent="0">
              <a:buNone/>
            </a:pPr>
            <a:r>
              <a:rPr lang="en-US" sz="1900" b="1" dirty="0">
                <a:solidFill>
                  <a:srgbClr val="477F80"/>
                </a:solidFill>
                <a:latin typeface="Aptos" pitchFamily="34" charset="0"/>
                <a:ea typeface="Aptos" pitchFamily="34" charset="-122"/>
                <a:cs typeface="Aptos" pitchFamily="34" charset="-120"/>
              </a:rPr>
              <a:t>Pasākumu un aktivitāšu veidi</a:t>
            </a:r>
            <a:endParaRPr lang="en-US" sz="1900" dirty="0"/>
          </a:p>
        </p:txBody>
      </p:sp>
      <p:sp>
        <p:nvSpPr>
          <p:cNvPr id="10" name="Text 8"/>
          <p:cNvSpPr/>
          <p:nvPr/>
        </p:nvSpPr>
        <p:spPr>
          <a:xfrm>
            <a:off x="768096" y="2926080"/>
            <a:ext cx="10652760" cy="384048"/>
          </a:xfrm>
          <a:prstGeom prst="rect">
            <a:avLst/>
          </a:prstGeom>
          <a:noFill/>
          <a:ln/>
        </p:spPr>
        <p:txBody>
          <a:bodyPr wrap="square" lIns="0" tIns="0" rIns="0" bIns="0" rtlCol="0" anchor="t">
            <a:normAutofit/>
          </a:bodyPr>
          <a:lstStyle/>
          <a:p>
            <a:pPr marL="0" indent="0">
              <a:buNone/>
            </a:pPr>
            <a:r>
              <a:rPr lang="en-US" sz="1800" dirty="0">
                <a:solidFill>
                  <a:srgbClr val="203848"/>
                </a:solidFill>
                <a:latin typeface="Aptos" pitchFamily="34" charset="0"/>
                <a:ea typeface="Aptos" pitchFamily="34" charset="-122"/>
                <a:cs typeface="Aptos" pitchFamily="34" charset="-120"/>
              </a:rPr>
              <a:t>Biedrība saviem biedriem piedāvā daudzpusīgu programmu: </a:t>
            </a:r>
            <a:endParaRPr lang="en-US" sz="1800" dirty="0"/>
          </a:p>
        </p:txBody>
      </p:sp>
      <p:sp>
        <p:nvSpPr>
          <p:cNvPr id="11" name="Text 9"/>
          <p:cNvSpPr/>
          <p:nvPr/>
        </p:nvSpPr>
        <p:spPr>
          <a:xfrm>
            <a:off x="768096" y="3502152"/>
            <a:ext cx="10652760" cy="347472"/>
          </a:xfrm>
          <a:prstGeom prst="rect">
            <a:avLst/>
          </a:prstGeom>
          <a:noFill/>
          <a:ln/>
        </p:spPr>
        <p:txBody>
          <a:bodyPr wrap="square" lIns="0" tIns="0" rIns="0" bIns="0" rtlCol="0" anchor="t">
            <a:normAutofit/>
          </a:bodyPr>
          <a:lstStyle/>
          <a:p>
            <a:pPr marL="0" indent="0">
              <a:buNone/>
            </a:pPr>
            <a:r>
              <a:rPr lang="en-US" sz="1900" b="1" dirty="0">
                <a:solidFill>
                  <a:srgbClr val="477F80"/>
                </a:solidFill>
                <a:latin typeface="Aptos" pitchFamily="34" charset="0"/>
                <a:ea typeface="Aptos" pitchFamily="34" charset="-122"/>
                <a:cs typeface="Aptos" pitchFamily="34" charset="-120"/>
              </a:rPr>
              <a:t>Sanāksmes un saviesīgi sarīkojumi: </a:t>
            </a:r>
            <a:endParaRPr lang="en-US" sz="1900" dirty="0"/>
          </a:p>
        </p:txBody>
      </p:sp>
      <p:sp>
        <p:nvSpPr>
          <p:cNvPr id="12" name="Text 10"/>
          <p:cNvSpPr/>
          <p:nvPr/>
        </p:nvSpPr>
        <p:spPr>
          <a:xfrm>
            <a:off x="768096" y="4005072"/>
            <a:ext cx="10652760" cy="1078992"/>
          </a:xfrm>
          <a:prstGeom prst="rect">
            <a:avLst/>
          </a:prstGeom>
          <a:noFill/>
          <a:ln/>
        </p:spPr>
        <p:txBody>
          <a:bodyPr wrap="square" lIns="0" tIns="0" rIns="0" bIns="0" rtlCol="0" anchor="t">
            <a:normAutofit/>
          </a:bodyPr>
          <a:lstStyle/>
          <a:p>
            <a:pPr marL="0" indent="0">
              <a:buNone/>
            </a:pPr>
            <a:r>
              <a:rPr lang="en-US" sz="1800" dirty="0">
                <a:solidFill>
                  <a:srgbClr val="203848"/>
                </a:solidFill>
                <a:latin typeface="Aptos" pitchFamily="34" charset="0"/>
                <a:ea typeface="Aptos" pitchFamily="34" charset="-122"/>
                <a:cs typeface="Aptos" pitchFamily="34" charset="-120"/>
              </a:rPr>
              <a:t>Regulāras biedru tikšanās, kurās tiek atzīmēti gadskārtu svētki (piemēram, Ziemassvētku un Lieldienu sarīkojumi). Šajos pasākumos netrūkst kopīga cienasta, priekšnesumu un sirsnīgu sarunu. </a:t>
            </a:r>
            <a:endParaRPr lang="en-US" sz="1800" dirty="0"/>
          </a:p>
        </p:txBody>
      </p:sp>
      <p:sp>
        <p:nvSpPr>
          <p:cNvPr id="13" name="Text 11"/>
          <p:cNvSpPr/>
          <p:nvPr/>
        </p:nvSpPr>
        <p:spPr>
          <a:xfrm>
            <a:off x="768096" y="5276088"/>
            <a:ext cx="10652760" cy="347472"/>
          </a:xfrm>
          <a:prstGeom prst="rect">
            <a:avLst/>
          </a:prstGeom>
          <a:noFill/>
          <a:ln/>
        </p:spPr>
        <p:txBody>
          <a:bodyPr wrap="square" lIns="0" tIns="0" rIns="0" bIns="0" rtlCol="0" anchor="t">
            <a:normAutofit/>
          </a:bodyPr>
          <a:lstStyle/>
          <a:p>
            <a:pPr marL="0" indent="0">
              <a:buNone/>
            </a:pPr>
            <a:r>
              <a:rPr lang="en-US" sz="1900" b="1" dirty="0">
                <a:solidFill>
                  <a:srgbClr val="477F80"/>
                </a:solidFill>
                <a:latin typeface="Aptos" pitchFamily="34" charset="0"/>
                <a:ea typeface="Aptos" pitchFamily="34" charset="-122"/>
                <a:cs typeface="Aptos" pitchFamily="34" charset="-120"/>
              </a:rPr>
              <a:t>Kultūras un izglītojošā programma: </a:t>
            </a:r>
            <a:endParaRPr lang="en-US" sz="1900" dirty="0"/>
          </a:p>
        </p:txBody>
      </p:sp>
      <p:sp>
        <p:nvSpPr>
          <p:cNvPr id="14" name="Text 12"/>
          <p:cNvSpPr/>
          <p:nvPr/>
        </p:nvSpPr>
        <p:spPr>
          <a:xfrm>
            <a:off x="768096" y="5779008"/>
            <a:ext cx="10652760" cy="566928"/>
          </a:xfrm>
          <a:prstGeom prst="rect">
            <a:avLst/>
          </a:prstGeom>
          <a:noFill/>
          <a:ln/>
        </p:spPr>
        <p:txBody>
          <a:bodyPr wrap="square" lIns="0" tIns="0" rIns="0" bIns="0" rtlCol="0" anchor="t">
            <a:normAutofit/>
          </a:bodyPr>
          <a:lstStyle/>
          <a:p>
            <a:pPr marL="0" indent="0">
              <a:buNone/>
            </a:pPr>
            <a:r>
              <a:rPr lang="en-US" sz="1800" dirty="0">
                <a:solidFill>
                  <a:srgbClr val="203848"/>
                </a:solidFill>
                <a:latin typeface="Aptos" pitchFamily="34" charset="0"/>
                <a:ea typeface="Aptos" pitchFamily="34" charset="-122"/>
                <a:cs typeface="Aptos" pitchFamily="34" charset="-120"/>
              </a:rPr>
              <a:t>Tiek rīkoti priekšlasījumi, dažādu tematu pārrunas, lekcijas un studiju grupas.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4ED"/>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477F80"/>
          </a:solidFill>
          <a:ln w="12700">
            <a:solidFill>
              <a:srgbClr val="477F80"/>
            </a:solidFill>
            <a:prstDash val="solid"/>
          </a:ln>
        </p:spPr>
      </p:sp>
      <p:sp>
        <p:nvSpPr>
          <p:cNvPr id="3" name="Shape 1"/>
          <p:cNvSpPr/>
          <p:nvPr/>
        </p:nvSpPr>
        <p:spPr>
          <a:xfrm>
            <a:off x="621792" y="484632"/>
            <a:ext cx="10954512" cy="0"/>
          </a:xfrm>
          <a:prstGeom prst="line">
            <a:avLst/>
          </a:prstGeom>
          <a:noFill/>
          <a:ln w="21590">
            <a:solidFill>
              <a:srgbClr val="BD9B5B"/>
            </a:solidFill>
            <a:prstDash val="solid"/>
          </a:ln>
        </p:spPr>
      </p:sp>
      <p:sp>
        <p:nvSpPr>
          <p:cNvPr id="4" name="Text 2"/>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05</a:t>
            </a:r>
            <a:endParaRPr lang="en-US" sz="1100" dirty="0"/>
          </a:p>
        </p:txBody>
      </p:sp>
      <p:sp>
        <p:nvSpPr>
          <p:cNvPr id="6" name="Shape 4"/>
          <p:cNvSpPr/>
          <p:nvPr/>
        </p:nvSpPr>
        <p:spPr>
          <a:xfrm>
            <a:off x="630936" y="6510528"/>
            <a:ext cx="10954512" cy="0"/>
          </a:xfrm>
          <a:prstGeom prst="line">
            <a:avLst/>
          </a:prstGeom>
          <a:noFill/>
          <a:ln w="10160">
            <a:solidFill>
              <a:srgbClr val="BD9B5B"/>
            </a:solidFill>
            <a:prstDash val="solid"/>
          </a:ln>
        </p:spPr>
      </p:sp>
      <p:sp>
        <p:nvSpPr>
          <p:cNvPr id="7" name="Text 5"/>
          <p:cNvSpPr/>
          <p:nvPr/>
        </p:nvSpPr>
        <p:spPr>
          <a:xfrm>
            <a:off x="768096" y="813816"/>
            <a:ext cx="10652760" cy="420624"/>
          </a:xfrm>
          <a:prstGeom prst="rect">
            <a:avLst/>
          </a:prstGeom>
          <a:noFill/>
          <a:ln/>
        </p:spPr>
        <p:txBody>
          <a:bodyPr wrap="square" lIns="0" tIns="0" rIns="0" bIns="0" rtlCol="0" anchor="t">
            <a:normAutofit/>
          </a:bodyPr>
          <a:lstStyle/>
          <a:p>
            <a:pPr marL="0" indent="0">
              <a:buNone/>
            </a:pPr>
            <a:r>
              <a:rPr lang="en-US" sz="2200" b="1" dirty="0">
                <a:solidFill>
                  <a:srgbClr val="477F80"/>
                </a:solidFill>
                <a:latin typeface="Aptos" pitchFamily="34" charset="0"/>
                <a:ea typeface="Aptos" pitchFamily="34" charset="-122"/>
                <a:cs typeface="Aptos" pitchFamily="34" charset="-120"/>
              </a:rPr>
              <a:t>Interešu grupas:</a:t>
            </a:r>
            <a:endParaRPr lang="en-US" sz="2200" dirty="0"/>
          </a:p>
        </p:txBody>
      </p:sp>
      <p:sp>
        <p:nvSpPr>
          <p:cNvPr id="8" name="Text 6"/>
          <p:cNvSpPr/>
          <p:nvPr/>
        </p:nvSpPr>
        <p:spPr>
          <a:xfrm>
            <a:off x="768096" y="1330452"/>
            <a:ext cx="10652760" cy="694944"/>
          </a:xfrm>
          <a:prstGeom prst="rect">
            <a:avLst/>
          </a:prstGeom>
          <a:noFill/>
          <a:ln/>
        </p:spPr>
        <p:txBody>
          <a:bodyPr wrap="square" lIns="0" tIns="0" rIns="0" bIns="0" rtlCol="0" anchor="t">
            <a:normAutofit/>
          </a:bodyPr>
          <a:lstStyle/>
          <a:p>
            <a:pPr marL="0" indent="0">
              <a:buNone/>
            </a:pPr>
            <a:r>
              <a:rPr lang="en-US" sz="1700" dirty="0">
                <a:solidFill>
                  <a:srgbClr val="203848"/>
                </a:solidFill>
                <a:latin typeface="Aptos" pitchFamily="34" charset="0"/>
                <a:ea typeface="Aptos" pitchFamily="34" charset="-122"/>
                <a:cs typeface="Aptos" pitchFamily="34" charset="-120"/>
              </a:rPr>
              <a:t>Vingrošanas grupa: Fizisko aktivitāšu un veselīga dzīvesveida uzturēšanai.</a:t>
            </a:r>
            <a:endParaRPr lang="en-US" sz="1700" dirty="0"/>
          </a:p>
        </p:txBody>
      </p:sp>
      <p:sp>
        <p:nvSpPr>
          <p:cNvPr id="9" name="Text 7"/>
          <p:cNvSpPr/>
          <p:nvPr/>
        </p:nvSpPr>
        <p:spPr>
          <a:xfrm>
            <a:off x="768096" y="1714501"/>
            <a:ext cx="10652760" cy="667512"/>
          </a:xfrm>
          <a:prstGeom prst="rect">
            <a:avLst/>
          </a:prstGeom>
          <a:noFill/>
          <a:ln/>
        </p:spPr>
        <p:txBody>
          <a:bodyPr wrap="square" lIns="0" tIns="0" rIns="0" bIns="0" rtlCol="0" anchor="t">
            <a:normAutofit/>
          </a:bodyPr>
          <a:lstStyle/>
          <a:p>
            <a:pPr marL="0" indent="0">
              <a:buNone/>
            </a:pPr>
            <a:r>
              <a:rPr lang="en-US" sz="1700" dirty="0">
                <a:solidFill>
                  <a:srgbClr val="203848"/>
                </a:solidFill>
                <a:latin typeface="Aptos" pitchFamily="34" charset="0"/>
                <a:ea typeface="Aptos" pitchFamily="34" charset="-122"/>
                <a:cs typeface="Aptos" pitchFamily="34" charset="-120"/>
              </a:rPr>
              <a:t>Operas grupa: Kopīgam kultūras baudījumam un diskusijām par mākslu. </a:t>
            </a:r>
            <a:endParaRPr lang="en-US" sz="1700" dirty="0"/>
          </a:p>
        </p:txBody>
      </p:sp>
      <p:sp>
        <p:nvSpPr>
          <p:cNvPr id="10" name="Text 8"/>
          <p:cNvSpPr/>
          <p:nvPr/>
        </p:nvSpPr>
        <p:spPr>
          <a:xfrm>
            <a:off x="768096" y="2121408"/>
            <a:ext cx="10652760" cy="1058666"/>
          </a:xfrm>
          <a:prstGeom prst="rect">
            <a:avLst/>
          </a:prstGeom>
          <a:noFill/>
          <a:ln/>
        </p:spPr>
        <p:txBody>
          <a:bodyPr wrap="square" lIns="0" tIns="0" rIns="0" bIns="0" rtlCol="0" anchor="t">
            <a:normAutofit/>
          </a:bodyPr>
          <a:lstStyle/>
          <a:p>
            <a:pPr marL="0" indent="0">
              <a:buNone/>
            </a:pPr>
            <a:r>
              <a:rPr lang="en-US" sz="1700" dirty="0">
                <a:solidFill>
                  <a:srgbClr val="203848"/>
                </a:solidFill>
                <a:latin typeface="Aptos" pitchFamily="34" charset="0"/>
                <a:ea typeface="Aptos" pitchFamily="34" charset="-122"/>
                <a:cs typeface="Aptos" pitchFamily="34" charset="-120"/>
              </a:rPr>
              <a:t>Izbraukumi un brīvlaika nodarbības: Kopīgi ceļojumi, ekskursijas un pieredzes apmaiņas braucieni. LSB sadarbojas arī ar organizācijām Latvijā – piemēram, nesen biedrība Stokholmā uzņēma delegāciju no Latvijas Senioru Kopienu Apvienības (LSKA), stiprinot saites starp Latvijas un diasporas senioriem. </a:t>
            </a:r>
            <a:endParaRPr lang="en-US" sz="1700" dirty="0"/>
          </a:p>
        </p:txBody>
      </p:sp>
      <p:pic>
        <p:nvPicPr>
          <p:cNvPr id="15" name="Picture 14">
            <a:extLst>
              <a:ext uri="{FF2B5EF4-FFF2-40B4-BE49-F238E27FC236}">
                <a16:creationId xmlns:a16="http://schemas.microsoft.com/office/drawing/2014/main" id="{A8D7694B-6F06-FB3A-7678-DD009DC835B0}"/>
              </a:ext>
            </a:extLst>
          </p:cNvPr>
          <p:cNvPicPr>
            <a:picLocks noChangeAspect="1"/>
          </p:cNvPicPr>
          <p:nvPr/>
        </p:nvPicPr>
        <p:blipFill>
          <a:blip r:embed="rId3"/>
          <a:stretch>
            <a:fillRect/>
          </a:stretch>
        </p:blipFill>
        <p:spPr>
          <a:xfrm>
            <a:off x="3260878" y="3180074"/>
            <a:ext cx="4867122" cy="31893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a:extLst>
            <a:ext uri="{FF2B5EF4-FFF2-40B4-BE49-F238E27FC236}">
              <a16:creationId xmlns:a16="http://schemas.microsoft.com/office/drawing/2014/main" id="{B58A1A42-0C3C-EEE3-2391-18DB82255FD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732647-6E42-8DE8-0320-AF0AB3FA2A83}"/>
              </a:ext>
            </a:extLst>
          </p:cNvPr>
          <p:cNvSpPr/>
          <p:nvPr/>
        </p:nvSpPr>
        <p:spPr>
          <a:xfrm>
            <a:off x="0" y="0"/>
            <a:ext cx="128016" cy="6858000"/>
          </a:xfrm>
          <a:prstGeom prst="rect">
            <a:avLst/>
          </a:prstGeom>
          <a:solidFill>
            <a:srgbClr val="477F80"/>
          </a:solidFill>
          <a:ln w="12700">
            <a:solidFill>
              <a:srgbClr val="477F80"/>
            </a:solidFill>
            <a:prstDash val="solid"/>
          </a:ln>
        </p:spPr>
      </p:sp>
      <p:sp>
        <p:nvSpPr>
          <p:cNvPr id="3" name="Shape 1">
            <a:extLst>
              <a:ext uri="{FF2B5EF4-FFF2-40B4-BE49-F238E27FC236}">
                <a16:creationId xmlns:a16="http://schemas.microsoft.com/office/drawing/2014/main" id="{EC371458-AE22-10D5-23CC-667296474F9A}"/>
              </a:ext>
            </a:extLst>
          </p:cNvPr>
          <p:cNvSpPr/>
          <p:nvPr/>
        </p:nvSpPr>
        <p:spPr>
          <a:xfrm>
            <a:off x="621792" y="484632"/>
            <a:ext cx="10954512" cy="0"/>
          </a:xfrm>
          <a:prstGeom prst="line">
            <a:avLst/>
          </a:prstGeom>
          <a:noFill/>
          <a:ln w="21590">
            <a:solidFill>
              <a:srgbClr val="BD9B5B"/>
            </a:solidFill>
            <a:prstDash val="solid"/>
          </a:ln>
        </p:spPr>
      </p:sp>
      <p:sp>
        <p:nvSpPr>
          <p:cNvPr id="4" name="Text 2">
            <a:extLst>
              <a:ext uri="{FF2B5EF4-FFF2-40B4-BE49-F238E27FC236}">
                <a16:creationId xmlns:a16="http://schemas.microsoft.com/office/drawing/2014/main" id="{4B94E1FF-BC95-C6B4-0C31-DA8178406ED8}"/>
              </a:ext>
            </a:extLst>
          </p:cNvPr>
          <p:cNvSpPr/>
          <p:nvPr/>
        </p:nvSpPr>
        <p:spPr>
          <a:xfrm>
            <a:off x="630936" y="192024"/>
            <a:ext cx="9144000" cy="228600"/>
          </a:xfrm>
          <a:prstGeom prst="rect">
            <a:avLst/>
          </a:prstGeom>
          <a:noFill/>
          <a:ln/>
        </p:spPr>
        <p:txBody>
          <a:bodyPr wrap="square" lIns="0" tIns="0" rIns="0" bIns="0" rtlCol="0" anchor="t">
            <a:normAutofit/>
          </a:bodyPr>
          <a:lstStyle/>
          <a:p>
            <a:pPr marL="0" indent="0">
              <a:buNone/>
            </a:pPr>
            <a:r>
              <a:rPr lang="en-US" sz="1000" b="1" kern="0" spc="200" dirty="0">
                <a:solidFill>
                  <a:srgbClr val="477F80"/>
                </a:solidFill>
                <a:latin typeface="Aptos" pitchFamily="34" charset="0"/>
                <a:ea typeface="Aptos" pitchFamily="34" charset="-122"/>
                <a:cs typeface="Aptos" pitchFamily="34" charset="-120"/>
              </a:rPr>
              <a:t>LATVIEŠU SENIORU BIEDRĪBA ZVIEDRIJĀ</a:t>
            </a:r>
            <a:endParaRPr lang="en-US" sz="1000" dirty="0"/>
          </a:p>
        </p:txBody>
      </p:sp>
      <p:sp>
        <p:nvSpPr>
          <p:cNvPr id="5" name="Text 3">
            <a:extLst>
              <a:ext uri="{FF2B5EF4-FFF2-40B4-BE49-F238E27FC236}">
                <a16:creationId xmlns:a16="http://schemas.microsoft.com/office/drawing/2014/main" id="{E83F0C41-4FF3-6630-1580-BFBFAD8710CD}"/>
              </a:ext>
            </a:extLst>
          </p:cNvPr>
          <p:cNvSpPr/>
          <p:nvPr/>
        </p:nvSpPr>
        <p:spPr>
          <a:xfrm>
            <a:off x="11082528" y="155448"/>
            <a:ext cx="457200" cy="274320"/>
          </a:xfrm>
          <a:prstGeom prst="rect">
            <a:avLst/>
          </a:prstGeom>
          <a:noFill/>
          <a:ln/>
        </p:spPr>
        <p:txBody>
          <a:bodyPr wrap="square" lIns="0" tIns="0" rIns="0" bIns="0" rtlCol="0" anchor="t">
            <a:normAutofit/>
          </a:bodyPr>
          <a:lstStyle/>
          <a:p>
            <a:pPr marL="0" indent="0" algn="r">
              <a:buNone/>
            </a:pPr>
            <a:r>
              <a:rPr lang="en-US" sz="1100" b="1" dirty="0">
                <a:solidFill>
                  <a:srgbClr val="BD9B5B"/>
                </a:solidFill>
                <a:latin typeface="Aptos" pitchFamily="34" charset="0"/>
                <a:ea typeface="Aptos" pitchFamily="34" charset="-122"/>
                <a:cs typeface="Aptos" pitchFamily="34" charset="-120"/>
              </a:rPr>
              <a:t>05</a:t>
            </a:r>
            <a:endParaRPr lang="en-US" sz="1100" dirty="0"/>
          </a:p>
        </p:txBody>
      </p:sp>
      <p:sp>
        <p:nvSpPr>
          <p:cNvPr id="6" name="Shape 4">
            <a:extLst>
              <a:ext uri="{FF2B5EF4-FFF2-40B4-BE49-F238E27FC236}">
                <a16:creationId xmlns:a16="http://schemas.microsoft.com/office/drawing/2014/main" id="{D907CAB8-7607-C164-D9D3-4E54452C7162}"/>
              </a:ext>
            </a:extLst>
          </p:cNvPr>
          <p:cNvSpPr/>
          <p:nvPr/>
        </p:nvSpPr>
        <p:spPr>
          <a:xfrm>
            <a:off x="630936" y="6510528"/>
            <a:ext cx="10954512" cy="0"/>
          </a:xfrm>
          <a:prstGeom prst="line">
            <a:avLst/>
          </a:prstGeom>
          <a:noFill/>
          <a:ln w="10160">
            <a:solidFill>
              <a:srgbClr val="BD9B5B"/>
            </a:solidFill>
            <a:prstDash val="solid"/>
          </a:ln>
        </p:spPr>
      </p:sp>
      <p:pic>
        <p:nvPicPr>
          <p:cNvPr id="12" name="Picture 11">
            <a:extLst>
              <a:ext uri="{FF2B5EF4-FFF2-40B4-BE49-F238E27FC236}">
                <a16:creationId xmlns:a16="http://schemas.microsoft.com/office/drawing/2014/main" id="{E20965C2-9398-FACD-6DB4-DAA2356E6E8C}"/>
              </a:ext>
            </a:extLst>
          </p:cNvPr>
          <p:cNvPicPr>
            <a:picLocks noChangeAspect="1"/>
          </p:cNvPicPr>
          <p:nvPr/>
        </p:nvPicPr>
        <p:blipFill>
          <a:blip r:embed="rId3"/>
          <a:stretch>
            <a:fillRect/>
          </a:stretch>
        </p:blipFill>
        <p:spPr>
          <a:xfrm>
            <a:off x="483033" y="1053589"/>
            <a:ext cx="4211448" cy="4480551"/>
          </a:xfrm>
          <a:prstGeom prst="rect">
            <a:avLst/>
          </a:prstGeom>
        </p:spPr>
      </p:pic>
      <p:pic>
        <p:nvPicPr>
          <p:cNvPr id="14" name="Picture 13">
            <a:extLst>
              <a:ext uri="{FF2B5EF4-FFF2-40B4-BE49-F238E27FC236}">
                <a16:creationId xmlns:a16="http://schemas.microsoft.com/office/drawing/2014/main" id="{C270A8EF-4302-07B8-636C-420AA606E9DC}"/>
              </a:ext>
            </a:extLst>
          </p:cNvPr>
          <p:cNvPicPr>
            <a:picLocks noChangeAspect="1"/>
          </p:cNvPicPr>
          <p:nvPr/>
        </p:nvPicPr>
        <p:blipFill>
          <a:blip r:embed="rId4"/>
          <a:stretch>
            <a:fillRect/>
          </a:stretch>
        </p:blipFill>
        <p:spPr>
          <a:xfrm>
            <a:off x="5029178" y="1036321"/>
            <a:ext cx="6556270" cy="4497820"/>
          </a:xfrm>
          <a:prstGeom prst="rect">
            <a:avLst/>
          </a:prstGeom>
        </p:spPr>
      </p:pic>
    </p:spTree>
    <p:extLst>
      <p:ext uri="{BB962C8B-B14F-4D97-AF65-F5344CB8AC3E}">
        <p14:creationId xmlns:p14="http://schemas.microsoft.com/office/powerpoint/2010/main" val="21284164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484</Words>
  <Application>Microsoft Macintosh PowerPoint</Application>
  <PresentationFormat>Widescreen</PresentationFormat>
  <Paragraphs>40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LSKA — LSB</dc:title>
  <dc:subject>LSB Zviedrijā</dc:subject>
  <dc:creator>LSKA</dc:creator>
  <cp:lastModifiedBy>Artur Chukmasoff</cp:lastModifiedBy>
  <cp:revision>2</cp:revision>
  <dcterms:created xsi:type="dcterms:W3CDTF">2026-10-20T19:24:28Z</dcterms:created>
  <dcterms:modified xsi:type="dcterms:W3CDTF">2026-10-20T20:27:13Z</dcterms:modified>
</cp:coreProperties>
</file>