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6"/>
  </p:notesMasterIdLst>
  <p:sldIdLst>
    <p:sldId id="256" r:id="rId5"/>
    <p:sldId id="259" r:id="rId6"/>
    <p:sldId id="274" r:id="rId7"/>
    <p:sldId id="275" r:id="rId8"/>
    <p:sldId id="277" r:id="rId9"/>
    <p:sldId id="276" r:id="rId10"/>
    <p:sldId id="281" r:id="rId11"/>
    <p:sldId id="278" r:id="rId12"/>
    <p:sldId id="279" r:id="rId13"/>
    <p:sldId id="280" r:id="rId14"/>
    <p:sldId id="268" r:id="rId1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ita Vičule" initials="EV" lastIdx="1" clrIdx="0">
    <p:extLst>
      <p:ext uri="{19B8F6BF-5375-455C-9EA6-DF929625EA0E}">
        <p15:presenceInfo xmlns:p15="http://schemas.microsoft.com/office/powerpoint/2012/main" userId="S::Evita.Vicule@riga.lv::38f81696-23d2-4762-97cc-542fa1851af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6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ita Vičule" userId="38f81696-23d2-4762-97cc-542fa1851af2" providerId="ADAL" clId="{F4B922FF-0D70-4C6D-BF33-C725D6139748}"/>
    <pc:docChg chg="undo custSel addSld delSld modSld">
      <pc:chgData name="Evita Vičule" userId="38f81696-23d2-4762-97cc-542fa1851af2" providerId="ADAL" clId="{F4B922FF-0D70-4C6D-BF33-C725D6139748}" dt="2026-03-30T11:46:32.563" v="4077" actId="1076"/>
      <pc:docMkLst>
        <pc:docMk/>
      </pc:docMkLst>
      <pc:sldChg chg="modSp mod">
        <pc:chgData name="Evita Vičule" userId="38f81696-23d2-4762-97cc-542fa1851af2" providerId="ADAL" clId="{F4B922FF-0D70-4C6D-BF33-C725D6139748}" dt="2026-03-30T06:51:43.382" v="244" actId="1076"/>
        <pc:sldMkLst>
          <pc:docMk/>
          <pc:sldMk cId="0" sldId="256"/>
        </pc:sldMkLst>
        <pc:spChg chg="mod">
          <ac:chgData name="Evita Vičule" userId="38f81696-23d2-4762-97cc-542fa1851af2" providerId="ADAL" clId="{F4B922FF-0D70-4C6D-BF33-C725D6139748}" dt="2026-03-30T06:46:52.206" v="235" actId="255"/>
          <ac:spMkLst>
            <pc:docMk/>
            <pc:sldMk cId="0" sldId="256"/>
            <ac:spMk id="173" creationId="{00000000-0000-0000-0000-000000000000}"/>
          </ac:spMkLst>
        </pc:spChg>
        <pc:spChg chg="mod">
          <ac:chgData name="Evita Vičule" userId="38f81696-23d2-4762-97cc-542fa1851af2" providerId="ADAL" clId="{F4B922FF-0D70-4C6D-BF33-C725D6139748}" dt="2026-03-30T06:51:43.382" v="244" actId="1076"/>
          <ac:spMkLst>
            <pc:docMk/>
            <pc:sldMk cId="0" sldId="256"/>
            <ac:spMk id="174" creationId="{00000000-0000-0000-0000-000000000000}"/>
          </ac:spMkLst>
        </pc:spChg>
        <pc:picChg chg="mod">
          <ac:chgData name="Evita Vičule" userId="38f81696-23d2-4762-97cc-542fa1851af2" providerId="ADAL" clId="{F4B922FF-0D70-4C6D-BF33-C725D6139748}" dt="2026-03-30T06:51:30.241" v="243" actId="1076"/>
          <ac:picMkLst>
            <pc:docMk/>
            <pc:sldMk cId="0" sldId="256"/>
            <ac:picMk id="175" creationId="{00000000-0000-0000-0000-000000000000}"/>
          </ac:picMkLst>
        </pc:picChg>
        <pc:picChg chg="mod">
          <ac:chgData name="Evita Vičule" userId="38f81696-23d2-4762-97cc-542fa1851af2" providerId="ADAL" clId="{F4B922FF-0D70-4C6D-BF33-C725D6139748}" dt="2026-03-30T06:51:16.798" v="240" actId="14100"/>
          <ac:picMkLst>
            <pc:docMk/>
            <pc:sldMk cId="0" sldId="256"/>
            <ac:picMk id="176" creationId="{00000000-0000-0000-0000-000000000000}"/>
          </ac:picMkLst>
        </pc:picChg>
      </pc:sldChg>
      <pc:sldChg chg="del">
        <pc:chgData name="Evita Vičule" userId="38f81696-23d2-4762-97cc-542fa1851af2" providerId="ADAL" clId="{F4B922FF-0D70-4C6D-BF33-C725D6139748}" dt="2026-03-30T06:51:52.932" v="245" actId="2696"/>
        <pc:sldMkLst>
          <pc:docMk/>
          <pc:sldMk cId="0" sldId="257"/>
        </pc:sldMkLst>
      </pc:sldChg>
      <pc:sldChg chg="del">
        <pc:chgData name="Evita Vičule" userId="38f81696-23d2-4762-97cc-542fa1851af2" providerId="ADAL" clId="{F4B922FF-0D70-4C6D-BF33-C725D6139748}" dt="2026-03-30T06:51:55.001" v="246" actId="2696"/>
        <pc:sldMkLst>
          <pc:docMk/>
          <pc:sldMk cId="0" sldId="258"/>
        </pc:sldMkLst>
      </pc:sldChg>
      <pc:sldChg chg="addSp delSp modSp add del mod setBg addCm delCm">
        <pc:chgData name="Evita Vičule" userId="38f81696-23d2-4762-97cc-542fa1851af2" providerId="ADAL" clId="{F4B922FF-0D70-4C6D-BF33-C725D6139748}" dt="2026-03-30T11:45:14.466" v="4075" actId="1076"/>
        <pc:sldMkLst>
          <pc:docMk/>
          <pc:sldMk cId="0" sldId="259"/>
        </pc:sldMkLst>
        <pc:spChg chg="add mod">
          <ac:chgData name="Evita Vičule" userId="38f81696-23d2-4762-97cc-542fa1851af2" providerId="ADAL" clId="{F4B922FF-0D70-4C6D-BF33-C725D6139748}" dt="2026-03-30T11:45:12.234" v="4074" actId="1076"/>
          <ac:spMkLst>
            <pc:docMk/>
            <pc:sldMk cId="0" sldId="259"/>
            <ac:spMk id="14" creationId="{F37151C6-65CA-4095-BEBD-1C41E815ED01}"/>
          </ac:spMkLst>
        </pc:spChg>
        <pc:spChg chg="add del mod">
          <ac:chgData name="Evita Vičule" userId="38f81696-23d2-4762-97cc-542fa1851af2" providerId="ADAL" clId="{F4B922FF-0D70-4C6D-BF33-C725D6139748}" dt="2026-03-30T07:07:47.206" v="355" actId="22"/>
          <ac:spMkLst>
            <pc:docMk/>
            <pc:sldMk cId="0" sldId="259"/>
            <ac:spMk id="16" creationId="{758284B8-9ADB-4B20-B4FE-3D13F620E0E6}"/>
          </ac:spMkLst>
        </pc:spChg>
        <pc:spChg chg="del">
          <ac:chgData name="Evita Vičule" userId="38f81696-23d2-4762-97cc-542fa1851af2" providerId="ADAL" clId="{F4B922FF-0D70-4C6D-BF33-C725D6139748}" dt="2026-03-30T06:52:21.014" v="249" actId="478"/>
          <ac:spMkLst>
            <pc:docMk/>
            <pc:sldMk cId="0" sldId="259"/>
            <ac:spMk id="200" creationId="{00000000-0000-0000-0000-000000000000}"/>
          </ac:spMkLst>
        </pc:spChg>
        <pc:spChg chg="del">
          <ac:chgData name="Evita Vičule" userId="38f81696-23d2-4762-97cc-542fa1851af2" providerId="ADAL" clId="{F4B922FF-0D70-4C6D-BF33-C725D6139748}" dt="2026-03-30T06:52:22.842" v="250" actId="478"/>
          <ac:spMkLst>
            <pc:docMk/>
            <pc:sldMk cId="0" sldId="259"/>
            <ac:spMk id="201" creationId="{00000000-0000-0000-0000-000000000000}"/>
          </ac:spMkLst>
        </pc:spChg>
        <pc:spChg chg="del">
          <ac:chgData name="Evita Vičule" userId="38f81696-23d2-4762-97cc-542fa1851af2" providerId="ADAL" clId="{F4B922FF-0D70-4C6D-BF33-C725D6139748}" dt="2026-03-30T06:52:24.995" v="251" actId="478"/>
          <ac:spMkLst>
            <pc:docMk/>
            <pc:sldMk cId="0" sldId="259"/>
            <ac:spMk id="202" creationId="{00000000-0000-0000-0000-000000000000}"/>
          </ac:spMkLst>
        </pc:spChg>
        <pc:spChg chg="del">
          <ac:chgData name="Evita Vičule" userId="38f81696-23d2-4762-97cc-542fa1851af2" providerId="ADAL" clId="{F4B922FF-0D70-4C6D-BF33-C725D6139748}" dt="2026-03-30T06:52:32.823" v="255" actId="478"/>
          <ac:spMkLst>
            <pc:docMk/>
            <pc:sldMk cId="0" sldId="259"/>
            <ac:spMk id="203" creationId="{00000000-0000-0000-0000-000000000000}"/>
          </ac:spMkLst>
        </pc:spChg>
        <pc:spChg chg="del">
          <ac:chgData name="Evita Vičule" userId="38f81696-23d2-4762-97cc-542fa1851af2" providerId="ADAL" clId="{F4B922FF-0D70-4C6D-BF33-C725D6139748}" dt="2026-03-30T06:52:19.216" v="248" actId="478"/>
          <ac:spMkLst>
            <pc:docMk/>
            <pc:sldMk cId="0" sldId="259"/>
            <ac:spMk id="204" creationId="{00000000-0000-0000-0000-000000000000}"/>
          </ac:spMkLst>
        </pc:spChg>
        <pc:spChg chg="del">
          <ac:chgData name="Evita Vičule" userId="38f81696-23d2-4762-97cc-542fa1851af2" providerId="ADAL" clId="{F4B922FF-0D70-4C6D-BF33-C725D6139748}" dt="2026-03-30T06:52:26.537" v="252" actId="478"/>
          <ac:spMkLst>
            <pc:docMk/>
            <pc:sldMk cId="0" sldId="259"/>
            <ac:spMk id="205" creationId="{00000000-0000-0000-0000-000000000000}"/>
          </ac:spMkLst>
        </pc:spChg>
        <pc:spChg chg="del">
          <ac:chgData name="Evita Vičule" userId="38f81696-23d2-4762-97cc-542fa1851af2" providerId="ADAL" clId="{F4B922FF-0D70-4C6D-BF33-C725D6139748}" dt="2026-03-30T06:52:28.237" v="253" actId="478"/>
          <ac:spMkLst>
            <pc:docMk/>
            <pc:sldMk cId="0" sldId="259"/>
            <ac:spMk id="206" creationId="{00000000-0000-0000-0000-000000000000}"/>
          </ac:spMkLst>
        </pc:spChg>
        <pc:spChg chg="del">
          <ac:chgData name="Evita Vičule" userId="38f81696-23d2-4762-97cc-542fa1851af2" providerId="ADAL" clId="{F4B922FF-0D70-4C6D-BF33-C725D6139748}" dt="2026-03-30T06:52:29.834" v="254" actId="478"/>
          <ac:spMkLst>
            <pc:docMk/>
            <pc:sldMk cId="0" sldId="259"/>
            <ac:spMk id="207" creationId="{00000000-0000-0000-0000-000000000000}"/>
          </ac:spMkLst>
        </pc:spChg>
        <pc:spChg chg="mod">
          <ac:chgData name="Evita Vičule" userId="38f81696-23d2-4762-97cc-542fa1851af2" providerId="ADAL" clId="{F4B922FF-0D70-4C6D-BF33-C725D6139748}" dt="2026-03-30T11:45:14.466" v="4075" actId="1076"/>
          <ac:spMkLst>
            <pc:docMk/>
            <pc:sldMk cId="0" sldId="259"/>
            <ac:spMk id="208" creationId="{00000000-0000-0000-0000-000000000000}"/>
          </ac:spMkLst>
        </pc:spChg>
        <pc:picChg chg="add del mod">
          <ac:chgData name="Evita Vičule" userId="38f81696-23d2-4762-97cc-542fa1851af2" providerId="ADAL" clId="{F4B922FF-0D70-4C6D-BF33-C725D6139748}" dt="2026-03-30T06:57:08.295" v="325" actId="478"/>
          <ac:picMkLst>
            <pc:docMk/>
            <pc:sldMk cId="0" sldId="259"/>
            <ac:picMk id="2" creationId="{0C8061F5-D130-49D0-81C6-035593912CEE}"/>
          </ac:picMkLst>
        </pc:picChg>
      </pc:sldChg>
      <pc:sldChg chg="del">
        <pc:chgData name="Evita Vičule" userId="38f81696-23d2-4762-97cc-542fa1851af2" providerId="ADAL" clId="{F4B922FF-0D70-4C6D-BF33-C725D6139748}" dt="2026-03-30T08:52:34.476" v="2169" actId="47"/>
        <pc:sldMkLst>
          <pc:docMk/>
          <pc:sldMk cId="0" sldId="260"/>
        </pc:sldMkLst>
      </pc:sldChg>
      <pc:sldChg chg="del">
        <pc:chgData name="Evita Vičule" userId="38f81696-23d2-4762-97cc-542fa1851af2" providerId="ADAL" clId="{F4B922FF-0D70-4C6D-BF33-C725D6139748}" dt="2026-03-30T08:52:35.794" v="2170" actId="47"/>
        <pc:sldMkLst>
          <pc:docMk/>
          <pc:sldMk cId="0" sldId="261"/>
        </pc:sldMkLst>
      </pc:sldChg>
      <pc:sldChg chg="del">
        <pc:chgData name="Evita Vičule" userId="38f81696-23d2-4762-97cc-542fa1851af2" providerId="ADAL" clId="{F4B922FF-0D70-4C6D-BF33-C725D6139748}" dt="2026-03-30T08:52:36.913" v="2171" actId="47"/>
        <pc:sldMkLst>
          <pc:docMk/>
          <pc:sldMk cId="0" sldId="262"/>
        </pc:sldMkLst>
      </pc:sldChg>
      <pc:sldChg chg="del">
        <pc:chgData name="Evita Vičule" userId="38f81696-23d2-4762-97cc-542fa1851af2" providerId="ADAL" clId="{F4B922FF-0D70-4C6D-BF33-C725D6139748}" dt="2026-03-30T08:52:37.663" v="2172" actId="47"/>
        <pc:sldMkLst>
          <pc:docMk/>
          <pc:sldMk cId="0" sldId="263"/>
        </pc:sldMkLst>
      </pc:sldChg>
      <pc:sldChg chg="del">
        <pc:chgData name="Evita Vičule" userId="38f81696-23d2-4762-97cc-542fa1851af2" providerId="ADAL" clId="{F4B922FF-0D70-4C6D-BF33-C725D6139748}" dt="2026-03-30T08:52:38.368" v="2173" actId="47"/>
        <pc:sldMkLst>
          <pc:docMk/>
          <pc:sldMk cId="0" sldId="264"/>
        </pc:sldMkLst>
      </pc:sldChg>
      <pc:sldChg chg="del">
        <pc:chgData name="Evita Vičule" userId="38f81696-23d2-4762-97cc-542fa1851af2" providerId="ADAL" clId="{F4B922FF-0D70-4C6D-BF33-C725D6139748}" dt="2026-03-30T08:52:39.034" v="2174" actId="47"/>
        <pc:sldMkLst>
          <pc:docMk/>
          <pc:sldMk cId="0" sldId="265"/>
        </pc:sldMkLst>
      </pc:sldChg>
      <pc:sldChg chg="del">
        <pc:chgData name="Evita Vičule" userId="38f81696-23d2-4762-97cc-542fa1851af2" providerId="ADAL" clId="{F4B922FF-0D70-4C6D-BF33-C725D6139748}" dt="2026-03-30T08:52:39.683" v="2175" actId="47"/>
        <pc:sldMkLst>
          <pc:docMk/>
          <pc:sldMk cId="0" sldId="266"/>
        </pc:sldMkLst>
      </pc:sldChg>
      <pc:sldChg chg="del">
        <pc:chgData name="Evita Vičule" userId="38f81696-23d2-4762-97cc-542fa1851af2" providerId="ADAL" clId="{F4B922FF-0D70-4C6D-BF33-C725D6139748}" dt="2026-03-30T08:52:40.312" v="2176" actId="47"/>
        <pc:sldMkLst>
          <pc:docMk/>
          <pc:sldMk cId="0" sldId="267"/>
        </pc:sldMkLst>
      </pc:sldChg>
      <pc:sldChg chg="modSp mod setBg">
        <pc:chgData name="Evita Vičule" userId="38f81696-23d2-4762-97cc-542fa1851af2" providerId="ADAL" clId="{F4B922FF-0D70-4C6D-BF33-C725D6139748}" dt="2026-03-30T08:53:17.531" v="2202"/>
        <pc:sldMkLst>
          <pc:docMk/>
          <pc:sldMk cId="0" sldId="268"/>
        </pc:sldMkLst>
        <pc:spChg chg="mod">
          <ac:chgData name="Evita Vičule" userId="38f81696-23d2-4762-97cc-542fa1851af2" providerId="ADAL" clId="{F4B922FF-0D70-4C6D-BF33-C725D6139748}" dt="2026-03-30T08:53:02.805" v="2201" actId="20577"/>
          <ac:spMkLst>
            <pc:docMk/>
            <pc:sldMk cId="0" sldId="268"/>
            <ac:spMk id="296" creationId="{00000000-0000-0000-0000-000000000000}"/>
          </ac:spMkLst>
        </pc:spChg>
        <pc:spChg chg="mod">
          <ac:chgData name="Evita Vičule" userId="38f81696-23d2-4762-97cc-542fa1851af2" providerId="ADAL" clId="{F4B922FF-0D70-4C6D-BF33-C725D6139748}" dt="2026-03-30T08:52:59.460" v="2200" actId="6549"/>
          <ac:spMkLst>
            <pc:docMk/>
            <pc:sldMk cId="0" sldId="268"/>
            <ac:spMk id="297" creationId="{00000000-0000-0000-0000-000000000000}"/>
          </ac:spMkLst>
        </pc:spChg>
        <pc:picChg chg="mod">
          <ac:chgData name="Evita Vičule" userId="38f81696-23d2-4762-97cc-542fa1851af2" providerId="ADAL" clId="{F4B922FF-0D70-4C6D-BF33-C725D6139748}" dt="2026-03-30T08:52:56.013" v="2199" actId="1076"/>
          <ac:picMkLst>
            <pc:docMk/>
            <pc:sldMk cId="0" sldId="268"/>
            <ac:picMk id="295" creationId="{00000000-0000-0000-0000-000000000000}"/>
          </ac:picMkLst>
        </pc:picChg>
      </pc:sldChg>
      <pc:sldChg chg="del">
        <pc:chgData name="Evita Vičule" userId="38f81696-23d2-4762-97cc-542fa1851af2" providerId="ADAL" clId="{F4B922FF-0D70-4C6D-BF33-C725D6139748}" dt="2026-03-30T08:53:21.996" v="2203" actId="47"/>
        <pc:sldMkLst>
          <pc:docMk/>
          <pc:sldMk cId="0" sldId="269"/>
        </pc:sldMkLst>
      </pc:sldChg>
      <pc:sldChg chg="del">
        <pc:chgData name="Evita Vičule" userId="38f81696-23d2-4762-97cc-542fa1851af2" providerId="ADAL" clId="{F4B922FF-0D70-4C6D-BF33-C725D6139748}" dt="2026-03-30T08:53:22.704" v="2204" actId="47"/>
        <pc:sldMkLst>
          <pc:docMk/>
          <pc:sldMk cId="0" sldId="270"/>
        </pc:sldMkLst>
      </pc:sldChg>
      <pc:sldChg chg="del">
        <pc:chgData name="Evita Vičule" userId="38f81696-23d2-4762-97cc-542fa1851af2" providerId="ADAL" clId="{F4B922FF-0D70-4C6D-BF33-C725D6139748}" dt="2026-03-30T08:53:23.342" v="2205" actId="47"/>
        <pc:sldMkLst>
          <pc:docMk/>
          <pc:sldMk cId="0" sldId="271"/>
        </pc:sldMkLst>
      </pc:sldChg>
      <pc:sldChg chg="del">
        <pc:chgData name="Evita Vičule" userId="38f81696-23d2-4762-97cc-542fa1851af2" providerId="ADAL" clId="{F4B922FF-0D70-4C6D-BF33-C725D6139748}" dt="2026-03-30T08:53:24.013" v="2206" actId="47"/>
        <pc:sldMkLst>
          <pc:docMk/>
          <pc:sldMk cId="0" sldId="272"/>
        </pc:sldMkLst>
      </pc:sldChg>
      <pc:sldChg chg="del">
        <pc:chgData name="Evita Vičule" userId="38f81696-23d2-4762-97cc-542fa1851af2" providerId="ADAL" clId="{F4B922FF-0D70-4C6D-BF33-C725D6139748}" dt="2026-03-30T08:53:25.632" v="2207" actId="47"/>
        <pc:sldMkLst>
          <pc:docMk/>
          <pc:sldMk cId="0" sldId="273"/>
        </pc:sldMkLst>
      </pc:sldChg>
      <pc:sldChg chg="modSp add mod">
        <pc:chgData name="Evita Vičule" userId="38f81696-23d2-4762-97cc-542fa1851af2" providerId="ADAL" clId="{F4B922FF-0D70-4C6D-BF33-C725D6139748}" dt="2026-03-30T09:52:21.372" v="2684" actId="20577"/>
        <pc:sldMkLst>
          <pc:docMk/>
          <pc:sldMk cId="2475144681" sldId="274"/>
        </pc:sldMkLst>
        <pc:spChg chg="mod">
          <ac:chgData name="Evita Vičule" userId="38f81696-23d2-4762-97cc-542fa1851af2" providerId="ADAL" clId="{F4B922FF-0D70-4C6D-BF33-C725D6139748}" dt="2026-03-30T09:52:21.372" v="2684" actId="20577"/>
          <ac:spMkLst>
            <pc:docMk/>
            <pc:sldMk cId="2475144681" sldId="274"/>
            <ac:spMk id="14" creationId="{F37151C6-65CA-4095-BEBD-1C41E815ED01}"/>
          </ac:spMkLst>
        </pc:spChg>
        <pc:spChg chg="mod">
          <ac:chgData name="Evita Vičule" userId="38f81696-23d2-4762-97cc-542fa1851af2" providerId="ADAL" clId="{F4B922FF-0D70-4C6D-BF33-C725D6139748}" dt="2026-03-30T07:32:31.679" v="726" actId="1076"/>
          <ac:spMkLst>
            <pc:docMk/>
            <pc:sldMk cId="2475144681" sldId="274"/>
            <ac:spMk id="208" creationId="{00000000-0000-0000-0000-000000000000}"/>
          </ac:spMkLst>
        </pc:spChg>
      </pc:sldChg>
      <pc:sldChg chg="modSp add mod">
        <pc:chgData name="Evita Vičule" userId="38f81696-23d2-4762-97cc-542fa1851af2" providerId="ADAL" clId="{F4B922FF-0D70-4C6D-BF33-C725D6139748}" dt="2026-03-30T09:52:38.122" v="2685" actId="1076"/>
        <pc:sldMkLst>
          <pc:docMk/>
          <pc:sldMk cId="1575340827" sldId="275"/>
        </pc:sldMkLst>
        <pc:spChg chg="mod">
          <ac:chgData name="Evita Vičule" userId="38f81696-23d2-4762-97cc-542fa1851af2" providerId="ADAL" clId="{F4B922FF-0D70-4C6D-BF33-C725D6139748}" dt="2026-03-30T09:52:38.122" v="2685" actId="1076"/>
          <ac:spMkLst>
            <pc:docMk/>
            <pc:sldMk cId="1575340827" sldId="275"/>
            <ac:spMk id="14" creationId="{F37151C6-65CA-4095-BEBD-1C41E815ED01}"/>
          </ac:spMkLst>
        </pc:spChg>
        <pc:spChg chg="mod">
          <ac:chgData name="Evita Vičule" userId="38f81696-23d2-4762-97cc-542fa1851af2" providerId="ADAL" clId="{F4B922FF-0D70-4C6D-BF33-C725D6139748}" dt="2026-03-30T07:41:06.989" v="801" actId="1076"/>
          <ac:spMkLst>
            <pc:docMk/>
            <pc:sldMk cId="1575340827" sldId="275"/>
            <ac:spMk id="208" creationId="{00000000-0000-0000-0000-000000000000}"/>
          </ac:spMkLst>
        </pc:spChg>
      </pc:sldChg>
      <pc:sldChg chg="modSp add mod">
        <pc:chgData name="Evita Vičule" userId="38f81696-23d2-4762-97cc-542fa1851af2" providerId="ADAL" clId="{F4B922FF-0D70-4C6D-BF33-C725D6139748}" dt="2026-03-30T10:18:05.144" v="3418" actId="21"/>
        <pc:sldMkLst>
          <pc:docMk/>
          <pc:sldMk cId="3795516387" sldId="276"/>
        </pc:sldMkLst>
        <pc:spChg chg="mod">
          <ac:chgData name="Evita Vičule" userId="38f81696-23d2-4762-97cc-542fa1851af2" providerId="ADAL" clId="{F4B922FF-0D70-4C6D-BF33-C725D6139748}" dt="2026-03-30T10:18:05.144" v="3418" actId="21"/>
          <ac:spMkLst>
            <pc:docMk/>
            <pc:sldMk cId="3795516387" sldId="276"/>
            <ac:spMk id="14" creationId="{F37151C6-65CA-4095-BEBD-1C41E815ED01}"/>
          </ac:spMkLst>
        </pc:spChg>
        <pc:spChg chg="mod">
          <ac:chgData name="Evita Vičule" userId="38f81696-23d2-4762-97cc-542fa1851af2" providerId="ADAL" clId="{F4B922FF-0D70-4C6D-BF33-C725D6139748}" dt="2026-03-30T10:08:25.798" v="3184" actId="1076"/>
          <ac:spMkLst>
            <pc:docMk/>
            <pc:sldMk cId="3795516387" sldId="276"/>
            <ac:spMk id="208" creationId="{00000000-0000-0000-0000-000000000000}"/>
          </ac:spMkLst>
        </pc:spChg>
      </pc:sldChg>
      <pc:sldChg chg="modSp add mod">
        <pc:chgData name="Evita Vičule" userId="38f81696-23d2-4762-97cc-542fa1851af2" providerId="ADAL" clId="{F4B922FF-0D70-4C6D-BF33-C725D6139748}" dt="2026-03-30T10:18:47.414" v="3430" actId="20577"/>
        <pc:sldMkLst>
          <pc:docMk/>
          <pc:sldMk cId="853617241" sldId="277"/>
        </pc:sldMkLst>
        <pc:spChg chg="mod">
          <ac:chgData name="Evita Vičule" userId="38f81696-23d2-4762-97cc-542fa1851af2" providerId="ADAL" clId="{F4B922FF-0D70-4C6D-BF33-C725D6139748}" dt="2026-03-30T10:18:47.414" v="3430" actId="20577"/>
          <ac:spMkLst>
            <pc:docMk/>
            <pc:sldMk cId="853617241" sldId="277"/>
            <ac:spMk id="14" creationId="{F37151C6-65CA-4095-BEBD-1C41E815ED01}"/>
          </ac:spMkLst>
        </pc:spChg>
        <pc:spChg chg="mod">
          <ac:chgData name="Evita Vičule" userId="38f81696-23d2-4762-97cc-542fa1851af2" providerId="ADAL" clId="{F4B922FF-0D70-4C6D-BF33-C725D6139748}" dt="2026-03-30T08:13:35.959" v="1567" actId="255"/>
          <ac:spMkLst>
            <pc:docMk/>
            <pc:sldMk cId="853617241" sldId="277"/>
            <ac:spMk id="208" creationId="{00000000-0000-0000-0000-000000000000}"/>
          </ac:spMkLst>
        </pc:spChg>
      </pc:sldChg>
      <pc:sldChg chg="modSp add mod">
        <pc:chgData name="Evita Vičule" userId="38f81696-23d2-4762-97cc-542fa1851af2" providerId="ADAL" clId="{F4B922FF-0D70-4C6D-BF33-C725D6139748}" dt="2026-03-30T11:46:32.563" v="4077" actId="1076"/>
        <pc:sldMkLst>
          <pc:docMk/>
          <pc:sldMk cId="3320492921" sldId="278"/>
        </pc:sldMkLst>
        <pc:spChg chg="mod">
          <ac:chgData name="Evita Vičule" userId="38f81696-23d2-4762-97cc-542fa1851af2" providerId="ADAL" clId="{F4B922FF-0D70-4C6D-BF33-C725D6139748}" dt="2026-03-30T11:46:29.350" v="4076" actId="1076"/>
          <ac:spMkLst>
            <pc:docMk/>
            <pc:sldMk cId="3320492921" sldId="278"/>
            <ac:spMk id="14" creationId="{F37151C6-65CA-4095-BEBD-1C41E815ED01}"/>
          </ac:spMkLst>
        </pc:spChg>
        <pc:spChg chg="mod">
          <ac:chgData name="Evita Vičule" userId="38f81696-23d2-4762-97cc-542fa1851af2" providerId="ADAL" clId="{F4B922FF-0D70-4C6D-BF33-C725D6139748}" dt="2026-03-30T11:46:32.563" v="4077" actId="1076"/>
          <ac:spMkLst>
            <pc:docMk/>
            <pc:sldMk cId="3320492921" sldId="278"/>
            <ac:spMk id="208" creationId="{00000000-0000-0000-0000-000000000000}"/>
          </ac:spMkLst>
        </pc:spChg>
      </pc:sldChg>
      <pc:sldChg chg="modSp add mod">
        <pc:chgData name="Evita Vičule" userId="38f81696-23d2-4762-97cc-542fa1851af2" providerId="ADAL" clId="{F4B922FF-0D70-4C6D-BF33-C725D6139748}" dt="2026-03-30T08:51:04.649" v="2146" actId="20577"/>
        <pc:sldMkLst>
          <pc:docMk/>
          <pc:sldMk cId="2872681131" sldId="279"/>
        </pc:sldMkLst>
        <pc:spChg chg="mod">
          <ac:chgData name="Evita Vičule" userId="38f81696-23d2-4762-97cc-542fa1851af2" providerId="ADAL" clId="{F4B922FF-0D70-4C6D-BF33-C725D6139748}" dt="2026-03-30T08:51:04.649" v="2146" actId="20577"/>
          <ac:spMkLst>
            <pc:docMk/>
            <pc:sldMk cId="2872681131" sldId="279"/>
            <ac:spMk id="14" creationId="{F37151C6-65CA-4095-BEBD-1C41E815ED01}"/>
          </ac:spMkLst>
        </pc:spChg>
        <pc:spChg chg="mod">
          <ac:chgData name="Evita Vičule" userId="38f81696-23d2-4762-97cc-542fa1851af2" providerId="ADAL" clId="{F4B922FF-0D70-4C6D-BF33-C725D6139748}" dt="2026-03-30T08:50:50.743" v="2143" actId="255"/>
          <ac:spMkLst>
            <pc:docMk/>
            <pc:sldMk cId="2872681131" sldId="279"/>
            <ac:spMk id="208" creationId="{00000000-0000-0000-0000-000000000000}"/>
          </ac:spMkLst>
        </pc:spChg>
      </pc:sldChg>
      <pc:sldChg chg="modSp add mod">
        <pc:chgData name="Evita Vičule" userId="38f81696-23d2-4762-97cc-542fa1851af2" providerId="ADAL" clId="{F4B922FF-0D70-4C6D-BF33-C725D6139748}" dt="2026-03-30T09:51:15.583" v="2639" actId="20577"/>
        <pc:sldMkLst>
          <pc:docMk/>
          <pc:sldMk cId="2016902593" sldId="280"/>
        </pc:sldMkLst>
        <pc:spChg chg="mod">
          <ac:chgData name="Evita Vičule" userId="38f81696-23d2-4762-97cc-542fa1851af2" providerId="ADAL" clId="{F4B922FF-0D70-4C6D-BF33-C725D6139748}" dt="2026-03-30T09:51:15.583" v="2639" actId="20577"/>
          <ac:spMkLst>
            <pc:docMk/>
            <pc:sldMk cId="2016902593" sldId="280"/>
            <ac:spMk id="14" creationId="{F37151C6-65CA-4095-BEBD-1C41E815ED01}"/>
          </ac:spMkLst>
        </pc:spChg>
        <pc:spChg chg="mod">
          <ac:chgData name="Evita Vičule" userId="38f81696-23d2-4762-97cc-542fa1851af2" providerId="ADAL" clId="{F4B922FF-0D70-4C6D-BF33-C725D6139748}" dt="2026-03-30T08:55:08.210" v="2285" actId="255"/>
          <ac:spMkLst>
            <pc:docMk/>
            <pc:sldMk cId="2016902593" sldId="280"/>
            <ac:spMk id="208" creationId="{00000000-0000-0000-0000-000000000000}"/>
          </ac:spMkLst>
        </pc:spChg>
      </pc:sldChg>
      <pc:sldChg chg="new del">
        <pc:chgData name="Evita Vičule" userId="38f81696-23d2-4762-97cc-542fa1851af2" providerId="ADAL" clId="{F4B922FF-0D70-4C6D-BF33-C725D6139748}" dt="2026-03-30T08:53:42.827" v="2209" actId="680"/>
        <pc:sldMkLst>
          <pc:docMk/>
          <pc:sldMk cId="3141617687" sldId="280"/>
        </pc:sldMkLst>
      </pc:sldChg>
      <pc:sldChg chg="modSp add mod">
        <pc:chgData name="Evita Vičule" userId="38f81696-23d2-4762-97cc-542fa1851af2" providerId="ADAL" clId="{F4B922FF-0D70-4C6D-BF33-C725D6139748}" dt="2026-03-30T10:18:19.224" v="3426" actId="20577"/>
        <pc:sldMkLst>
          <pc:docMk/>
          <pc:sldMk cId="2930911704" sldId="281"/>
        </pc:sldMkLst>
        <pc:spChg chg="mod">
          <ac:chgData name="Evita Vičule" userId="38f81696-23d2-4762-97cc-542fa1851af2" providerId="ADAL" clId="{F4B922FF-0D70-4C6D-BF33-C725D6139748}" dt="2026-03-30T10:18:19.224" v="3426" actId="20577"/>
          <ac:spMkLst>
            <pc:docMk/>
            <pc:sldMk cId="2930911704" sldId="281"/>
            <ac:spMk id="14" creationId="{F37151C6-65CA-4095-BEBD-1C41E815ED01}"/>
          </ac:spMkLst>
        </pc:spChg>
        <pc:spChg chg="mod">
          <ac:chgData name="Evita Vičule" userId="38f81696-23d2-4762-97cc-542fa1851af2" providerId="ADAL" clId="{F4B922FF-0D70-4C6D-BF33-C725D6139748}" dt="2026-03-30T10:13:12.128" v="3345" actId="1076"/>
          <ac:spMkLst>
            <pc:docMk/>
            <pc:sldMk cId="2930911704" sldId="281"/>
            <ac:spMk id="20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1143000" y="685800"/>
            <a:ext cx="4572000" cy="3429000"/>
          </a:xfrm>
          <a:prstGeom prst="rect">
            <a:avLst/>
          </a:prstGeom>
        </p:spPr>
        <p:txBody>
          <a:bodyPr/>
          <a:lstStyle/>
          <a:p>
            <a:endParaRPr/>
          </a:p>
        </p:txBody>
      </p:sp>
      <p:sp>
        <p:nvSpPr>
          <p:cNvPr id="171" name="Shape 17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Bowl with salmon cakes, salad and houmo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Blank bright">
    <p:bg>
      <p:bgPr>
        <a:solidFill>
          <a:srgbClr val="F0EE7D"/>
        </a:solidFill>
        <a:effectLst/>
      </p:bgPr>
    </p:bg>
    <p:spTree>
      <p:nvGrpSpPr>
        <p:cNvPr id="1" name=""/>
        <p:cNvGrpSpPr/>
        <p:nvPr/>
      </p:nvGrpSpPr>
      <p:grpSpPr>
        <a:xfrm>
          <a:off x="0" y="0"/>
          <a:ext cx="0" cy="0"/>
          <a:chOff x="0" y="0"/>
          <a:chExt cx="0" cy="0"/>
        </a:xfrm>
      </p:grpSpPr>
      <p:sp>
        <p:nvSpPr>
          <p:cNvPr id="149" name="Slide Number"/>
          <p:cNvSpPr txBox="1">
            <a:spLocks noGrp="1"/>
          </p:cNvSpPr>
          <p:nvPr>
            <p:ph type="sldNum" sz="quarter" idx="2"/>
          </p:nvPr>
        </p:nvSpPr>
        <p:spPr>
          <a:xfrm>
            <a:off x="924520" y="816967"/>
            <a:ext cx="403988" cy="447676"/>
          </a:xfrm>
          <a:prstGeom prst="rect">
            <a:avLst/>
          </a:prstGeom>
        </p:spPr>
        <p:txBody>
          <a:bodyPr lIns="71437" tIns="71437" rIns="71437" bIns="71437" anchor="t"/>
          <a:lstStyle>
            <a:lvl1pPr algn="l">
              <a:defRPr sz="2000">
                <a:solidFill>
                  <a:srgbClr val="66645C"/>
                </a:solidFill>
                <a:latin typeface="Apercu Pro"/>
                <a:ea typeface="Apercu Pro"/>
                <a:cs typeface="Apercu Pro"/>
                <a:sym typeface="Apercu Pro"/>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Content light">
    <p:bg>
      <p:bgPr>
        <a:solidFill>
          <a:srgbClr val="F5F5F7"/>
        </a:solidFill>
        <a:effectLst/>
      </p:bgPr>
    </p:bg>
    <p:spTree>
      <p:nvGrpSpPr>
        <p:cNvPr id="1" name=""/>
        <p:cNvGrpSpPr/>
        <p:nvPr/>
      </p:nvGrpSpPr>
      <p:grpSpPr>
        <a:xfrm>
          <a:off x="0" y="0"/>
          <a:ext cx="0" cy="0"/>
          <a:chOff x="0" y="0"/>
          <a:chExt cx="0" cy="0"/>
        </a:xfrm>
      </p:grpSpPr>
      <p:sp>
        <p:nvSpPr>
          <p:cNvPr id="156" name="Slide Number"/>
          <p:cNvSpPr txBox="1">
            <a:spLocks noGrp="1"/>
          </p:cNvSpPr>
          <p:nvPr>
            <p:ph type="sldNum" sz="quarter" idx="2"/>
          </p:nvPr>
        </p:nvSpPr>
        <p:spPr>
          <a:xfrm>
            <a:off x="924520" y="816967"/>
            <a:ext cx="442342" cy="460376"/>
          </a:xfrm>
          <a:prstGeom prst="rect">
            <a:avLst/>
          </a:prstGeom>
        </p:spPr>
        <p:txBody>
          <a:bodyPr lIns="71437" tIns="71437" rIns="71437" bIns="71437" anchor="t"/>
          <a:lstStyle>
            <a:lvl1pPr algn="l">
              <a:defRPr sz="2000">
                <a:solidFill>
                  <a:srgbClr val="071923"/>
                </a:solidFill>
                <a:latin typeface="Formular"/>
                <a:ea typeface="Formular"/>
                <a:cs typeface="Formular"/>
                <a:sym typeface="Formular"/>
              </a:defRPr>
            </a:lvl1pPr>
          </a:lstStyle>
          <a:p>
            <a:fld id="{86CB4B4D-7CA3-9044-876B-883B54F8677D}" type="slidenum">
              <a:t>‹#›</a:t>
            </a:fld>
            <a:endParaRPr/>
          </a:p>
        </p:txBody>
      </p:sp>
      <p:sp>
        <p:nvSpPr>
          <p:cNvPr id="157" name="Rīgas satiksme — Elektrobusu krāsu risinājums"/>
          <p:cNvSpPr txBox="1"/>
          <p:nvPr/>
        </p:nvSpPr>
        <p:spPr>
          <a:xfrm>
            <a:off x="1476144" y="816967"/>
            <a:ext cx="5821300" cy="460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7" tIns="71437" rIns="71437" bIns="71437">
            <a:spAutoFit/>
          </a:bodyPr>
          <a:lstStyle>
            <a:lvl1pPr algn="l" defTabSz="584200">
              <a:defRPr sz="2000">
                <a:solidFill>
                  <a:srgbClr val="071923"/>
                </a:solidFill>
                <a:latin typeface="Formular"/>
                <a:ea typeface="Formular"/>
                <a:cs typeface="Formular"/>
                <a:sym typeface="Formular"/>
              </a:defRPr>
            </a:lvl1pPr>
          </a:lstStyle>
          <a:p>
            <a:r>
              <a:t>Rīgas satiksme — Elektrobusu krāsu risinājums</a:t>
            </a: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Content medium">
    <p:bg>
      <p:bgPr>
        <a:solidFill>
          <a:srgbClr val="A6AAA9"/>
        </a:solidFill>
        <a:effectLst/>
      </p:bgPr>
    </p:bg>
    <p:spTree>
      <p:nvGrpSpPr>
        <p:cNvPr id="1" name=""/>
        <p:cNvGrpSpPr/>
        <p:nvPr/>
      </p:nvGrpSpPr>
      <p:grpSpPr>
        <a:xfrm>
          <a:off x="0" y="0"/>
          <a:ext cx="0" cy="0"/>
          <a:chOff x="0" y="0"/>
          <a:chExt cx="0" cy="0"/>
        </a:xfrm>
      </p:grpSpPr>
      <p:sp>
        <p:nvSpPr>
          <p:cNvPr id="164" name="Slide Number"/>
          <p:cNvSpPr txBox="1">
            <a:spLocks noGrp="1"/>
          </p:cNvSpPr>
          <p:nvPr>
            <p:ph type="sldNum" sz="quarter" idx="2"/>
          </p:nvPr>
        </p:nvSpPr>
        <p:spPr>
          <a:xfrm>
            <a:off x="924520" y="816967"/>
            <a:ext cx="413665" cy="422276"/>
          </a:xfrm>
          <a:prstGeom prst="rect">
            <a:avLst/>
          </a:prstGeom>
        </p:spPr>
        <p:txBody>
          <a:bodyPr lIns="71437" tIns="71437" rIns="71437" bIns="71437" anchor="t"/>
          <a:lstStyle>
            <a:lvl1pPr algn="l">
              <a:defRPr>
                <a:solidFill>
                  <a:srgbClr val="D5D5D5"/>
                </a:solidFill>
                <a:latin typeface="Formular"/>
                <a:ea typeface="Formular"/>
                <a:cs typeface="Formular"/>
                <a:sym typeface="Formular"/>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oumo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54CD4"/>
        </a:solidFill>
        <a:effectLst/>
      </p:bgPr>
    </p:bg>
    <p:spTree>
      <p:nvGrpSpPr>
        <p:cNvPr id="1" name=""/>
        <p:cNvGrpSpPr/>
        <p:nvPr/>
      </p:nvGrpSpPr>
      <p:grpSpPr>
        <a:xfrm>
          <a:off x="0" y="0"/>
          <a:ext cx="0" cy="0"/>
          <a:chOff x="0" y="0"/>
          <a:chExt cx="0" cy="0"/>
        </a:xfrm>
      </p:grpSpPr>
      <p:sp>
        <p:nvSpPr>
          <p:cNvPr id="173" name="Vieta prezentācijas…"/>
          <p:cNvSpPr txBox="1"/>
          <p:nvPr/>
        </p:nvSpPr>
        <p:spPr>
          <a:xfrm>
            <a:off x="14614785" y="2477425"/>
            <a:ext cx="10606019" cy="96949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l" defTabSz="584200">
              <a:lnSpc>
                <a:spcPct val="90000"/>
              </a:lnSpc>
              <a:defRPr sz="6000" spc="119">
                <a:solidFill>
                  <a:srgbClr val="FFFFFF"/>
                </a:solidFill>
                <a:latin typeface="Gilroy Semibold"/>
                <a:ea typeface="Gilroy Semibold"/>
                <a:cs typeface="Gilroy Semibold"/>
                <a:sym typeface="Gilroy Semibold"/>
              </a:defRPr>
            </a:pPr>
            <a:r>
              <a:rPr lang="lv-LV" sz="7000" b="1" i="1" dirty="0"/>
              <a:t>Mājokļa pabalsts</a:t>
            </a:r>
            <a:endParaRPr sz="7000" b="1" i="1" dirty="0"/>
          </a:p>
        </p:txBody>
      </p:sp>
      <p:sp>
        <p:nvSpPr>
          <p:cNvPr id="174" name="Marts, 2022"/>
          <p:cNvSpPr txBox="1"/>
          <p:nvPr/>
        </p:nvSpPr>
        <p:spPr>
          <a:xfrm>
            <a:off x="17145000" y="6981091"/>
            <a:ext cx="9249863" cy="36048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2700" dirty="0"/>
              <a:t>Rīgas Sociālā dienesta</a:t>
            </a:r>
          </a:p>
          <a:p>
            <a:endParaRPr lang="lv-LV" sz="2700" dirty="0"/>
          </a:p>
          <a:p>
            <a:r>
              <a:rPr lang="lv-LV" sz="2700" dirty="0"/>
              <a:t>Sociālās palīdzības un sociālo pakalpojumu</a:t>
            </a:r>
          </a:p>
          <a:p>
            <a:r>
              <a:rPr lang="lv-LV" sz="2700" dirty="0"/>
              <a:t>atbalsta nodaļas vadītājas vietniece</a:t>
            </a:r>
          </a:p>
          <a:p>
            <a:r>
              <a:rPr lang="lv-LV" sz="2700" dirty="0"/>
              <a:t>Evita Vičule</a:t>
            </a:r>
          </a:p>
          <a:p>
            <a:endParaRPr lang="lv-LV" sz="2700" dirty="0"/>
          </a:p>
          <a:p>
            <a:r>
              <a:rPr lang="lv-LV" sz="2700" dirty="0"/>
              <a:t>2026.gada 1.aprīlis</a:t>
            </a:r>
            <a:endParaRPr sz="2700" dirty="0"/>
          </a:p>
        </p:txBody>
      </p:sp>
      <p:pic>
        <p:nvPicPr>
          <p:cNvPr id="175" name="Image" descr="Image"/>
          <p:cNvPicPr>
            <a:picLocks noChangeAspect="1"/>
          </p:cNvPicPr>
          <p:nvPr/>
        </p:nvPicPr>
        <p:blipFill>
          <a:blip r:embed="rId2"/>
          <a:stretch>
            <a:fillRect/>
          </a:stretch>
        </p:blipFill>
        <p:spPr>
          <a:xfrm>
            <a:off x="17145000" y="11844247"/>
            <a:ext cx="1394532" cy="1339654"/>
          </a:xfrm>
          <a:prstGeom prst="rect">
            <a:avLst/>
          </a:prstGeom>
          <a:ln w="12700">
            <a:miter lim="400000"/>
          </a:ln>
        </p:spPr>
      </p:pic>
      <p:pic>
        <p:nvPicPr>
          <p:cNvPr id="176" name="Image" descr="Image"/>
          <p:cNvPicPr>
            <a:picLocks noChangeAspect="1"/>
          </p:cNvPicPr>
          <p:nvPr/>
        </p:nvPicPr>
        <p:blipFill>
          <a:blip r:embed="rId3"/>
          <a:stretch>
            <a:fillRect/>
          </a:stretch>
        </p:blipFill>
        <p:spPr>
          <a:xfrm>
            <a:off x="-49655" y="3059722"/>
            <a:ext cx="13413963" cy="9917723"/>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4043884" y="975731"/>
            <a:ext cx="16653208" cy="14024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4000" b="1" dirty="0">
                <a:solidFill>
                  <a:schemeClr val="tx1"/>
                </a:solidFill>
                <a:latin typeface="Times New Roman" panose="02020603050405020304" pitchFamily="18" charset="0"/>
                <a:cs typeface="Times New Roman" panose="02020603050405020304" pitchFamily="18" charset="0"/>
              </a:rPr>
              <a:t>IESNIEGUMU RĪGAS SOCIĀLAJĀ DIENESTĀ VAR IESNIEGT:</a:t>
            </a: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1376183" y="3039298"/>
            <a:ext cx="22741302" cy="618630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571500" marR="0" lvl="0" indent="-571500" algn="just" defTabSz="2438338" rtl="0" eaLnBrk="1" fontAlgn="auto" latinLnBrk="0" hangingPunct="0">
              <a:lnSpc>
                <a:spcPct val="100000"/>
              </a:lnSpc>
              <a:spcBef>
                <a:spcPts val="0"/>
              </a:spcBef>
              <a:spcAft>
                <a:spcPts val="0"/>
              </a:spcAft>
              <a:buClrTx/>
              <a:buSzTx/>
              <a:buFont typeface="Arial" panose="020B0604020202020204" pitchFamily="34" charset="0"/>
              <a:buChar char="•"/>
              <a:tabLst/>
              <a:defRPr/>
            </a:pP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nosūtot uz e-pastu </a:t>
            </a:r>
            <a:r>
              <a:rPr kumimoji="0" lang="lv-LV" sz="44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soc@riga.lv</a:t>
            </a: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 parakstot to ar drošu elektronisko parakstu;</a:t>
            </a:r>
          </a:p>
          <a:p>
            <a:pPr marL="571500" marR="0" lvl="0" indent="-571500" algn="just" defTabSz="2438338" rtl="0" eaLnBrk="1" fontAlgn="auto" latinLnBrk="0" hangingPunct="0">
              <a:lnSpc>
                <a:spcPct val="100000"/>
              </a:lnSpc>
              <a:spcBef>
                <a:spcPts val="0"/>
              </a:spcBef>
              <a:spcAft>
                <a:spcPts val="0"/>
              </a:spcAft>
              <a:buClrTx/>
              <a:buSzTx/>
              <a:buFont typeface="Arial" panose="020B0604020202020204" pitchFamily="34" charset="0"/>
              <a:buChar char="•"/>
              <a:tabLst/>
              <a:defRPr/>
            </a:pP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autorizējoties portālā Latvija.gov.lv, izmantojot e-adresi;</a:t>
            </a:r>
          </a:p>
          <a:p>
            <a:pPr marL="571500" marR="0" lvl="0" indent="-571500" algn="just" defTabSz="2438338" rtl="0" eaLnBrk="1" fontAlgn="auto" latinLnBrk="0" hangingPunct="0">
              <a:lnSpc>
                <a:spcPct val="100000"/>
              </a:lnSpc>
              <a:spcBef>
                <a:spcPts val="0"/>
              </a:spcBef>
              <a:spcAft>
                <a:spcPts val="0"/>
              </a:spcAft>
              <a:buClrTx/>
              <a:buSzTx/>
              <a:buFont typeface="Arial" panose="020B0604020202020204" pitchFamily="34" charset="0"/>
              <a:buChar char="•"/>
              <a:tabLst/>
              <a:defRPr/>
            </a:pP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vēršoties personīgi klātienē – Sociālās palīdzības un sociālo pakalpojumu centrā atbilstoši faktiskās dzīvesvietas adresei;</a:t>
            </a:r>
          </a:p>
          <a:p>
            <a:pPr marL="571500" marR="0" lvl="0" indent="-571500" algn="just" defTabSz="2438338" rtl="0" eaLnBrk="1" fontAlgn="auto" latinLnBrk="0" hangingPunct="0">
              <a:lnSpc>
                <a:spcPct val="100000"/>
              </a:lnSpc>
              <a:spcBef>
                <a:spcPts val="0"/>
              </a:spcBef>
              <a:spcAft>
                <a:spcPts val="0"/>
              </a:spcAft>
              <a:buClrTx/>
              <a:buSzTx/>
              <a:buFont typeface="Arial" panose="020B0604020202020204" pitchFamily="34" charset="0"/>
              <a:buChar char="•"/>
              <a:tabLst/>
              <a:defRPr/>
            </a:pP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nosūtot pa pastu uz Rīgas Sociālo dienestu – Baznīcas iela 19/23, Rīga, LV – 1010.</a:t>
            </a:r>
          </a:p>
          <a:p>
            <a:pPr marR="0" lvl="0" algn="just" defTabSz="2438338" rtl="0" eaLnBrk="1" fontAlgn="auto" latinLnBrk="0" hangingPunct="0">
              <a:lnSpc>
                <a:spcPct val="100000"/>
              </a:lnSpc>
              <a:spcBef>
                <a:spcPts val="0"/>
              </a:spcBef>
              <a:spcAft>
                <a:spcPts val="0"/>
              </a:spcAft>
              <a:buClrTx/>
              <a:buSzTx/>
              <a:tabLst/>
              <a:defRPr/>
            </a:pPr>
            <a:endParaRPr lang="lv-LV" sz="4400" dirty="0">
              <a:solidFill>
                <a:srgbClr val="384551"/>
              </a:solidFill>
              <a:latin typeface="Times New Roman" panose="02020603050405020304" pitchFamily="18" charset="0"/>
              <a:cs typeface="Times New Roman" panose="02020603050405020304" pitchFamily="18" charset="0"/>
            </a:endParaRPr>
          </a:p>
          <a:p>
            <a:pPr marR="0" lvl="0" algn="just" defTabSz="2438338" rtl="0" eaLnBrk="1" fontAlgn="auto" latinLnBrk="0" hangingPunct="0">
              <a:lnSpc>
                <a:spcPct val="100000"/>
              </a:lnSpc>
              <a:spcBef>
                <a:spcPts val="0"/>
              </a:spcBef>
              <a:spcAft>
                <a:spcPts val="0"/>
              </a:spcAft>
              <a:buClrTx/>
              <a:buSzTx/>
              <a:tabLst/>
              <a:defRPr/>
            </a:pPr>
            <a:endPar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R="0" lvl="0" algn="just" defTabSz="2438338" rtl="0" eaLnBrk="1" fontAlgn="auto" latinLnBrk="0" hangingPunct="0">
              <a:lnSpc>
                <a:spcPct val="100000"/>
              </a:lnSpc>
              <a:spcBef>
                <a:spcPts val="0"/>
              </a:spcBef>
              <a:spcAft>
                <a:spcPts val="0"/>
              </a:spcAft>
              <a:buClrTx/>
              <a:buSzTx/>
              <a:tabLst/>
              <a:defRPr/>
            </a:pPr>
            <a:endParaRPr lang="lv-LV" sz="4400" dirty="0">
              <a:solidFill>
                <a:srgbClr val="384551"/>
              </a:solidFill>
              <a:latin typeface="Times New Roman" panose="02020603050405020304" pitchFamily="18" charset="0"/>
              <a:cs typeface="Times New Roman" panose="02020603050405020304" pitchFamily="18" charset="0"/>
            </a:endParaRPr>
          </a:p>
          <a:p>
            <a:pPr marR="0" lvl="0" algn="just" defTabSz="2438338" rtl="0" eaLnBrk="1" fontAlgn="auto" latinLnBrk="0" hangingPunct="0">
              <a:lnSpc>
                <a:spcPct val="100000"/>
              </a:lnSpc>
              <a:spcBef>
                <a:spcPts val="0"/>
              </a:spcBef>
              <a:spcAft>
                <a:spcPts val="0"/>
              </a:spcAft>
              <a:buClrTx/>
              <a:buSzTx/>
              <a:tabLst/>
              <a:defRPr/>
            </a:pPr>
            <a:r>
              <a:rPr kumimoji="0" lang="lv-LV" sz="44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Tālrunis informācijai un iepriekšējam pierakstam: </a:t>
            </a:r>
            <a:r>
              <a:rPr kumimoji="0" lang="lv-LV" sz="44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67105048</a:t>
            </a:r>
          </a:p>
        </p:txBody>
      </p:sp>
    </p:spTree>
    <p:extLst>
      <p:ext uri="{BB962C8B-B14F-4D97-AF65-F5344CB8AC3E}">
        <p14:creationId xmlns:p14="http://schemas.microsoft.com/office/powerpoint/2010/main" val="201690259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295" name="Image" descr="Image"/>
          <p:cNvPicPr>
            <a:picLocks noChangeAspect="1"/>
          </p:cNvPicPr>
          <p:nvPr/>
        </p:nvPicPr>
        <p:blipFill>
          <a:blip r:embed="rId2"/>
          <a:stretch>
            <a:fillRect/>
          </a:stretch>
        </p:blipFill>
        <p:spPr>
          <a:xfrm>
            <a:off x="1387238" y="773723"/>
            <a:ext cx="22495200" cy="12576968"/>
          </a:xfrm>
          <a:prstGeom prst="rect">
            <a:avLst/>
          </a:prstGeom>
          <a:ln w="12700">
            <a:miter lim="400000"/>
          </a:ln>
        </p:spPr>
      </p:pic>
      <p:sp>
        <p:nvSpPr>
          <p:cNvPr id="296" name="Tas nevar pastāvēt, kas nevar apliecināties"/>
          <p:cNvSpPr txBox="1"/>
          <p:nvPr/>
        </p:nvSpPr>
        <p:spPr>
          <a:xfrm>
            <a:off x="4146334" y="5646578"/>
            <a:ext cx="16091332" cy="12464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lvl="1" indent="228600" defTabSz="584200">
              <a:lnSpc>
                <a:spcPct val="90000"/>
              </a:lnSpc>
              <a:defRPr sz="9000" spc="180">
                <a:solidFill>
                  <a:srgbClr val="2A47D3"/>
                </a:solidFill>
                <a:latin typeface="Gilroy Semibold"/>
                <a:ea typeface="Gilroy Semibold"/>
                <a:cs typeface="Gilroy Semibold"/>
                <a:sym typeface="Gilroy Semibold"/>
              </a:defRPr>
            </a:pPr>
            <a:r>
              <a:rPr lang="lv-LV" dirty="0"/>
              <a:t>PALDIES PAR UZMANĪNBU!</a:t>
            </a:r>
            <a:endParaRPr dirty="0"/>
          </a:p>
        </p:txBody>
      </p:sp>
      <p:sp>
        <p:nvSpPr>
          <p:cNvPr id="297" name="Imants Ziedonis"/>
          <p:cNvSpPr txBox="1"/>
          <p:nvPr/>
        </p:nvSpPr>
        <p:spPr>
          <a:xfrm>
            <a:off x="8977783" y="10685382"/>
            <a:ext cx="6428435" cy="62239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defTabSz="584200">
              <a:lnSpc>
                <a:spcPct val="120000"/>
              </a:lnSpc>
              <a:defRPr sz="2200" spc="66">
                <a:solidFill>
                  <a:srgbClr val="2A47D4"/>
                </a:solidFill>
                <a:latin typeface="Gilroy Semibold"/>
                <a:ea typeface="Gilroy Semibold"/>
                <a:cs typeface="Gilroy Semibold"/>
                <a:sym typeface="Gilroy Semibold"/>
              </a:defRPr>
            </a:lvl1pPr>
          </a:lstStyle>
          <a:p>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7666316" y="1064433"/>
            <a:ext cx="87369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MĀJOKĻA PABALSTS</a:t>
            </a: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664115" y="2872770"/>
            <a:ext cx="22741302" cy="140961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lv-LV" sz="5000" b="0" i="0" dirty="0">
                <a:solidFill>
                  <a:srgbClr val="1C1C1C"/>
                </a:solidFill>
                <a:effectLst/>
                <a:latin typeface="Times New Roman" panose="02020603050405020304" pitchFamily="18" charset="0"/>
                <a:cs typeface="Times New Roman" panose="02020603050405020304" pitchFamily="18" charset="0"/>
              </a:rPr>
              <a:t>Mājokļa pabalsts ir materiāls atbalsts mājokļa uzturēšanas izdevumu segšanai, kas saistīti ar mājokļa lietošanu. </a:t>
            </a:r>
            <a:endParaRPr lang="lv-LV" sz="5000" dirty="0">
              <a:solidFill>
                <a:srgbClr val="1C1C1C"/>
              </a:solidFill>
              <a:latin typeface="Times New Roman" panose="02020603050405020304" pitchFamily="18" charset="0"/>
              <a:cs typeface="Times New Roman" panose="02020603050405020304" pitchFamily="18" charset="0"/>
            </a:endParaRP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algn="just"/>
            <a:r>
              <a:rPr lang="lv-LV" sz="4500" b="1" dirty="0">
                <a:solidFill>
                  <a:srgbClr val="1C1C1C"/>
                </a:solidFill>
                <a:latin typeface="Times New Roman" panose="02020603050405020304" pitchFamily="18" charset="0"/>
                <a:cs typeface="Times New Roman" panose="02020603050405020304" pitchFamily="18" charset="0"/>
              </a:rPr>
              <a:t>Kādi izdevumi tiek ņemti vērā, aprēķinot mājokļa pabalstu:</a:t>
            </a:r>
          </a:p>
          <a:p>
            <a:pPr algn="just"/>
            <a:endParaRPr lang="lv-LV" sz="4500" b="1" dirty="0">
              <a:solidFill>
                <a:srgbClr val="1C1C1C"/>
              </a:solidFill>
              <a:latin typeface="Times New Roman" panose="02020603050405020304" pitchFamily="18" charset="0"/>
              <a:cs typeface="Times New Roman" panose="02020603050405020304" pitchFamily="18" charset="0"/>
            </a:endParaRPr>
          </a:p>
          <a:p>
            <a:pPr marL="685800" indent="-685800" algn="just">
              <a:buFont typeface="Arial" panose="020B0604020202020204" pitchFamily="34" charset="0"/>
              <a:buChar char="•"/>
            </a:pPr>
            <a:r>
              <a:rPr lang="lv-LV" sz="4500" dirty="0">
                <a:solidFill>
                  <a:srgbClr val="1C1C1C"/>
                </a:solidFill>
                <a:latin typeface="Times New Roman" panose="02020603050405020304" pitchFamily="18" charset="0"/>
                <a:cs typeface="Times New Roman" panose="02020603050405020304" pitchFamily="18" charset="0"/>
              </a:rPr>
              <a:t>īres/apsaimniekošanas izdevumi;</a:t>
            </a:r>
          </a:p>
          <a:p>
            <a:pPr marL="685800" indent="-685800" algn="just">
              <a:buFont typeface="Arial" panose="020B0604020202020204" pitchFamily="34" charset="0"/>
              <a:buChar char="•"/>
            </a:pPr>
            <a:r>
              <a:rPr lang="lv-LV" sz="4500" dirty="0">
                <a:solidFill>
                  <a:srgbClr val="1C1C1C"/>
                </a:solidFill>
                <a:latin typeface="Times New Roman" panose="02020603050405020304" pitchFamily="18" charset="0"/>
                <a:cs typeface="Times New Roman" panose="02020603050405020304" pitchFamily="18" charset="0"/>
              </a:rPr>
              <a:t>izdevumi par gāzi, elektroenerģiju, karsto un auksto ūdeni, apkuri, tai skaitā par cieto kurināmo, atkritumu izvešanu, asenizāciju, nekustamā īpašuma nodokli;</a:t>
            </a:r>
          </a:p>
          <a:p>
            <a:pPr marL="685800" indent="-685800" algn="just">
              <a:buFont typeface="Arial" panose="020B0604020202020204" pitchFamily="34" charset="0"/>
              <a:buChar char="•"/>
            </a:pPr>
            <a:r>
              <a:rPr lang="lv-LV" sz="4500" dirty="0">
                <a:solidFill>
                  <a:srgbClr val="1C1C1C"/>
                </a:solidFill>
                <a:latin typeface="Times New Roman" panose="02020603050405020304" pitchFamily="18" charset="0"/>
                <a:cs typeface="Times New Roman" panose="02020603050405020304" pitchFamily="18" charset="0"/>
              </a:rPr>
              <a:t>izdevumi par telekomunikāciju un interneta lietošanu, par ūdensskaitītāju uzstādīšanu un verifikāciju, izdevumi par dūmvadu un ventilācijas apkopi u.c.</a:t>
            </a:r>
          </a:p>
          <a:p>
            <a:pPr marL="685800" indent="-685800" algn="just">
              <a:buFont typeface="Arial" panose="020B0604020202020204" pitchFamily="34" charset="0"/>
              <a:buChar char="•"/>
            </a:pPr>
            <a:endParaRPr lang="lv-LV" sz="4500" dirty="0">
              <a:solidFill>
                <a:srgbClr val="1C1C1C"/>
              </a:solidFill>
              <a:latin typeface="Times New Roman" panose="02020603050405020304" pitchFamily="18" charset="0"/>
              <a:cs typeface="Times New Roman" panose="02020603050405020304" pitchFamily="18" charset="0"/>
            </a:endParaRP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algn="just"/>
            <a:endParaRPr lang="lv-LV" sz="50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5573746" y="185203"/>
            <a:ext cx="12661499" cy="93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NEPIECIEŠAMIE DOKUMENTI</a:t>
            </a: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821349" y="1264402"/>
            <a:ext cx="22741302" cy="169892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lv-LV" sz="5000" b="0" i="0" dirty="0">
                <a:solidFill>
                  <a:srgbClr val="1C1C1C"/>
                </a:solidFill>
                <a:effectLst/>
                <a:latin typeface="Times New Roman" panose="02020603050405020304" pitchFamily="18" charset="0"/>
                <a:cs typeface="Times New Roman" panose="02020603050405020304" pitchFamily="18" charset="0"/>
              </a:rPr>
              <a:t>Lai saņemtu sociālo palīdzību (</a:t>
            </a:r>
            <a:r>
              <a:rPr lang="lv-LV" sz="5000" b="1" i="0" dirty="0">
                <a:solidFill>
                  <a:srgbClr val="1C1C1C"/>
                </a:solidFill>
                <a:effectLst/>
                <a:latin typeface="Times New Roman" panose="02020603050405020304" pitchFamily="18" charset="0"/>
                <a:cs typeface="Times New Roman" panose="02020603050405020304" pitchFamily="18" charset="0"/>
              </a:rPr>
              <a:t>t.sk., mājokļa pabalstu</a:t>
            </a:r>
            <a:r>
              <a:rPr lang="lv-LV" sz="5000" b="0" i="0" dirty="0">
                <a:solidFill>
                  <a:srgbClr val="1C1C1C"/>
                </a:solidFill>
                <a:effectLst/>
                <a:latin typeface="Times New Roman" panose="02020603050405020304" pitchFamily="18" charset="0"/>
                <a:cs typeface="Times New Roman" panose="02020603050405020304" pitchFamily="18" charset="0"/>
              </a:rPr>
              <a:t>), personai Rīgas Sociālajā dienestā ir jāiesniedz iesniegums un jāaizpilda iztikas līdzekļu deklarācija ienākumu un materiālā stāvokļa izvērtēšanai.</a:t>
            </a: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algn="just"/>
            <a:r>
              <a:rPr lang="lv-LV" sz="4500" b="1" dirty="0">
                <a:solidFill>
                  <a:srgbClr val="1C1C1C"/>
                </a:solidFill>
                <a:latin typeface="Times New Roman" panose="02020603050405020304" pitchFamily="18" charset="0"/>
                <a:cs typeface="Times New Roman" panose="02020603050405020304" pitchFamily="18" charset="0"/>
              </a:rPr>
              <a:t>Nepieciešamie dokumenti:</a:t>
            </a:r>
          </a:p>
          <a:p>
            <a:pPr algn="just"/>
            <a:endParaRPr lang="lv-LV" sz="4500" b="1" dirty="0">
              <a:solidFill>
                <a:srgbClr val="1C1C1C"/>
              </a:solidFill>
              <a:latin typeface="Times New Roman" panose="02020603050405020304" pitchFamily="18" charset="0"/>
              <a:cs typeface="Times New Roman" panose="02020603050405020304" pitchFamily="18" charset="0"/>
            </a:endParaRPr>
          </a:p>
          <a:p>
            <a:pPr marL="685800" indent="-685800" algn="just">
              <a:buFont typeface="Arial" panose="020B0604020202020204" pitchFamily="34" charset="0"/>
              <a:buChar char="•"/>
            </a:pPr>
            <a:r>
              <a:rPr lang="lv-LV" sz="3300" b="1" dirty="0">
                <a:solidFill>
                  <a:srgbClr val="1C1C1C"/>
                </a:solidFill>
                <a:latin typeface="Times New Roman" panose="02020603050405020304" pitchFamily="18" charset="0"/>
                <a:cs typeface="Times New Roman" panose="02020603050405020304" pitchFamily="18" charset="0"/>
              </a:rPr>
              <a:t>Visām personām: </a:t>
            </a:r>
            <a:r>
              <a:rPr lang="lv-LV" sz="3300" dirty="0">
                <a:solidFill>
                  <a:srgbClr val="1C1C1C"/>
                </a:solidFill>
                <a:latin typeface="Times New Roman" panose="02020603050405020304" pitchFamily="18" charset="0"/>
                <a:cs typeface="Times New Roman" panose="02020603050405020304" pitchFamily="18" charset="0"/>
              </a:rPr>
              <a:t>visu mājsaimniecībā esošo personu kredītiestāžu maksājumu vai pasta norēķinu sistēmas kontu izrakstus par pēdējo trīs pilnu kalendāra mēnešu naudas līdzekļu kustību un konta atlikumu minētā perioda sākumā un beigās;</a:t>
            </a:r>
          </a:p>
          <a:p>
            <a:pPr marL="685800" indent="-685800" algn="just">
              <a:buFont typeface="Arial" panose="020B0604020202020204" pitchFamily="34" charset="0"/>
              <a:buChar char="•"/>
            </a:pPr>
            <a:r>
              <a:rPr lang="lv-LV" sz="3300" b="1" dirty="0">
                <a:solidFill>
                  <a:srgbClr val="1C1C1C"/>
                </a:solidFill>
                <a:latin typeface="Times New Roman" panose="02020603050405020304" pitchFamily="18" charset="0"/>
                <a:cs typeface="Times New Roman" panose="02020603050405020304" pitchFamily="18" charset="0"/>
              </a:rPr>
              <a:t>Ja strādā algotu darbu: </a:t>
            </a:r>
            <a:r>
              <a:rPr lang="lv-LV" sz="3300" dirty="0">
                <a:solidFill>
                  <a:srgbClr val="1C1C1C"/>
                </a:solidFill>
                <a:latin typeface="Times New Roman" panose="02020603050405020304" pitchFamily="18" charset="0"/>
                <a:cs typeface="Times New Roman" panose="02020603050405020304" pitchFamily="18" charset="0"/>
              </a:rPr>
              <a:t>darba devēja izziņu par darba samaksu par pēdējiem trim pilniem kalendāra mēnešiem par katru darba ņēmēju mājsaimniecībā, ja personas kredītiestādes maksājumu vai pasta norēķinu sistēmas kontu izrakstos nav nepieciešamās informācijas;</a:t>
            </a:r>
          </a:p>
          <a:p>
            <a:pPr marL="685800" indent="-685800" algn="just">
              <a:buFont typeface="Arial" panose="020B0604020202020204" pitchFamily="34" charset="0"/>
              <a:buChar char="•"/>
            </a:pPr>
            <a:r>
              <a:rPr lang="lv-LV" sz="3300" b="1" dirty="0">
                <a:solidFill>
                  <a:srgbClr val="1C1C1C"/>
                </a:solidFill>
                <a:latin typeface="Times New Roman" panose="02020603050405020304" pitchFamily="18" charset="0"/>
                <a:cs typeface="Times New Roman" panose="02020603050405020304" pitchFamily="18" charset="0"/>
              </a:rPr>
              <a:t>Ja veic saimniecisko darbību: </a:t>
            </a:r>
            <a:r>
              <a:rPr lang="lv-LV" sz="3300" dirty="0">
                <a:solidFill>
                  <a:srgbClr val="1C1C1C"/>
                </a:solidFill>
                <a:latin typeface="Times New Roman" panose="02020603050405020304" pitchFamily="18" charset="0"/>
                <a:cs typeface="Times New Roman" panose="02020603050405020304" pitchFamily="18" charset="0"/>
              </a:rPr>
              <a:t>ienākumi no saimnieciskās darbības (piemēram, preču ražošana, tirdzniecība un pakalpojumu sniegšana par atlīdzību, profesionālā darbība);</a:t>
            </a:r>
          </a:p>
          <a:p>
            <a:pPr marL="685800" indent="-685800" algn="just">
              <a:buFont typeface="Arial" panose="020B0604020202020204" pitchFamily="34" charset="0"/>
              <a:buChar char="•"/>
            </a:pPr>
            <a:r>
              <a:rPr lang="lv-LV" sz="3300" b="1" dirty="0">
                <a:solidFill>
                  <a:srgbClr val="1C1C1C"/>
                </a:solidFill>
                <a:latin typeface="Times New Roman" panose="02020603050405020304" pitchFamily="18" charset="0"/>
                <a:cs typeface="Times New Roman" panose="02020603050405020304" pitchFamily="18" charset="0"/>
              </a:rPr>
              <a:t>Citus dokumentus: </a:t>
            </a:r>
            <a:r>
              <a:rPr lang="lv-LV" sz="3300" dirty="0">
                <a:solidFill>
                  <a:srgbClr val="1C1C1C"/>
                </a:solidFill>
                <a:latin typeface="Times New Roman" panose="02020603050405020304" pitchFamily="18" charset="0"/>
                <a:cs typeface="Times New Roman" panose="02020603050405020304" pitchFamily="18" charset="0"/>
              </a:rPr>
              <a:t>atsevišķi dzīvojoša laulātā vai citu personu sniegtais materiālais atbalsts; </a:t>
            </a:r>
          </a:p>
          <a:p>
            <a:pPr marL="685800" indent="-685800" algn="just">
              <a:buFont typeface="Arial" panose="020B0604020202020204" pitchFamily="34" charset="0"/>
              <a:buChar char="•"/>
            </a:pPr>
            <a:r>
              <a:rPr lang="lv-LV" sz="3300" b="1" dirty="0">
                <a:solidFill>
                  <a:srgbClr val="1C1C1C"/>
                </a:solidFill>
                <a:latin typeface="Times New Roman" panose="02020603050405020304" pitchFamily="18" charset="0"/>
                <a:cs typeface="Times New Roman" panose="02020603050405020304" pitchFamily="18" charset="0"/>
              </a:rPr>
              <a:t>Ja pieprasa mājokļa pabalstu</a:t>
            </a:r>
            <a:r>
              <a:rPr lang="lv-LV" sz="3300" dirty="0">
                <a:solidFill>
                  <a:srgbClr val="1C1C1C"/>
                </a:solidFill>
                <a:latin typeface="Times New Roman" panose="02020603050405020304" pitchFamily="18" charset="0"/>
                <a:cs typeface="Times New Roman" panose="02020603050405020304" pitchFamily="18" charset="0"/>
              </a:rPr>
              <a:t>, UZRĀDA ĪRES UN/VAI APSAIMNIEKOŠANAS LĪGUMA ORĢINĀLU, ar dzīvojamās telpas lietošanu saistītas maksājumu kvītis par iepriekšējo vai kārtējo mēnesi, tai skaitā darījumu apliecinošu dokumentu par patērētās elektroenerģijas vai gāzes apmaksu, un darījumu apliecinošu dokumentu par kurināmā iegādi.</a:t>
            </a:r>
          </a:p>
          <a:p>
            <a:pPr algn="just"/>
            <a:endParaRPr lang="lv-LV" sz="4500" dirty="0">
              <a:solidFill>
                <a:srgbClr val="1C1C1C"/>
              </a:solidFill>
              <a:latin typeface="Times New Roman" panose="02020603050405020304" pitchFamily="18" charset="0"/>
              <a:cs typeface="Times New Roman" panose="02020603050405020304" pitchFamily="18" charset="0"/>
            </a:endParaRP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endParaRPr lang="lv-LV" sz="5000" dirty="0">
              <a:solidFill>
                <a:srgbClr val="1C1C1C"/>
              </a:solidFill>
              <a:latin typeface="Times New Roman" panose="02020603050405020304" pitchFamily="18" charset="0"/>
              <a:cs typeface="Times New Roman" panose="02020603050405020304" pitchFamily="18" charset="0"/>
            </a:endParaRPr>
          </a:p>
          <a:p>
            <a:pPr algn="just"/>
            <a:endParaRPr lang="lv-LV" sz="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14468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5644084" y="325102"/>
            <a:ext cx="12661499"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KĀ APRĒĶINA MĀJOKĻA PABALSTU</a:t>
            </a: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821349" y="1886755"/>
            <a:ext cx="22741302" cy="98950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lv-LV" sz="4800" b="0" i="0" dirty="0">
                <a:solidFill>
                  <a:srgbClr val="1C1C1C"/>
                </a:solidFill>
                <a:effectLst/>
                <a:latin typeface="Times New Roman" panose="02020603050405020304" pitchFamily="18" charset="0"/>
                <a:cs typeface="Times New Roman" panose="02020603050405020304" pitchFamily="18" charset="0"/>
              </a:rPr>
              <a:t>Mājokļa pabalsta apmēru aprēķina kā starpību starp garantētā minimālā ienākuma (turpmāk – GMI) sliekšņu summu mājsaimniecībai, kas reizināta ar attiecīgu koeficientu, un rēķinos vai kvītīs aprēķināto maksājumu summu par attiecīgo periodu (nepārsniedzot noteikumu vai pašvaldības saistošajos noteikumos noteikto izdevumu summu par mājokli) un mājsaimniecības kopējiem ienākumiem, izmantojot šādu formulu:</a:t>
            </a:r>
          </a:p>
          <a:p>
            <a:pPr algn="just"/>
            <a:endParaRPr lang="lv-LV" sz="5000" b="0" i="0" dirty="0">
              <a:solidFill>
                <a:srgbClr val="1C1C1C"/>
              </a:solidFill>
              <a:effectLst/>
              <a:latin typeface="Times New Roman" panose="02020603050405020304" pitchFamily="18" charset="0"/>
              <a:cs typeface="Times New Roman" panose="02020603050405020304" pitchFamily="18" charset="0"/>
            </a:endParaRPr>
          </a:p>
          <a:p>
            <a:pPr algn="just"/>
            <a:r>
              <a:rPr lang="lv-LV" sz="3300" b="0" i="0" dirty="0" err="1">
                <a:solidFill>
                  <a:srgbClr val="212529"/>
                </a:solidFill>
                <a:effectLst/>
                <a:latin typeface="RobustaTLPro-Medium"/>
              </a:rPr>
              <a:t>P</a:t>
            </a:r>
            <a:r>
              <a:rPr lang="lv-LV" sz="3300" b="0" i="0" baseline="-25000" dirty="0" err="1">
                <a:solidFill>
                  <a:srgbClr val="212529"/>
                </a:solidFill>
                <a:effectLst/>
                <a:latin typeface="RobustaTLPro-Medium"/>
              </a:rPr>
              <a:t>maj</a:t>
            </a:r>
            <a:r>
              <a:rPr lang="lv-LV" sz="3300" b="0" i="0" dirty="0">
                <a:solidFill>
                  <a:srgbClr val="212529"/>
                </a:solidFill>
                <a:effectLst/>
                <a:latin typeface="RobustaTLPro-Medium"/>
              </a:rPr>
              <a:t> = (GMI</a:t>
            </a:r>
            <a:r>
              <a:rPr lang="lv-LV" sz="3300" b="0" i="0" baseline="30000" dirty="0">
                <a:solidFill>
                  <a:srgbClr val="212529"/>
                </a:solidFill>
                <a:effectLst/>
                <a:latin typeface="RobustaTLPro-Medium"/>
              </a:rPr>
              <a:t>1</a:t>
            </a:r>
            <a:r>
              <a:rPr lang="lv-LV" sz="3300" b="0" i="0" dirty="0">
                <a:solidFill>
                  <a:srgbClr val="212529"/>
                </a:solidFill>
                <a:effectLst/>
                <a:latin typeface="RobustaTLPro-Medium"/>
              </a:rPr>
              <a:t> + GMI</a:t>
            </a:r>
            <a:r>
              <a:rPr lang="lv-LV" sz="3300" b="0" i="0" baseline="30000" dirty="0">
                <a:solidFill>
                  <a:srgbClr val="212529"/>
                </a:solidFill>
                <a:effectLst/>
                <a:latin typeface="RobustaTLPro-Medium"/>
              </a:rPr>
              <a:t>2</a:t>
            </a:r>
            <a:r>
              <a:rPr lang="lv-LV" sz="3300" b="0" i="0" dirty="0">
                <a:solidFill>
                  <a:srgbClr val="212529"/>
                </a:solidFill>
                <a:effectLst/>
                <a:latin typeface="RobustaTLPro-Medium"/>
              </a:rPr>
              <a:t> x N) * KOEF + K – I</a:t>
            </a:r>
            <a:r>
              <a:rPr lang="lv-LV" sz="3300" b="0" i="0" dirty="0">
                <a:solidFill>
                  <a:srgbClr val="212529"/>
                </a:solidFill>
                <a:effectLst/>
                <a:latin typeface="RobustaTLPro-Regular"/>
              </a:rPr>
              <a:t>, kur</a:t>
            </a:r>
          </a:p>
          <a:p>
            <a:pPr algn="just"/>
            <a:r>
              <a:rPr lang="lv-LV" sz="3300" b="0" i="0" dirty="0" err="1">
                <a:solidFill>
                  <a:srgbClr val="212529"/>
                </a:solidFill>
                <a:effectLst/>
                <a:latin typeface="RobustaTLPro-Regular"/>
              </a:rPr>
              <a:t>P</a:t>
            </a:r>
            <a:r>
              <a:rPr lang="lv-LV" sz="3300" b="0" i="0" baseline="-25000" dirty="0" err="1">
                <a:solidFill>
                  <a:srgbClr val="212529"/>
                </a:solidFill>
                <a:effectLst/>
                <a:latin typeface="RobustaTLPro-Regular"/>
              </a:rPr>
              <a:t>maj</a:t>
            </a:r>
            <a:r>
              <a:rPr lang="lv-LV" sz="3300" b="0" i="0" dirty="0">
                <a:solidFill>
                  <a:srgbClr val="212529"/>
                </a:solidFill>
                <a:effectLst/>
                <a:latin typeface="RobustaTLPro-Regular"/>
              </a:rPr>
              <a:t> – pabalsta apmērs;</a:t>
            </a:r>
          </a:p>
          <a:p>
            <a:pPr algn="just"/>
            <a:r>
              <a:rPr lang="lv-LV" sz="3300" b="0" i="0" dirty="0">
                <a:solidFill>
                  <a:srgbClr val="212529"/>
                </a:solidFill>
                <a:effectLst/>
                <a:latin typeface="RobustaTLPro-Regular"/>
              </a:rPr>
              <a:t>(GMI</a:t>
            </a:r>
            <a:r>
              <a:rPr lang="lv-LV" sz="3300" b="0" i="0" baseline="30000" dirty="0">
                <a:solidFill>
                  <a:srgbClr val="212529"/>
                </a:solidFill>
                <a:effectLst/>
                <a:latin typeface="RobustaTLPro-Regular"/>
              </a:rPr>
              <a:t>1</a:t>
            </a:r>
            <a:r>
              <a:rPr lang="lv-LV" sz="3300" b="0" i="0" dirty="0">
                <a:solidFill>
                  <a:srgbClr val="212529"/>
                </a:solidFill>
                <a:effectLst/>
                <a:latin typeface="RobustaTLPro-Regular"/>
              </a:rPr>
              <a:t> + GMI</a:t>
            </a:r>
            <a:r>
              <a:rPr lang="lv-LV" sz="3300" b="0" i="0" baseline="30000" dirty="0">
                <a:solidFill>
                  <a:srgbClr val="212529"/>
                </a:solidFill>
                <a:effectLst/>
                <a:latin typeface="RobustaTLPro-Regular"/>
              </a:rPr>
              <a:t>2</a:t>
            </a:r>
            <a:r>
              <a:rPr lang="lv-LV" sz="3300" b="0" i="0" dirty="0">
                <a:solidFill>
                  <a:srgbClr val="212529"/>
                </a:solidFill>
                <a:effectLst/>
                <a:latin typeface="RobustaTLPro-Regular"/>
              </a:rPr>
              <a:t> x N) – garantētā minimālā ienākuma sliekšņu summa mājsaimniecībai;</a:t>
            </a:r>
          </a:p>
          <a:p>
            <a:pPr algn="just"/>
            <a:r>
              <a:rPr lang="lv-LV" sz="3300" b="0" i="0" dirty="0">
                <a:solidFill>
                  <a:srgbClr val="212529"/>
                </a:solidFill>
                <a:effectLst/>
                <a:latin typeface="RobustaTLPro-Regular"/>
              </a:rPr>
              <a:t>GMI</a:t>
            </a:r>
            <a:r>
              <a:rPr lang="lv-LV" sz="3300" b="0" i="0" baseline="30000" dirty="0">
                <a:solidFill>
                  <a:srgbClr val="212529"/>
                </a:solidFill>
                <a:effectLst/>
                <a:latin typeface="RobustaTLPro-Regular"/>
              </a:rPr>
              <a:t>1</a:t>
            </a:r>
            <a:r>
              <a:rPr lang="lv-LV" sz="3300" b="0" i="0" dirty="0">
                <a:solidFill>
                  <a:srgbClr val="212529"/>
                </a:solidFill>
                <a:effectLst/>
                <a:latin typeface="RobustaTLPro-Regular"/>
              </a:rPr>
              <a:t> – garantētā minimālā ienākuma slieksnis pirmajai vai vienīgajai personai mājsaimniecībā;</a:t>
            </a:r>
          </a:p>
          <a:p>
            <a:pPr algn="just"/>
            <a:r>
              <a:rPr lang="lv-LV" sz="3300" b="0" i="0" dirty="0">
                <a:solidFill>
                  <a:srgbClr val="212529"/>
                </a:solidFill>
                <a:effectLst/>
                <a:latin typeface="RobustaTLPro-Regular"/>
              </a:rPr>
              <a:t>GMI</a:t>
            </a:r>
            <a:r>
              <a:rPr lang="lv-LV" sz="3300" b="0" i="0" baseline="30000" dirty="0">
                <a:solidFill>
                  <a:srgbClr val="212529"/>
                </a:solidFill>
                <a:effectLst/>
                <a:latin typeface="RobustaTLPro-Regular"/>
              </a:rPr>
              <a:t>2 </a:t>
            </a:r>
            <a:r>
              <a:rPr lang="lv-LV" sz="3300" b="0" i="0" dirty="0">
                <a:solidFill>
                  <a:srgbClr val="212529"/>
                </a:solidFill>
                <a:effectLst/>
                <a:latin typeface="RobustaTLPro-Regular"/>
              </a:rPr>
              <a:t>– garantētā minimālā ienākuma slieksnis katrai nākamajai personai mājsaimniecībā;</a:t>
            </a:r>
          </a:p>
          <a:p>
            <a:pPr algn="just"/>
            <a:r>
              <a:rPr lang="lv-LV" sz="3300" b="0" i="0" dirty="0">
                <a:solidFill>
                  <a:srgbClr val="212529"/>
                </a:solidFill>
                <a:effectLst/>
                <a:latin typeface="RobustaTLPro-Regular"/>
              </a:rPr>
              <a:t>N – pārējo personu skaits mājsaimniecībā;</a:t>
            </a:r>
          </a:p>
          <a:p>
            <a:pPr algn="just"/>
            <a:r>
              <a:rPr lang="lv-LV" sz="3300" b="0" i="0" dirty="0">
                <a:solidFill>
                  <a:srgbClr val="212529"/>
                </a:solidFill>
                <a:effectLst/>
                <a:latin typeface="RobustaTLPro-Regular"/>
              </a:rPr>
              <a:t>KOEF – koeficients, kas noteikts normatīvajos aktos par sociālajiem pakalpojumiem un sociālo palīdzību;</a:t>
            </a:r>
          </a:p>
          <a:p>
            <a:pPr algn="just"/>
            <a:r>
              <a:rPr lang="lv-LV" sz="3300" b="0" i="0" dirty="0">
                <a:solidFill>
                  <a:srgbClr val="212529"/>
                </a:solidFill>
                <a:effectLst/>
                <a:latin typeface="RobustaTLPro-Regular"/>
              </a:rPr>
              <a:t>K – rēķinos vai kvītīs aprēķinātā maksājumu  summa par attiecīgo periodu (nepārsniedzot normatīvos noteikto izdevumu summu);</a:t>
            </a:r>
          </a:p>
          <a:p>
            <a:pPr algn="just"/>
            <a:r>
              <a:rPr lang="lv-LV" sz="3300" b="0" i="0" dirty="0">
                <a:solidFill>
                  <a:srgbClr val="212529"/>
                </a:solidFill>
                <a:effectLst/>
                <a:latin typeface="RobustaTLPro-Regular"/>
              </a:rPr>
              <a:t>I – mājsaimniecības kopējie ienākumi (ieskaitot attiecīgajā mēnesī saņemto GMI pabalsta apmēru).</a:t>
            </a:r>
          </a:p>
          <a:p>
            <a:pPr algn="just"/>
            <a:endParaRPr lang="lv-LV" sz="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34082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5644084" y="325102"/>
            <a:ext cx="12661499" cy="1820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4000" b="1" dirty="0">
                <a:solidFill>
                  <a:schemeClr val="tx1"/>
                </a:solidFill>
                <a:latin typeface="Times New Roman" panose="02020603050405020304" pitchFamily="18" charset="0"/>
                <a:cs typeface="Times New Roman" panose="02020603050405020304" pitchFamily="18" charset="0"/>
              </a:rPr>
              <a:t>PIEMĒROJAMIE KOEFICIENTI MĀJOKĻA PABALSTA APRĒĶINĀŠANAI</a:t>
            </a: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979611" y="2145323"/>
            <a:ext cx="22741302" cy="87254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lv-LV" sz="3300" b="0" i="0" dirty="0">
                <a:solidFill>
                  <a:srgbClr val="212529"/>
                </a:solidFill>
                <a:effectLst/>
                <a:latin typeface="Times New Roman" panose="02020603050405020304" pitchFamily="18" charset="0"/>
                <a:cs typeface="Times New Roman" panose="02020603050405020304" pitchFamily="18" charset="0"/>
              </a:rPr>
              <a:t>No 2025. gada 1.janvāra pašvaldības, aprēķinot mājokļa pabalsta apmēru, GMI sliekšņu summai piemēro šādus koeficientus:</a:t>
            </a:r>
          </a:p>
          <a:p>
            <a:pPr algn="just"/>
            <a:endParaRPr lang="lv-LV" sz="3300" b="0" i="0" dirty="0">
              <a:solidFill>
                <a:srgbClr val="212529"/>
              </a:solidFill>
              <a:effectLst/>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3300" b="0" i="0" dirty="0">
                <a:solidFill>
                  <a:srgbClr val="212529"/>
                </a:solidFill>
                <a:effectLst/>
                <a:latin typeface="Times New Roman" panose="02020603050405020304" pitchFamily="18" charset="0"/>
                <a:cs typeface="Times New Roman" panose="02020603050405020304" pitchFamily="18" charset="0"/>
              </a:rPr>
              <a:t>atsevišķi dzīvojošai pensijas vecuma personai vai atsevišķi dzīvojošai personai ar invaliditāti — koeficientu 2,1 (</a:t>
            </a:r>
            <a:r>
              <a:rPr lang="lv-LV" sz="3300" b="0" i="1" dirty="0">
                <a:solidFill>
                  <a:srgbClr val="212529"/>
                </a:solidFill>
                <a:effectLst/>
                <a:latin typeface="Times New Roman" panose="02020603050405020304" pitchFamily="18" charset="0"/>
                <a:cs typeface="Times New Roman" panose="02020603050405020304" pitchFamily="18" charset="0"/>
              </a:rPr>
              <a:t>no 01.01.2026. – 30.04.2026. </a:t>
            </a:r>
            <a:r>
              <a:rPr lang="lv-LV" sz="3300" b="1" i="1" dirty="0">
                <a:solidFill>
                  <a:srgbClr val="212529"/>
                </a:solidFill>
                <a:effectLst/>
                <a:latin typeface="Times New Roman" panose="02020603050405020304" pitchFamily="18" charset="0"/>
                <a:cs typeface="Times New Roman" panose="02020603050405020304" pitchFamily="18" charset="0"/>
              </a:rPr>
              <a:t>koeficients 2,5</a:t>
            </a:r>
            <a:r>
              <a:rPr lang="lv-LV" sz="3300" b="0" i="0" dirty="0">
                <a:solidFill>
                  <a:srgbClr val="212529"/>
                </a:solidFill>
                <a:effectLst/>
                <a:latin typeface="Times New Roman" panose="02020603050405020304" pitchFamily="18" charset="0"/>
                <a:cs typeface="Times New Roman" panose="02020603050405020304" pitchFamily="18" charset="0"/>
              </a:rPr>
              <a:t>);</a:t>
            </a:r>
          </a:p>
          <a:p>
            <a:pPr marL="571500" indent="-571500" algn="just">
              <a:buFont typeface="Arial" panose="020B0604020202020204" pitchFamily="34" charset="0"/>
              <a:buChar char="•"/>
            </a:pPr>
            <a:endParaRPr lang="lv-LV" sz="3300" b="0" i="0" dirty="0">
              <a:solidFill>
                <a:srgbClr val="212529"/>
              </a:solidFill>
              <a:effectLst/>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3300" b="0" i="0" dirty="0">
                <a:solidFill>
                  <a:srgbClr val="212529"/>
                </a:solidFill>
                <a:effectLst/>
                <a:latin typeface="Times New Roman" panose="02020603050405020304" pitchFamily="18" charset="0"/>
                <a:cs typeface="Times New Roman" panose="02020603050405020304" pitchFamily="18" charset="0"/>
              </a:rPr>
              <a:t>mājsaimniecībai, kurā ir tikai pensijas vecuma personas vai personas ar invaliditāti, — koeficientu 1,7 (</a:t>
            </a:r>
            <a:r>
              <a:rPr lang="es-ES" sz="3300" b="0" i="1" dirty="0">
                <a:solidFill>
                  <a:srgbClr val="212529"/>
                </a:solidFill>
                <a:effectLst/>
                <a:latin typeface="Times New Roman" panose="02020603050405020304" pitchFamily="18" charset="0"/>
                <a:cs typeface="Times New Roman" panose="02020603050405020304" pitchFamily="18" charset="0"/>
              </a:rPr>
              <a:t>no 01.01.2026. – 30.04.2026. </a:t>
            </a:r>
            <a:r>
              <a:rPr lang="es-ES" sz="3300" b="1" i="1" dirty="0">
                <a:solidFill>
                  <a:srgbClr val="212529"/>
                </a:solidFill>
                <a:effectLst/>
                <a:latin typeface="Times New Roman" panose="02020603050405020304" pitchFamily="18" charset="0"/>
                <a:cs typeface="Times New Roman" panose="02020603050405020304" pitchFamily="18" charset="0"/>
              </a:rPr>
              <a:t>koeficients 2,</a:t>
            </a:r>
            <a:r>
              <a:rPr lang="lv-LV" sz="3300" b="1" i="1" dirty="0">
                <a:solidFill>
                  <a:srgbClr val="212529"/>
                </a:solidFill>
                <a:effectLst/>
                <a:latin typeface="Times New Roman" panose="02020603050405020304" pitchFamily="18" charset="0"/>
                <a:cs typeface="Times New Roman" panose="02020603050405020304" pitchFamily="18" charset="0"/>
              </a:rPr>
              <a:t>0</a:t>
            </a:r>
            <a:r>
              <a:rPr lang="lv-LV" sz="3300" b="0" i="0" dirty="0">
                <a:solidFill>
                  <a:srgbClr val="212529"/>
                </a:solidFill>
                <a:effectLst/>
                <a:latin typeface="Times New Roman" panose="02020603050405020304" pitchFamily="18" charset="0"/>
                <a:cs typeface="Times New Roman" panose="02020603050405020304" pitchFamily="18" charset="0"/>
              </a:rPr>
              <a:t>);</a:t>
            </a:r>
          </a:p>
          <a:p>
            <a:pPr marL="571500" indent="-571500" algn="just">
              <a:buFont typeface="Arial" panose="020B0604020202020204" pitchFamily="34" charset="0"/>
              <a:buChar char="•"/>
            </a:pPr>
            <a:endParaRPr lang="lv-LV" sz="3300" b="0" i="0" dirty="0">
              <a:solidFill>
                <a:srgbClr val="212529"/>
              </a:solidFill>
              <a:effectLst/>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3300" b="0" i="0" dirty="0">
                <a:solidFill>
                  <a:srgbClr val="212529"/>
                </a:solidFill>
                <a:effectLst/>
                <a:latin typeface="Times New Roman" panose="02020603050405020304" pitchFamily="18" charset="0"/>
                <a:cs typeface="Times New Roman" panose="02020603050405020304" pitchFamily="18" charset="0"/>
              </a:rPr>
              <a:t>mājsaimniecībai, kurā ir tikai pensijas vecuma personas vai personas ar invaliditāti un bērni, — koeficientu 1,7 (</a:t>
            </a:r>
            <a:r>
              <a:rPr kumimoji="0" lang="es-ES" sz="3300" b="0" i="1" u="none" strike="noStrike" kern="0" cap="none" spc="0" normalizeH="0" baseline="0" noProof="0" dirty="0">
                <a:ln>
                  <a:noFill/>
                </a:ln>
                <a:solidFill>
                  <a:srgbClr val="212529"/>
                </a:solidFill>
                <a:effectLst/>
                <a:uLnTx/>
                <a:uFillTx/>
                <a:latin typeface="Times New Roman" panose="02020603050405020304" pitchFamily="18" charset="0"/>
                <a:cs typeface="Times New Roman" panose="02020603050405020304" pitchFamily="18" charset="0"/>
                <a:sym typeface="Helvetica Neue"/>
              </a:rPr>
              <a:t>no 01.01.2026. – 30.04.2026. </a:t>
            </a:r>
            <a:r>
              <a:rPr kumimoji="0" lang="es-ES" sz="3300" b="1" i="1" u="none" strike="noStrike" kern="0" cap="none" spc="0" normalizeH="0" baseline="0" noProof="0" dirty="0">
                <a:ln>
                  <a:noFill/>
                </a:ln>
                <a:solidFill>
                  <a:srgbClr val="212529"/>
                </a:solidFill>
                <a:effectLst/>
                <a:uLnTx/>
                <a:uFillTx/>
                <a:latin typeface="Times New Roman" panose="02020603050405020304" pitchFamily="18" charset="0"/>
                <a:cs typeface="Times New Roman" panose="02020603050405020304" pitchFamily="18" charset="0"/>
                <a:sym typeface="Helvetica Neue"/>
              </a:rPr>
              <a:t>koeficients 2,</a:t>
            </a:r>
            <a:r>
              <a:rPr kumimoji="0" lang="lv-LV" sz="3300" b="1" i="1" u="none" strike="noStrike" kern="0" cap="none" spc="0" normalizeH="0" baseline="0" noProof="0" dirty="0">
                <a:ln>
                  <a:noFill/>
                </a:ln>
                <a:solidFill>
                  <a:srgbClr val="212529"/>
                </a:solidFill>
                <a:effectLst/>
                <a:uLnTx/>
                <a:uFillTx/>
                <a:latin typeface="Times New Roman" panose="02020603050405020304" pitchFamily="18" charset="0"/>
                <a:cs typeface="Times New Roman" panose="02020603050405020304" pitchFamily="18" charset="0"/>
                <a:sym typeface="Helvetica Neue"/>
              </a:rPr>
              <a:t>0)</a:t>
            </a:r>
            <a:r>
              <a:rPr lang="lv-LV" sz="3300" b="0" i="0" dirty="0">
                <a:solidFill>
                  <a:srgbClr val="212529"/>
                </a:solidFill>
                <a:effectLst/>
                <a:latin typeface="Times New Roman" panose="02020603050405020304" pitchFamily="18" charset="0"/>
                <a:cs typeface="Times New Roman" panose="02020603050405020304" pitchFamily="18" charset="0"/>
              </a:rPr>
              <a:t>;</a:t>
            </a:r>
          </a:p>
          <a:p>
            <a:pPr marL="571500" indent="-571500" algn="just">
              <a:buFont typeface="Arial" panose="020B0604020202020204" pitchFamily="34" charset="0"/>
              <a:buChar char="•"/>
            </a:pPr>
            <a:endParaRPr lang="lv-LV" sz="3300" b="0" i="0" dirty="0">
              <a:solidFill>
                <a:srgbClr val="212529"/>
              </a:solidFill>
              <a:effectLst/>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3300" b="0" i="0" dirty="0">
                <a:solidFill>
                  <a:srgbClr val="212529"/>
                </a:solidFill>
                <a:effectLst/>
                <a:latin typeface="Times New Roman" panose="02020603050405020304" pitchFamily="18" charset="0"/>
                <a:cs typeface="Times New Roman" panose="02020603050405020304" pitchFamily="18" charset="0"/>
              </a:rPr>
              <a:t>pārējām mājsaimniecībām — koeficientu 1,3 (</a:t>
            </a:r>
            <a:r>
              <a:rPr lang="es-ES" sz="3300" b="0" i="1" dirty="0">
                <a:solidFill>
                  <a:srgbClr val="212529"/>
                </a:solidFill>
                <a:effectLst/>
                <a:latin typeface="Times New Roman" panose="02020603050405020304" pitchFamily="18" charset="0"/>
                <a:cs typeface="Times New Roman" panose="02020603050405020304" pitchFamily="18" charset="0"/>
              </a:rPr>
              <a:t>no 01.01.2026. – 30.04.2026. </a:t>
            </a:r>
            <a:r>
              <a:rPr lang="es-ES" sz="3300" b="1" i="1" dirty="0">
                <a:solidFill>
                  <a:srgbClr val="212529"/>
                </a:solidFill>
                <a:effectLst/>
                <a:latin typeface="Times New Roman" panose="02020603050405020304" pitchFamily="18" charset="0"/>
                <a:cs typeface="Times New Roman" panose="02020603050405020304" pitchFamily="18" charset="0"/>
              </a:rPr>
              <a:t>koeficients </a:t>
            </a:r>
            <a:r>
              <a:rPr lang="lv-LV" sz="3300" b="1" i="1" dirty="0">
                <a:solidFill>
                  <a:srgbClr val="212529"/>
                </a:solidFill>
                <a:effectLst/>
                <a:latin typeface="Times New Roman" panose="02020603050405020304" pitchFamily="18" charset="0"/>
                <a:cs typeface="Times New Roman" panose="02020603050405020304" pitchFamily="18" charset="0"/>
              </a:rPr>
              <a:t>1,7</a:t>
            </a:r>
            <a:r>
              <a:rPr lang="lv-LV" sz="3300" b="0" i="0" dirty="0">
                <a:solidFill>
                  <a:srgbClr val="212529"/>
                </a:solidFill>
                <a:effectLst/>
                <a:latin typeface="Times New Roman" panose="02020603050405020304" pitchFamily="18" charset="0"/>
                <a:cs typeface="Times New Roman" panose="02020603050405020304" pitchFamily="18" charset="0"/>
              </a:rPr>
              <a:t>).</a:t>
            </a:r>
            <a:endParaRPr lang="lv-LV" sz="3300" i="1" dirty="0">
              <a:solidFill>
                <a:srgbClr val="212529"/>
              </a:solidFill>
              <a:latin typeface="Times New Roman" panose="02020603050405020304" pitchFamily="18" charset="0"/>
              <a:cs typeface="Times New Roman" panose="02020603050405020304" pitchFamily="18" charset="0"/>
            </a:endParaRPr>
          </a:p>
          <a:p>
            <a:pPr algn="just"/>
            <a:endParaRPr lang="lv-LV" sz="3300" b="1" dirty="0">
              <a:solidFill>
                <a:srgbClr val="212529"/>
              </a:solidFill>
              <a:latin typeface="Times New Roman" panose="02020603050405020304" pitchFamily="18" charset="0"/>
              <a:cs typeface="Times New Roman" panose="02020603050405020304" pitchFamily="18" charset="0"/>
            </a:endParaRPr>
          </a:p>
          <a:p>
            <a:pPr algn="just"/>
            <a:r>
              <a:rPr lang="lv-LV" sz="3300" b="1" dirty="0">
                <a:solidFill>
                  <a:srgbClr val="212529"/>
                </a:solidFill>
                <a:latin typeface="Times New Roman" panose="02020603050405020304" pitchFamily="18" charset="0"/>
                <a:cs typeface="Times New Roman" panose="02020603050405020304" pitchFamily="18" charset="0"/>
              </a:rPr>
              <a:t>Jauna mērķu grupa laika periodā no 01.01.2026. – 30.04.2026.:</a:t>
            </a:r>
          </a:p>
          <a:p>
            <a:pPr algn="just"/>
            <a:endParaRPr lang="lv-LV" sz="3300" b="1" dirty="0">
              <a:solidFill>
                <a:srgbClr val="212529"/>
              </a:solidFill>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3300" b="0" i="0" dirty="0">
                <a:solidFill>
                  <a:srgbClr val="414142"/>
                </a:solidFill>
                <a:effectLst/>
                <a:latin typeface="Times New Roman" panose="02020603050405020304" pitchFamily="18" charset="0"/>
                <a:cs typeface="Times New Roman" panose="02020603050405020304" pitchFamily="18" charset="0"/>
              </a:rPr>
              <a:t>mājsaimniecībai, kurā ir bērni līdz 18 gadu vecumam vai pilngadīgas personas, kuras nav sasniegušas 24 gadu vecumu, ja tās iegūst vispārējo, profesionālo vai augstāko izglītību, — </a:t>
            </a:r>
            <a:r>
              <a:rPr lang="lv-LV" sz="3300" b="1" i="0" dirty="0">
                <a:solidFill>
                  <a:srgbClr val="414142"/>
                </a:solidFill>
                <a:effectLst/>
                <a:latin typeface="Times New Roman" panose="02020603050405020304" pitchFamily="18" charset="0"/>
                <a:cs typeface="Times New Roman" panose="02020603050405020304" pitchFamily="18" charset="0"/>
              </a:rPr>
              <a:t>koeficients 2,0.</a:t>
            </a:r>
            <a:endParaRPr lang="lv-LV" sz="3300" b="1" dirty="0">
              <a:solidFill>
                <a:srgbClr val="21252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361724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3147068" y="628088"/>
            <a:ext cx="18851285" cy="23125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PIEMĒRS ar paaugstināto koeficientu</a:t>
            </a:r>
          </a:p>
          <a:p>
            <a:pPr algn="ctr"/>
            <a:r>
              <a:rPr lang="lv-LV" sz="5000" b="1" dirty="0">
                <a:solidFill>
                  <a:schemeClr val="tx1"/>
                </a:solidFill>
                <a:latin typeface="Times New Roman" panose="02020603050405020304" pitchFamily="18" charset="0"/>
                <a:cs typeface="Times New Roman" panose="02020603050405020304" pitchFamily="18" charset="0"/>
              </a:rPr>
              <a:t>(ja mājsaimniecībā dzīvo viens atsevišķi dzīvojošs pensionārs)</a:t>
            </a: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821349" y="3987431"/>
            <a:ext cx="22741302" cy="664797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lv-LV" sz="4400" b="0" i="0" dirty="0">
                <a:solidFill>
                  <a:srgbClr val="000000"/>
                </a:solidFill>
                <a:effectLst/>
                <a:latin typeface="Times New Roman" panose="02020603050405020304" pitchFamily="18" charset="0"/>
              </a:rPr>
              <a:t>Pēc aprēķina: </a:t>
            </a:r>
            <a:r>
              <a:rPr lang="lv-LV" sz="4400" b="1" dirty="0">
                <a:solidFill>
                  <a:srgbClr val="000000"/>
                </a:solidFill>
                <a:latin typeface="Times New Roman" panose="02020603050405020304" pitchFamily="18" charset="0"/>
              </a:rPr>
              <a:t>6</a:t>
            </a:r>
            <a:r>
              <a:rPr lang="lv-LV" sz="4400" b="1" i="0" dirty="0">
                <a:solidFill>
                  <a:srgbClr val="000000"/>
                </a:solidFill>
                <a:effectLst/>
                <a:latin typeface="Times New Roman" panose="02020603050405020304" pitchFamily="18" charset="0"/>
              </a:rPr>
              <a:t>00,00</a:t>
            </a:r>
            <a:r>
              <a:rPr lang="lv-LV" sz="4400" b="0" i="0" dirty="0">
                <a:solidFill>
                  <a:srgbClr val="000000"/>
                </a:solidFill>
                <a:effectLst/>
                <a:latin typeface="Times New Roman" panose="02020603050405020304" pitchFamily="18" charset="0"/>
              </a:rPr>
              <a:t> EUR (personas kopējie ienākumi) – </a:t>
            </a:r>
            <a:r>
              <a:rPr lang="lv-LV" sz="4400" b="1" i="0" dirty="0">
                <a:solidFill>
                  <a:srgbClr val="000000"/>
                </a:solidFill>
                <a:effectLst/>
                <a:latin typeface="Times New Roman" panose="02020603050405020304" pitchFamily="18" charset="0"/>
              </a:rPr>
              <a:t>467,50 EUR </a:t>
            </a:r>
            <a:r>
              <a:rPr lang="lv-LV" sz="4400" b="0" i="0" dirty="0">
                <a:solidFill>
                  <a:srgbClr val="000000"/>
                </a:solidFill>
                <a:effectLst/>
                <a:latin typeface="Times New Roman" panose="02020603050405020304" pitchFamily="18" charset="0"/>
              </a:rPr>
              <a:t>(personai noteiktais GMI piemērojot koeficientu (187,00 EUR x 2,5 koeficients)) – </a:t>
            </a:r>
            <a:r>
              <a:rPr lang="lv-LV" sz="4400" b="1" i="0" dirty="0">
                <a:solidFill>
                  <a:srgbClr val="000000"/>
                </a:solidFill>
                <a:effectLst/>
                <a:latin typeface="Times New Roman" panose="02020603050405020304" pitchFamily="18" charset="0"/>
              </a:rPr>
              <a:t>300,00 EUR </a:t>
            </a:r>
            <a:r>
              <a:rPr lang="lv-LV" sz="4400" b="0" i="0" dirty="0">
                <a:solidFill>
                  <a:srgbClr val="000000"/>
                </a:solidFill>
                <a:effectLst/>
                <a:latin typeface="Times New Roman" panose="02020603050405020304" pitchFamily="18" charset="0"/>
              </a:rPr>
              <a:t>(normatīvie izdevumi par dzīvojamās telpas īri/apsaimniekošanu un komunālajiem pakalpojumiem) = </a:t>
            </a:r>
            <a:r>
              <a:rPr lang="lv-LV" sz="4400" b="1" dirty="0">
                <a:solidFill>
                  <a:srgbClr val="FF0000"/>
                </a:solidFill>
                <a:latin typeface="Times New Roman" panose="02020603050405020304" pitchFamily="18" charset="0"/>
              </a:rPr>
              <a:t>1</a:t>
            </a:r>
            <a:r>
              <a:rPr lang="lv-LV" sz="4400" b="1" i="0" dirty="0">
                <a:solidFill>
                  <a:srgbClr val="FF0000"/>
                </a:solidFill>
                <a:effectLst/>
                <a:latin typeface="Times New Roman" panose="02020603050405020304" pitchFamily="18" charset="0"/>
              </a:rPr>
              <a:t>67,50 EUR </a:t>
            </a:r>
            <a:r>
              <a:rPr lang="lv-LV" sz="4400" dirty="0">
                <a:solidFill>
                  <a:srgbClr val="000000"/>
                </a:solidFill>
                <a:latin typeface="Times New Roman" panose="02020603050405020304" pitchFamily="18" charset="0"/>
              </a:rPr>
              <a:t>personai aprēķinātais mājokļa pabalsts. </a:t>
            </a:r>
            <a:endParaRPr lang="lv-LV" sz="5000" dirty="0">
              <a:solidFill>
                <a:srgbClr val="000000"/>
              </a:solidFill>
              <a:latin typeface="Times New Roman" panose="02020603050405020304" pitchFamily="18" charset="0"/>
              <a:cs typeface="Times New Roman" panose="02020603050405020304" pitchFamily="18" charset="0"/>
            </a:endParaRPr>
          </a:p>
          <a:p>
            <a:pPr algn="just"/>
            <a:endParaRPr lang="lv-LV" sz="5000" dirty="0">
              <a:solidFill>
                <a:srgbClr val="000000"/>
              </a:solidFill>
              <a:latin typeface="Times New Roman" panose="02020603050405020304" pitchFamily="18" charset="0"/>
              <a:cs typeface="Times New Roman" panose="02020603050405020304" pitchFamily="18" charset="0"/>
            </a:endParaRPr>
          </a:p>
          <a:p>
            <a:pPr algn="just"/>
            <a:r>
              <a:rPr lang="lv-LV" sz="5000" dirty="0">
                <a:solidFill>
                  <a:srgbClr val="000000"/>
                </a:solidFill>
                <a:latin typeface="Times New Roman" panose="02020603050405020304" pitchFamily="18" charset="0"/>
                <a:cs typeface="Times New Roman" panose="02020603050405020304" pitchFamily="18" charset="0"/>
              </a:rPr>
              <a:t>* GMI slieksnis 2026.gadā: </a:t>
            </a:r>
            <a:r>
              <a:rPr lang="lv-LV" sz="5000" b="1" dirty="0">
                <a:solidFill>
                  <a:srgbClr val="000000"/>
                </a:solidFill>
                <a:latin typeface="Times New Roman" panose="02020603050405020304" pitchFamily="18" charset="0"/>
                <a:cs typeface="Times New Roman" panose="02020603050405020304" pitchFamily="18" charset="0"/>
              </a:rPr>
              <a:t>187,00 EUR </a:t>
            </a:r>
            <a:r>
              <a:rPr lang="lv-LV" sz="5000" dirty="0">
                <a:solidFill>
                  <a:srgbClr val="000000"/>
                </a:solidFill>
                <a:latin typeface="Times New Roman" panose="02020603050405020304" pitchFamily="18" charset="0"/>
                <a:cs typeface="Times New Roman" panose="02020603050405020304" pitchFamily="18" charset="0"/>
              </a:rPr>
              <a:t>pirmajai personai un </a:t>
            </a:r>
            <a:r>
              <a:rPr lang="lv-LV" sz="5000" b="1" dirty="0">
                <a:solidFill>
                  <a:srgbClr val="000000"/>
                </a:solidFill>
                <a:latin typeface="Times New Roman" panose="02020603050405020304" pitchFamily="18" charset="0"/>
                <a:cs typeface="Times New Roman" panose="02020603050405020304" pitchFamily="18" charset="0"/>
              </a:rPr>
              <a:t>131,00 EUR </a:t>
            </a:r>
            <a:r>
              <a:rPr lang="lv-LV" sz="5000" dirty="0">
                <a:solidFill>
                  <a:srgbClr val="000000"/>
                </a:solidFill>
                <a:latin typeface="Times New Roman" panose="02020603050405020304" pitchFamily="18" charset="0"/>
                <a:cs typeface="Times New Roman" panose="02020603050405020304" pitchFamily="18" charset="0"/>
              </a:rPr>
              <a:t>pārējām personām mājsaimniecībā.</a:t>
            </a:r>
          </a:p>
          <a:p>
            <a:pPr algn="just"/>
            <a:endParaRPr lang="lv-LV" sz="5000" dirty="0">
              <a:solidFill>
                <a:srgbClr val="000000"/>
              </a:solidFill>
              <a:latin typeface="Times New Roman" panose="02020603050405020304" pitchFamily="18" charset="0"/>
              <a:cs typeface="Times New Roman" panose="02020603050405020304" pitchFamily="18" charset="0"/>
            </a:endParaRPr>
          </a:p>
          <a:p>
            <a:pPr algn="just"/>
            <a:endParaRPr lang="lv-LV" sz="5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55163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3111899" y="1173211"/>
            <a:ext cx="18851285" cy="23125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MĀJSAIMNIECĪBAS MATERIĀLO SITUĀCIJU IZVĒRTĒ UN MĀJOKĻA PABALSTU APRĒĶINA UN PIEŠĶIR:</a:t>
            </a: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821349" y="3987431"/>
            <a:ext cx="22741302" cy="68634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571500" indent="-571500" algn="just">
              <a:buFont typeface="Arial" panose="020B0604020202020204" pitchFamily="34" charset="0"/>
              <a:buChar char="•"/>
            </a:pPr>
            <a:r>
              <a:rPr lang="lv-LV" sz="4400" dirty="0">
                <a:solidFill>
                  <a:srgbClr val="000000"/>
                </a:solidFill>
                <a:latin typeface="Times New Roman" panose="02020603050405020304" pitchFamily="18" charset="0"/>
                <a:cs typeface="Times New Roman" panose="02020603050405020304" pitchFamily="18" charset="0"/>
              </a:rPr>
              <a:t>uz </a:t>
            </a:r>
            <a:r>
              <a:rPr lang="lv-LV" sz="4400" b="1" dirty="0">
                <a:solidFill>
                  <a:srgbClr val="000000"/>
                </a:solidFill>
                <a:latin typeface="Times New Roman" panose="02020603050405020304" pitchFamily="18" charset="0"/>
                <a:cs typeface="Times New Roman" panose="02020603050405020304" pitchFamily="18" charset="0"/>
              </a:rPr>
              <a:t>trim</a:t>
            </a:r>
            <a:r>
              <a:rPr lang="lv-LV" sz="4400" dirty="0">
                <a:solidFill>
                  <a:srgbClr val="000000"/>
                </a:solidFill>
                <a:latin typeface="Times New Roman" panose="02020603050405020304" pitchFamily="18" charset="0"/>
                <a:cs typeface="Times New Roman" panose="02020603050405020304" pitchFamily="18" charset="0"/>
              </a:rPr>
              <a:t> kalendāra mēnešiem, ja mājsaimniecībā ir vismaz viena persona darbspējīgā vecumā;</a:t>
            </a:r>
          </a:p>
          <a:p>
            <a:pPr algn="just"/>
            <a:endParaRPr lang="lv-LV" sz="4400" dirty="0">
              <a:solidFill>
                <a:srgbClr val="000000"/>
              </a:solidFill>
              <a:latin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lv-LV" sz="4400" dirty="0">
                <a:solidFill>
                  <a:srgbClr val="000000"/>
                </a:solidFill>
                <a:latin typeface="Times New Roman" panose="02020603050405020304" pitchFamily="18" charset="0"/>
                <a:cs typeface="Times New Roman" panose="02020603050405020304" pitchFamily="18" charset="0"/>
              </a:rPr>
              <a:t>uz </a:t>
            </a:r>
            <a:r>
              <a:rPr lang="lv-LV" sz="4400" b="1" dirty="0">
                <a:solidFill>
                  <a:srgbClr val="000000"/>
                </a:solidFill>
                <a:latin typeface="Times New Roman" panose="02020603050405020304" pitchFamily="18" charset="0"/>
                <a:cs typeface="Times New Roman" panose="02020603050405020304" pitchFamily="18" charset="0"/>
              </a:rPr>
              <a:t>sešiem</a:t>
            </a:r>
            <a:r>
              <a:rPr lang="lv-LV" sz="4400" dirty="0">
                <a:solidFill>
                  <a:srgbClr val="000000"/>
                </a:solidFill>
                <a:latin typeface="Times New Roman" panose="02020603050405020304" pitchFamily="18" charset="0"/>
                <a:cs typeface="Times New Roman" panose="02020603050405020304" pitchFamily="18" charset="0"/>
              </a:rPr>
              <a:t> kalendāra mēnešiem, ja mājsaimniecībā nav nevienas personas darbspējīgā vecumā.</a:t>
            </a:r>
          </a:p>
          <a:p>
            <a:pPr algn="just"/>
            <a:endParaRPr lang="lv-LV" sz="4400" dirty="0">
              <a:solidFill>
                <a:srgbClr val="000000"/>
              </a:solidFill>
              <a:latin typeface="Times New Roman" panose="02020603050405020304" pitchFamily="18" charset="0"/>
              <a:cs typeface="Times New Roman" panose="02020603050405020304" pitchFamily="18" charset="0"/>
            </a:endParaRPr>
          </a:p>
          <a:p>
            <a:pPr algn="just"/>
            <a:endParaRPr lang="lv-LV" sz="4400" dirty="0">
              <a:solidFill>
                <a:srgbClr val="000000"/>
              </a:solidFill>
              <a:latin typeface="Times New Roman" panose="02020603050405020304" pitchFamily="18" charset="0"/>
              <a:cs typeface="Times New Roman" panose="02020603050405020304" pitchFamily="18" charset="0"/>
            </a:endParaRPr>
          </a:p>
          <a:p>
            <a:pPr algn="just"/>
            <a:endParaRPr lang="lv-LV" sz="4400" dirty="0">
              <a:solidFill>
                <a:srgbClr val="000000"/>
              </a:solidFill>
              <a:latin typeface="Times New Roman" panose="02020603050405020304" pitchFamily="18" charset="0"/>
              <a:cs typeface="Times New Roman" panose="02020603050405020304" pitchFamily="18" charset="0"/>
            </a:endParaRPr>
          </a:p>
          <a:p>
            <a:pPr marL="0" marR="0" lvl="0" indent="0" algn="just" defTabSz="2438338" rtl="0" eaLnBrk="1" fontAlgn="auto" latinLnBrk="0" hangingPunct="0">
              <a:lnSpc>
                <a:spcPct val="100000"/>
              </a:lnSpc>
              <a:spcBef>
                <a:spcPts val="0"/>
              </a:spcBef>
              <a:spcAft>
                <a:spcPts val="0"/>
              </a:spcAft>
              <a:buClrTx/>
              <a:buSzTx/>
              <a:buFontTx/>
              <a:buNone/>
              <a:tabLst/>
              <a:defRPr/>
            </a:pPr>
            <a:r>
              <a:rPr kumimoji="0" lang="lv-LV" sz="4400" b="0" i="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sym typeface="Helvetica Neue"/>
              </a:rPr>
              <a:t>!Svarīgi </a:t>
            </a:r>
            <a:r>
              <a:rPr kumimoji="0" lang="lv-LV" sz="4400" b="0"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Helvetica Neue"/>
              </a:rPr>
              <a:t>– mājokļa pabalsta piešķiršanai NAV obligāts nosacījums, ka mājsaimniecībai jābūt atzītai par trūcīgu vai maznodrošinātu. Mājokļa pabalsts tiek piešķirts izvērtējot kopējos ienākumus un citus materiālos resursus, piemērojot formulu.</a:t>
            </a:r>
          </a:p>
          <a:p>
            <a:pPr algn="just"/>
            <a:endParaRPr lang="lv-LV" sz="4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91170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4061469" y="922978"/>
            <a:ext cx="16653208" cy="23125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5000" b="1" dirty="0">
                <a:solidFill>
                  <a:schemeClr val="tx1"/>
                </a:solidFill>
                <a:latin typeface="Times New Roman" panose="02020603050405020304" pitchFamily="18" charset="0"/>
                <a:cs typeface="Times New Roman" panose="02020603050405020304" pitchFamily="18" charset="0"/>
              </a:rPr>
              <a:t>KĀDAS MĀJSAIMNIECĪBAS VAR PRETENDĒT UZ MĀJOKĻA PABALSTU</a:t>
            </a: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1017422" y="4339124"/>
            <a:ext cx="22741302" cy="652486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685800" indent="-685800" algn="just">
              <a:buFont typeface="Arial" panose="020B0604020202020204" pitchFamily="34" charset="0"/>
              <a:buChar char="•"/>
            </a:pPr>
            <a:r>
              <a:rPr lang="lv-LV" sz="4000" b="0" i="0" dirty="0">
                <a:solidFill>
                  <a:srgbClr val="384551"/>
                </a:solidFill>
                <a:effectLst/>
                <a:latin typeface="Times New Roman" panose="02020603050405020304" pitchFamily="18" charset="0"/>
                <a:cs typeface="Times New Roman" panose="02020603050405020304" pitchFamily="18" charset="0"/>
              </a:rPr>
              <a:t>Mājsaimniecības, kuras savu dzīvesvietu deklarējušas Rīgā un </a:t>
            </a:r>
            <a:r>
              <a:rPr lang="lv-LV" sz="4000" i="0" dirty="0">
                <a:solidFill>
                  <a:srgbClr val="384551"/>
                </a:solidFill>
                <a:effectLst/>
                <a:latin typeface="Times New Roman" panose="02020603050405020304" pitchFamily="18" charset="0"/>
                <a:cs typeface="Times New Roman" panose="02020603050405020304" pitchFamily="18" charset="0"/>
              </a:rPr>
              <a:t>dzīvo</a:t>
            </a:r>
            <a:r>
              <a:rPr lang="lv-LV" sz="4000" b="0" i="0" dirty="0">
                <a:solidFill>
                  <a:srgbClr val="384551"/>
                </a:solidFill>
                <a:effectLst/>
                <a:latin typeface="Times New Roman" panose="02020603050405020304" pitchFamily="18" charset="0"/>
                <a:cs typeface="Times New Roman" panose="02020603050405020304" pitchFamily="18" charset="0"/>
              </a:rPr>
              <a:t> norādītajā adresē;</a:t>
            </a:r>
          </a:p>
          <a:p>
            <a:pPr algn="just"/>
            <a:endParaRPr lang="lv-LV" sz="4000" b="0" i="0" dirty="0">
              <a:solidFill>
                <a:srgbClr val="384551"/>
              </a:solidFill>
              <a:effectLst/>
              <a:latin typeface="Times New Roman" panose="02020603050405020304" pitchFamily="18" charset="0"/>
              <a:cs typeface="Times New Roman" panose="02020603050405020304" pitchFamily="18" charset="0"/>
            </a:endParaRPr>
          </a:p>
          <a:p>
            <a:pPr marL="685800" indent="-685800" algn="just">
              <a:buFont typeface="Arial" panose="020B0604020202020204" pitchFamily="34" charset="0"/>
              <a:buChar char="•"/>
            </a:pPr>
            <a:r>
              <a:rPr lang="lv-LV" sz="4000" b="0" i="0" dirty="0">
                <a:solidFill>
                  <a:srgbClr val="384551"/>
                </a:solidFill>
                <a:effectLst/>
                <a:latin typeface="Times New Roman" panose="02020603050405020304" pitchFamily="18" charset="0"/>
                <a:cs typeface="Times New Roman" panose="02020603050405020304" pitchFamily="18" charset="0"/>
              </a:rPr>
              <a:t>Mājsaimniecības uzkrājumi nepārsniedz 425,00 EUR vienīgajai personai mājsaimniecība + 298,00 EUR katrai nākamajai personai mājsaimniecībā;</a:t>
            </a:r>
          </a:p>
          <a:p>
            <a:pPr algn="just"/>
            <a:endParaRPr lang="lv-LV" sz="4000" b="0" i="0" dirty="0">
              <a:solidFill>
                <a:srgbClr val="384551"/>
              </a:solidFill>
              <a:effectLst/>
              <a:latin typeface="Times New Roman" panose="02020603050405020304" pitchFamily="18" charset="0"/>
              <a:cs typeface="Times New Roman" panose="02020603050405020304" pitchFamily="18" charset="0"/>
            </a:endParaRPr>
          </a:p>
          <a:p>
            <a:pPr marL="685800" indent="-685800" algn="just">
              <a:buFont typeface="Arial" panose="020B0604020202020204" pitchFamily="34" charset="0"/>
              <a:buChar char="•"/>
            </a:pPr>
            <a:r>
              <a:rPr lang="lv-LV" sz="4000" dirty="0">
                <a:solidFill>
                  <a:srgbClr val="384551"/>
                </a:solidFill>
                <a:latin typeface="Times New Roman" panose="02020603050405020304" pitchFamily="18" charset="0"/>
                <a:cs typeface="Times New Roman" panose="02020603050405020304" pitchFamily="18" charset="0"/>
              </a:rPr>
              <a:t>Mājsaimniecībai nepieder īpašumi (t.sk., SIA), kas uzskatāmi par </a:t>
            </a:r>
            <a:r>
              <a:rPr lang="lv-LV" sz="4000" b="1" dirty="0">
                <a:solidFill>
                  <a:srgbClr val="384551"/>
                </a:solidFill>
                <a:latin typeface="Times New Roman" panose="02020603050405020304" pitchFamily="18" charset="0"/>
                <a:cs typeface="Times New Roman" panose="02020603050405020304" pitchFamily="18" charset="0"/>
              </a:rPr>
              <a:t>šķērsli, </a:t>
            </a:r>
            <a:r>
              <a:rPr lang="lv-LV" sz="4000" dirty="0">
                <a:solidFill>
                  <a:srgbClr val="384551"/>
                </a:solidFill>
                <a:latin typeface="Times New Roman" panose="02020603050405020304" pitchFamily="18" charset="0"/>
                <a:cs typeface="Times New Roman" panose="02020603050405020304" pitchFamily="18" charset="0"/>
              </a:rPr>
              <a:t>atbilstoši Sociālās palīdzības un sociālo pakalpojumu likumā noteiktam.</a:t>
            </a:r>
          </a:p>
          <a:p>
            <a:pPr marL="685800" indent="-685800" algn="just">
              <a:buFont typeface="Arial" panose="020B0604020202020204" pitchFamily="34" charset="0"/>
              <a:buChar char="•"/>
            </a:pPr>
            <a:endParaRPr lang="lv-LV" sz="4400" b="1" dirty="0">
              <a:solidFill>
                <a:srgbClr val="384551"/>
              </a:solidFill>
              <a:latin typeface="Times New Roman" panose="02020603050405020304" pitchFamily="18" charset="0"/>
              <a:cs typeface="Times New Roman" panose="02020603050405020304" pitchFamily="18" charset="0"/>
            </a:endParaRPr>
          </a:p>
          <a:p>
            <a:pPr algn="just"/>
            <a:endParaRPr lang="lv-LV" sz="4400" b="0" i="0" dirty="0">
              <a:solidFill>
                <a:srgbClr val="384551"/>
              </a:solidFill>
              <a:effectLst/>
              <a:latin typeface="Times New Roman" panose="02020603050405020304" pitchFamily="18" charset="0"/>
              <a:cs typeface="Times New Roman" panose="02020603050405020304" pitchFamily="18" charset="0"/>
            </a:endParaRPr>
          </a:p>
          <a:p>
            <a:pPr marL="685800" indent="-685800" algn="just">
              <a:buFont typeface="Arial" panose="020B0604020202020204" pitchFamily="34" charset="0"/>
              <a:buChar char="•"/>
            </a:pPr>
            <a:endParaRPr lang="lv-LV" sz="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049292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8" name="RĪGAS BUDŽETS 2022"/>
          <p:cNvSpPr txBox="1"/>
          <p:nvPr/>
        </p:nvSpPr>
        <p:spPr>
          <a:xfrm>
            <a:off x="4061469" y="237178"/>
            <a:ext cx="16653208" cy="14024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gn="ctr"/>
            <a:r>
              <a:rPr lang="lv-LV" sz="3500" b="1" dirty="0">
                <a:solidFill>
                  <a:schemeClr val="tx1"/>
                </a:solidFill>
                <a:latin typeface="Times New Roman" panose="02020603050405020304" pitchFamily="18" charset="0"/>
                <a:cs typeface="Times New Roman" panose="02020603050405020304" pitchFamily="18" charset="0"/>
              </a:rPr>
              <a:t>KĀDAS MĀJSAIMNIECĪBAS VAR PRETENDĒT UZ MĀJOKĻA PABALSTU</a:t>
            </a:r>
          </a:p>
          <a:p>
            <a:pPr algn="ctr"/>
            <a:endParaRPr lang="lv-LV" sz="5000" b="1" dirty="0">
              <a:solidFill>
                <a:schemeClr val="tx1"/>
              </a:solidFill>
              <a:latin typeface="Times New Roman" panose="02020603050405020304" pitchFamily="18" charset="0"/>
              <a:cs typeface="Times New Roman" panose="02020603050405020304" pitchFamily="18" charset="0"/>
            </a:endParaRPr>
          </a:p>
          <a:p>
            <a:pPr algn="ctr"/>
            <a:endParaRPr sz="5000" b="1" dirty="0">
              <a:solidFill>
                <a:schemeClr val="tx1"/>
              </a:solidFill>
              <a:latin typeface="Times New Roman" panose="02020603050405020304" pitchFamily="18" charset="0"/>
              <a:cs typeface="Times New Roman" panose="02020603050405020304" pitchFamily="18" charset="0"/>
            </a:endParaRP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
        <p:nvSpPr>
          <p:cNvPr id="14" name="TextBox 13">
            <a:extLst>
              <a:ext uri="{FF2B5EF4-FFF2-40B4-BE49-F238E27FC236}">
                <a16:creationId xmlns:a16="http://schemas.microsoft.com/office/drawing/2014/main" id="{F37151C6-65CA-4095-BEBD-1C41E815ED01}"/>
              </a:ext>
            </a:extLst>
          </p:cNvPr>
          <p:cNvSpPr txBox="1"/>
          <p:nvPr/>
        </p:nvSpPr>
        <p:spPr>
          <a:xfrm>
            <a:off x="1376183" y="1437662"/>
            <a:ext cx="22741302" cy="128035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just" defTabSz="2438338" rtl="0" eaLnBrk="1" fontAlgn="auto" latinLnBrk="0" hangingPunct="0">
              <a:lnSpc>
                <a:spcPct val="100000"/>
              </a:lnSpc>
              <a:spcBef>
                <a:spcPts val="0"/>
              </a:spcBef>
              <a:spcAft>
                <a:spcPts val="0"/>
              </a:spcAft>
              <a:buClrTx/>
              <a:buSzTx/>
              <a:buFontTx/>
              <a:buNone/>
              <a:tabLst/>
              <a:defRPr/>
            </a:pPr>
            <a:r>
              <a:rPr kumimoji="0" lang="lv-LV" sz="44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Par īpašumu neuzskata:</a:t>
            </a:r>
          </a:p>
          <a:p>
            <a:pPr marL="0" marR="0" lvl="0" indent="0" algn="just" defTabSz="2438338" rtl="0" eaLnBrk="1" fontAlgn="auto" latinLnBrk="0" hangingPunct="0">
              <a:lnSpc>
                <a:spcPct val="100000"/>
              </a:lnSpc>
              <a:spcBef>
                <a:spcPts val="0"/>
              </a:spcBef>
              <a:spcAft>
                <a:spcPts val="0"/>
              </a:spcAft>
              <a:buClrTx/>
              <a:buSzTx/>
              <a:buFontTx/>
              <a:buNone/>
              <a:tabLst/>
              <a:defRPr/>
            </a:pPr>
            <a:endParaRPr kumimoji="0" lang="lv-LV" sz="44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viens mājsaimniecības nekustamais īpašums vai tā daļa, kur savu dzīvesvietu deklarējis un dzīvo iesniedzējs un pārējās personas, kurām ir kopīga saimniecība ar iesniedzēju;</a:t>
            </a:r>
          </a:p>
          <a:p>
            <a:pPr marR="0" lvl="0" algn="just" defTabSz="2438338" rtl="0" eaLnBrk="1" fontAlgn="auto" latinLnBrk="0" hangingPunct="0">
              <a:lnSpc>
                <a:spcPct val="100000"/>
              </a:lnSpc>
              <a:spcBef>
                <a:spcPts val="0"/>
              </a:spcBef>
              <a:spcAft>
                <a:spcPts val="0"/>
              </a:spcAft>
              <a:buClrTx/>
              <a:buSzTx/>
              <a:tabLst/>
              <a:defRPr/>
            </a:pPr>
            <a:endPar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zemes īpašums, kas kopumā nepārsniedz </a:t>
            </a:r>
            <a:r>
              <a:rPr kumimoji="0" lang="lv-LV" sz="3300" b="1"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5 ha </a:t>
            </a:r>
            <a:r>
              <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mājsaimniecībai, kā arī šim nekustamajam īpašumam vai tā daļai funkcionāli piederīgas saimniecības ēkas, dārza māja, </a:t>
            </a:r>
            <a:r>
              <a:rPr kumimoji="0" lang="lv-LV" sz="3300" b="0" i="0" u="sng"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kura izmantojama tikai vasaras periodā</a:t>
            </a:r>
            <a:r>
              <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rPr>
              <a:t>, vai ne vairāk kā divas saimniecības ēkas uz nomātas zemes;</a:t>
            </a:r>
          </a:p>
          <a:p>
            <a:pPr marR="0" lvl="0" algn="just" defTabSz="2438338" rtl="0" eaLnBrk="1" fontAlgn="auto" latinLnBrk="0" hangingPunct="0">
              <a:lnSpc>
                <a:spcPct val="100000"/>
              </a:lnSpc>
              <a:spcBef>
                <a:spcPts val="0"/>
              </a:spcBef>
              <a:spcAft>
                <a:spcPts val="0"/>
              </a:spcAft>
              <a:buClrTx/>
              <a:buSzTx/>
              <a:tabLst/>
              <a:defRPr/>
            </a:pPr>
            <a:endParaRPr kumimoji="0" lang="lv-LV" sz="3300" b="0" i="0" u="none" strike="noStrike" kern="0" cap="none" spc="0" normalizeH="0" baseline="0" noProof="0" dirty="0">
              <a:ln>
                <a:noFill/>
              </a:ln>
              <a:solidFill>
                <a:srgbClr val="414142"/>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lv-LV" sz="3300" b="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nekustamais īpašums vai tā daļa, kas pieder iesniedzēja mājsaimniecībā dzīvojošai personai un kur savu dzīvesvietu </a:t>
            </a:r>
            <a:r>
              <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deklarējuši un dzīvo atbalsta pieprasītāju pirmās pakāpes pilngadīgie radinieki, kuriem nepieder cits nekustamais īpašums;</a:t>
            </a:r>
          </a:p>
          <a:p>
            <a:pPr marR="0" lvl="0" algn="just" defTabSz="2438338" rtl="0" eaLnBrk="1" fontAlgn="auto" latinLnBrk="0" hangingPunct="0">
              <a:lnSpc>
                <a:spcPct val="100000"/>
              </a:lnSpc>
              <a:spcBef>
                <a:spcPts val="0"/>
              </a:spcBef>
              <a:spcAft>
                <a:spcPts val="0"/>
              </a:spcAft>
              <a:buClrTx/>
              <a:buSzTx/>
              <a:tabLst/>
              <a:defRPr/>
            </a:pPr>
            <a:endPar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lv-LV" sz="33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sociālajai funkcionēšanai nepieciešamos transportlīdzekļus, kuru pilna masa nepārsniedz 3500 kilogramus, bet </a:t>
            </a:r>
            <a:r>
              <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ne vairāk kā vienu transportlīdzekli mājsaimniecībā </a:t>
            </a:r>
            <a:r>
              <a:rPr kumimoji="0" lang="lv-LV" sz="33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un, ja mājsaimniecībā </a:t>
            </a:r>
            <a:r>
              <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ir bērni </a:t>
            </a:r>
            <a:r>
              <a:rPr kumimoji="0" lang="lv-LV" sz="33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vai persona, kurai izsniegts atzinums par medicīniskajām indikācijām vieglā automobiļa speciālai pielāgošanai un pabalsta saņemšanai transporta izdevumu kompensēšanai, </a:t>
            </a:r>
            <a:r>
              <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ne vairāk kā divus transportlīdzekļus;</a:t>
            </a:r>
          </a:p>
          <a:p>
            <a:pPr marR="0" lvl="0" algn="just" defTabSz="2438338" rtl="0" eaLnBrk="1" fontAlgn="auto" latinLnBrk="0" hangingPunct="0">
              <a:lnSpc>
                <a:spcPct val="100000"/>
              </a:lnSpc>
              <a:spcBef>
                <a:spcPts val="0"/>
              </a:spcBef>
              <a:spcAft>
                <a:spcPts val="0"/>
              </a:spcAft>
              <a:buClrTx/>
              <a:buSzTx/>
              <a:tabLst/>
              <a:defRPr/>
            </a:pPr>
            <a:endParaRPr kumimoji="0" lang="lv-LV" sz="33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lv-LV" sz="3300"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rPr>
              <a:t>kapitāla daļas vai īpašumus, kam uzlikts tiesu izpildītāja vai citas kompetentās institūcijas liegums ar to rīkoties vai kas atrodas atbrīvošanas no parādsaistībām, maksātnespējas vai likvidācijas procesā, vai no kā pēdējo triju mēnešu periodā nav gūti ienākumi saimnieciskās darbības apturēšanas dēļ.</a:t>
            </a:r>
          </a:p>
          <a:p>
            <a:pPr marR="0" lvl="0" algn="just" defTabSz="2438338" rtl="0" eaLnBrk="1" fontAlgn="auto" latinLnBrk="0" hangingPunct="0">
              <a:lnSpc>
                <a:spcPct val="100000"/>
              </a:lnSpc>
              <a:spcBef>
                <a:spcPts val="0"/>
              </a:spcBef>
              <a:spcAft>
                <a:spcPts val="0"/>
              </a:spcAft>
              <a:buClrTx/>
              <a:buSzTx/>
              <a:tabLst/>
              <a:defRPr/>
            </a:pPr>
            <a:endParaRPr kumimoji="0" lang="lv-LV" sz="36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L="571500" marR="0" lvl="0" indent="-571500" algn="just" defTabSz="2438338" rtl="0" eaLnBrk="1" fontAlgn="auto" latinLnBrk="0" hangingPunct="0">
              <a:lnSpc>
                <a:spcPct val="100000"/>
              </a:lnSpc>
              <a:spcBef>
                <a:spcPts val="0"/>
              </a:spcBef>
              <a:spcAft>
                <a:spcPts val="0"/>
              </a:spcAft>
              <a:buClrTx/>
              <a:buSzTx/>
              <a:buFont typeface="Wingdings" panose="05000000000000000000" pitchFamily="2" charset="2"/>
              <a:buChar char="ü"/>
              <a:tabLst/>
              <a:defRPr/>
            </a:pPr>
            <a:endParaRPr kumimoji="0" lang="lv-LV" sz="36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a:p>
            <a:pPr marR="0" lvl="0" algn="just" defTabSz="2438338" rtl="0" eaLnBrk="1" fontAlgn="auto" latinLnBrk="0" hangingPunct="0">
              <a:lnSpc>
                <a:spcPct val="100000"/>
              </a:lnSpc>
              <a:spcBef>
                <a:spcPts val="0"/>
              </a:spcBef>
              <a:spcAft>
                <a:spcPts val="0"/>
              </a:spcAft>
              <a:buClrTx/>
              <a:buSzTx/>
              <a:tabLst/>
              <a:defRPr/>
            </a:pPr>
            <a:endParaRPr lang="lv-LV" sz="3600" b="1" dirty="0">
              <a:solidFill>
                <a:srgbClr val="384551"/>
              </a:solidFill>
              <a:latin typeface="Times New Roman" panose="02020603050405020304" pitchFamily="18" charset="0"/>
              <a:cs typeface="Times New Roman" panose="02020603050405020304" pitchFamily="18" charset="0"/>
            </a:endParaRPr>
          </a:p>
          <a:p>
            <a:pPr marR="0" lvl="0" algn="just" defTabSz="2438338" rtl="0" eaLnBrk="1" fontAlgn="auto" latinLnBrk="0" hangingPunct="0">
              <a:lnSpc>
                <a:spcPct val="100000"/>
              </a:lnSpc>
              <a:spcBef>
                <a:spcPts val="0"/>
              </a:spcBef>
              <a:spcAft>
                <a:spcPts val="0"/>
              </a:spcAft>
              <a:buClrTx/>
              <a:buSzTx/>
              <a:tabLst/>
              <a:defRPr/>
            </a:pPr>
            <a:endParaRPr kumimoji="0" lang="lv-LV" sz="3600" b="1" i="0" u="none" strike="noStrike" kern="0" cap="none" spc="0" normalizeH="0" baseline="0" noProof="0" dirty="0">
              <a:ln>
                <a:noFill/>
              </a:ln>
              <a:solidFill>
                <a:srgbClr val="384551"/>
              </a:solidFill>
              <a:effectLst/>
              <a:uLnTx/>
              <a:uFillTx/>
              <a:latin typeface="Times New Roman" panose="02020603050405020304" pitchFamily="18" charset="0"/>
              <a:cs typeface="Times New Roman" panose="02020603050405020304" pitchFamily="18" charset="0"/>
              <a:sym typeface="Helvetica Neue"/>
            </a:endParaRPr>
          </a:p>
        </p:txBody>
      </p:sp>
    </p:spTree>
    <p:extLst>
      <p:ext uri="{BB962C8B-B14F-4D97-AF65-F5344CB8AC3E}">
        <p14:creationId xmlns:p14="http://schemas.microsoft.com/office/powerpoint/2010/main" val="2872681131"/>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012a_pa_x0161_nieks xmlns="72bcec61-c3a1-4012-a83a-4648805dcb94">
      <UserInfo>
        <DisplayName/>
        <AccountId xsi:nil="true"/>
        <AccountType/>
      </UserInfo>
    </_x012a_pa_x0161_nieks>
    <DokumentaNr_x002e_ xmlns="72bcec61-c3a1-4012-a83a-4648805dcb94" xsi:nil="true"/>
    <Dokumentadat_x002e_ xmlns="72bcec61-c3a1-4012-a83a-4648805dcb94">2022-02-28T22:00:00+00:00</Dokumentadat_x002e_>
    <Joma xmlns="72bcec61-c3a1-4012-a83a-4648805dcb94" xsi:nil="true"/>
    <Dokumentaveids xmlns="72bcec61-c3a1-4012-a83a-4648805dcb94">
      <Value>Metodiskais norādījums</Value>
    </Dokumentaveids>
    <Izdev_x0113_js xmlns="72bcec61-c3a1-4012-a83a-4648805dcb94">RD</Izdev_x0113_js>
    <TaxCatchAll xmlns="fffe6fcc-9a64-4546-8c91-32ee55d95034" xsi:nil="true"/>
    <Atbild_x012b_g_x0101_strukt_x016b_rvien_x012b_ba xmlns="72bcec61-c3a1-4012-a83a-4648805dcb94">
      <Value>PDKVN</Value>
    </Atbild_x012b_g_x0101_strukt_x016b_rvien_x012b_ba>
    <lcf76f155ced4ddcb4097134ff3c332f xmlns="72bcec61-c3a1-4012-a83a-4648805dcb94">
      <Terms xmlns="http://schemas.microsoft.com/office/infopath/2007/PartnerControls"/>
    </lcf76f155ced4ddcb4097134ff3c332f>
    <Ievietots xmlns="72bcec61-c3a1-4012-a83a-4648805dcb94">2025-08-21T09:31:19+00:00</Ievietots>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8357E33164CB3148ABFE09F062101328" ma:contentTypeVersion="26" ma:contentTypeDescription="Izveidot jaunu dokumentu." ma:contentTypeScope="" ma:versionID="c06af6d7f08ba7f6edc138c032f7a8c8">
  <xsd:schema xmlns:xsd="http://www.w3.org/2001/XMLSchema" xmlns:xs="http://www.w3.org/2001/XMLSchema" xmlns:p="http://schemas.microsoft.com/office/2006/metadata/properties" xmlns:ns2="72bcec61-c3a1-4012-a83a-4648805dcb94" xmlns:ns3="fffe6fcc-9a64-4546-8c91-32ee55d95034" targetNamespace="http://schemas.microsoft.com/office/2006/metadata/properties" ma:root="true" ma:fieldsID="f22acf91fa700e979ec05baa65d93ea8" ns2:_="" ns3:_="">
    <xsd:import namespace="72bcec61-c3a1-4012-a83a-4648805dcb94"/>
    <xsd:import namespace="fffe6fcc-9a64-4546-8c91-32ee55d95034"/>
    <xsd:element name="properties">
      <xsd:complexType>
        <xsd:sequence>
          <xsd:element name="documentManagement">
            <xsd:complexType>
              <xsd:all>
                <xsd:element ref="ns2:Ievietots" minOccurs="0"/>
                <xsd:element ref="ns2:_x012a_pa_x0161_nieks" minOccurs="0"/>
                <xsd:element ref="ns2:Dokumentaveids" minOccurs="0"/>
                <xsd:element ref="ns2:DokumentaNr_x002e_" minOccurs="0"/>
                <xsd:element ref="ns2:Izdev_x0113_js"/>
                <xsd:element ref="ns2:Joma" minOccurs="0"/>
                <xsd:element ref="ns2:Atbild_x012b_g_x0101_strukt_x016b_rvien_x012b_ba" minOccurs="0"/>
                <xsd:element ref="ns2:Dokumentadat_x002e_"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bcec61-c3a1-4012-a83a-4648805dcb94" elementFormDefault="qualified">
    <xsd:import namespace="http://schemas.microsoft.com/office/2006/documentManagement/types"/>
    <xsd:import namespace="http://schemas.microsoft.com/office/infopath/2007/PartnerControls"/>
    <xsd:element name="Ievietots" ma:index="2" nillable="true" ma:displayName="Ievietots" ma:default="[today]" ma:description="Laiks, kad dokuments ievietots" ma:format="DateTime" ma:internalName="Ievietots" ma:readOnly="false">
      <xsd:simpleType>
        <xsd:restriction base="dms:DateTime"/>
      </xsd:simpleType>
    </xsd:element>
    <xsd:element name="_x012a_pa_x0161_nieks" ma:index="3" nillable="true" ma:displayName="Īpašnieks" ma:format="Dropdown" ma:list="UserInfo" ma:SharePointGroup="0" ma:internalName="_x012a_pa_x0161_nieks"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kumentaveids" ma:index="4" nillable="true" ma:displayName="Dokumenta veids" ma:format="Dropdown" ma:internalName="Dokumentaveids" ma:readOnly="false">
      <xsd:complexType>
        <xsd:complexContent>
          <xsd:extension base="dms:MultiChoiceFillIn">
            <xsd:sequence>
              <xsd:element name="Value" maxOccurs="unbounded" minOccurs="0" nillable="true">
                <xsd:simpleType>
                  <xsd:union memberTypes="dms:Text">
                    <xsd:simpleType>
                      <xsd:restriction base="dms:Choice">
                        <xsd:enumeration value="Amata apraksts"/>
                        <xsd:enumeration value="Instrukcija"/>
                        <xsd:enumeration value="Administratīvā akta paraugs"/>
                        <xsd:enumeration value="Protokols"/>
                        <xsd:enumeration value="Prezentācija"/>
                        <xsd:enumeration value="Apkopojums"/>
                        <xsd:enumeration value="Audita dokumentācija"/>
                        <xsd:enumeration value="DV risku izvērtējums"/>
                        <xsd:enumeration value="Iekšējie noteikumi"/>
                        <xsd:enumeration value="Informatīvais materiāls"/>
                        <xsd:enumeration value="Lēmums"/>
                        <xsd:enumeration value="Likums"/>
                        <xsd:enumeration value="Līgums"/>
                        <xsd:enumeration value="Metodiskais norādījums"/>
                        <xsd:enumeration value="Nolikums"/>
                        <xsd:enumeration value="Nomenklatūra"/>
                        <xsd:enumeration value="Noteikumi"/>
                        <xsd:enumeration value="Plāns"/>
                        <xsd:enumeration value="Procesa shēma"/>
                        <xsd:enumeration value="Reglaments"/>
                        <xsd:enumeration value="Rīkojums"/>
                        <xsd:enumeration value="Saistošie noteikumi"/>
                        <xsd:enumeration value="Standarts"/>
                        <xsd:enumeration value="Veidlapa"/>
                        <xsd:enumeration value="Pateicība"/>
                        <xsd:enumeration value="Ieteikumi"/>
                        <xsd:enumeration value="Pašnovērtējums"/>
                        <xsd:enumeration value="Rezultatīvie rādītāji"/>
                        <xsd:enumeration value="Vēstuļu paraugi"/>
                        <xsd:enumeration value="Supervīzija"/>
                      </xsd:restriction>
                    </xsd:simpleType>
                  </xsd:union>
                </xsd:simpleType>
              </xsd:element>
            </xsd:sequence>
          </xsd:extension>
        </xsd:complexContent>
      </xsd:complexType>
    </xsd:element>
    <xsd:element name="DokumentaNr_x002e_" ma:index="5" nillable="true" ma:displayName="Dokumenta Nr. " ma:format="Dropdown" ma:indexed="true" ma:internalName="DokumentaNr_x002e_" ma:readOnly="false">
      <xsd:simpleType>
        <xsd:restriction base="dms:Text">
          <xsd:maxLength value="25"/>
        </xsd:restriction>
      </xsd:simpleType>
    </xsd:element>
    <xsd:element name="Izdev_x0113_js" ma:index="6" ma:displayName="Izdevējs" ma:format="RadioButtons" ma:internalName="Izdev_x0113_js" ma:readOnly="false">
      <xsd:simpleType>
        <xsd:restriction base="dms:Choice">
          <xsd:enumeration value="RSD"/>
          <xsd:enumeration value="LD"/>
          <xsd:enumeration value="MK"/>
          <xsd:enumeration value="LM"/>
          <xsd:enumeration value="RD"/>
          <xsd:enumeration value="RPI"/>
          <xsd:enumeration value="Cits"/>
        </xsd:restriction>
      </xsd:simpleType>
    </xsd:element>
    <xsd:element name="Joma" ma:index="8" nillable="true" ma:displayName="Joma" ma:format="Dropdown" ma:internalName="Joma">
      <xsd:complexType>
        <xsd:complexContent>
          <xsd:extension base="dms:MultiChoice">
            <xsd:sequence>
              <xsd:element name="Value" maxOccurs="unbounded" minOccurs="0" nillable="true">
                <xsd:simpleType>
                  <xsd:restriction base="dms:Choice">
                    <xsd:enumeration value="Asistenti"/>
                    <xsd:enumeration value="Sociālā palīdzība"/>
                    <xsd:enumeration value="Sociālais darbs"/>
                    <xsd:enumeration value="Atkarību profilakse"/>
                    <xsd:enumeration value="Juristi"/>
                    <xsd:enumeration value="Darba drošība"/>
                    <xsd:enumeration value="Lietvedība"/>
                    <xsd:enumeration value="Arhīvs"/>
                    <xsd:enumeration value="Personāls"/>
                    <xsd:enumeration value="Prakse"/>
                    <xsd:enumeration value="Komandējums"/>
                    <xsd:enumeration value="Saimniecība"/>
                    <xsd:enumeration value="Finanses"/>
                    <xsd:enumeration value="Arodbiedrība"/>
                    <xsd:enumeration value="Ergoterapeiti"/>
                    <xsd:enumeration value="Agrīnā intervence"/>
                    <xsd:enumeration value="Agrīnās korekcijas apmācības pak"/>
                    <xsd:enumeration value="Aprūpe mājās BFT"/>
                    <xsd:enumeration value="Aprūpe mājās PP"/>
                    <xsd:enumeration value="Aprūpētā dzīvesvieta"/>
                    <xsd:enumeration value="Atbalsta ģimenes/uzticības personu pak"/>
                    <xsd:enumeration value="Atbalsta grupas PP/vardarbība"/>
                    <xsd:enumeration value="Atbalsta persona BFT"/>
                    <xsd:enumeration value="Atelpas brīdis BFT"/>
                    <xsd:enumeration value="Atelpas brīdis PP"/>
                    <xsd:enumeration value="Ārkārtas aprūpe"/>
                    <xsd:enumeration value="DAC BFT"/>
                    <xsd:enumeration value="DAC ĢAB"/>
                    <xsd:enumeration value="DAC PP"/>
                    <xsd:enumeration value="Drošības poga"/>
                    <xsd:enumeration value="Grupu māja"/>
                    <xsd:enumeration value="Ģimenes asistents"/>
                    <xsd:enumeration value="Individuālās SR programmas BFT"/>
                    <xsd:enumeration value="Individuālās SR programmas ĢAB"/>
                    <xsd:enumeration value="Individuālās SR programmas PP"/>
                    <xsd:enumeration value="Īslaicīgā aprūpe"/>
                    <xsd:enumeration value="Īslaicīgā aprūpe bezpajumtniekiem"/>
                    <xsd:enumeration value="īslaicīgā uzturēšanās mītne"/>
                    <xsd:enumeration value="KC un DC ĢAB"/>
                    <xsd:enumeration value="KC un DC PP"/>
                    <xsd:enumeration value="Krīzes centrs"/>
                    <xsd:enumeration value="Krīzes intervences pak"/>
                    <xsd:enumeration value="Krīzes tālrunis"/>
                    <xsd:enumeration value="Mājokļa pielāgošana"/>
                    <xsd:enumeration value="Narkologs"/>
                    <xsd:enumeration value="Nodarbinātības atbalsta pak"/>
                    <xsd:enumeration value="Pansija"/>
                    <xsd:enumeration value="Pašvaldības sabiedriskie darbi"/>
                    <xsd:enumeration value="Patversme un naktspatversme"/>
                    <xsd:enumeration value="Pavadonis - asistents"/>
                    <xsd:enumeration value="Psihologs ĢAB"/>
                    <xsd:enumeration value="Psihologs PP"/>
                    <xsd:enumeration value="Psiholoģiskā izpēte"/>
                    <xsd:enumeration value="SAC bērniem"/>
                    <xsd:enumeration value="SAC PP"/>
                    <xsd:enumeration value="SD ĀI ĢĀB"/>
                    <xsd:enumeration value="SD ĀI PP"/>
                    <xsd:enumeration value="SD līgumorganizācija"/>
                    <xsd:enumeration value="Siltā ēdienas izsniegšana"/>
                    <xsd:enumeration value="Silto pusdienu piegāde"/>
                    <xsd:enumeration value="Specializētā darbnīca"/>
                    <xsd:enumeration value="Speciālais pedagogs"/>
                    <xsd:enumeration value="SR centrs PP"/>
                    <xsd:enumeration value="SR mammām ar GRT"/>
                    <xsd:enumeration value="SR programma bērniem ar komunikācijas grūtībām un uzvedības traucējumiem"/>
                    <xsd:enumeration value="SR programma jauniešiem (18-24) pēc SAC"/>
                    <xsd:enumeration value="SR programmas jauniešiem ar uzvedības problēmām"/>
                    <xsd:enumeration value="SR un apmācības pakalpojums"/>
                    <xsd:enumeration value="Transporta pak"/>
                    <xsd:enumeration value="Valsts SR ĢAB"/>
                    <xsd:enumeration value="Valsts SR PP"/>
                    <xsd:enumeration value="Vecāku izglītojošās atbalsta grupas"/>
                    <xsd:enumeration value="Videovizīte"/>
                    <xsd:enumeration value="VSAC"/>
                    <xsd:enumeration value="JD - normatīvie akti"/>
                    <xsd:enumeration value="JD - IPI"/>
                    <xsd:enumeration value="JD - DD"/>
                    <xsd:enumeration value="JD - info"/>
                    <xsd:enumeration value="Apmācības"/>
                    <xsd:enumeration value="Psihologs BFT"/>
                    <xsd:enumeration value="Bārenis (pilngadīgs)"/>
                    <xsd:enumeration value="Ukraiņiem atbalsts"/>
                    <xsd:enumeration value="LM metodika"/>
                    <xsd:enumeration value="SRP jaun., bērn., pusaudž. ar uzved., saskarsmes un atk probl."/>
                    <xsd:enumeration value="SOPA"/>
                  </xsd:restriction>
                </xsd:simpleType>
              </xsd:element>
            </xsd:sequence>
          </xsd:extension>
        </xsd:complexContent>
      </xsd:complexType>
    </xsd:element>
    <xsd:element name="Atbild_x012b_g_x0101_strukt_x016b_rvien_x012b_ba" ma:index="9" nillable="true" ma:displayName="Atbildīgā struktūrvienība" ma:format="Dropdown" ma:internalName="Atbild_x012b_g_x0101_strukt_x016b_rvien_x012b_ba" ma:readOnly="false" ma:requiredMultiChoice="true">
      <xsd:complexType>
        <xsd:complexContent>
          <xsd:extension base="dms:MultiChoice">
            <xsd:sequence>
              <xsd:element name="Value" maxOccurs="unbounded" minOccurs="0" nillable="true">
                <xsd:simpleType>
                  <xsd:restriction base="dms:Choice">
                    <xsd:enumeration value="PDKVN"/>
                    <xsd:enumeration value="DD"/>
                    <xsd:enumeration value="JSNN"/>
                    <xsd:enumeration value="FPUN"/>
                    <xsd:enumeration value="SPN"/>
                    <xsd:enumeration value="SDN"/>
                    <xsd:enumeration value="APPAN"/>
                    <xsd:enumeration value="KV"/>
                    <xsd:enumeration value="AS"/>
                  </xsd:restriction>
                </xsd:simpleType>
              </xsd:element>
            </xsd:sequence>
          </xsd:extension>
        </xsd:complexContent>
      </xsd:complexType>
    </xsd:element>
    <xsd:element name="Dokumentadat_x002e_" ma:index="10" nillable="true" ma:displayName="Dokumenta dat." ma:description="Dokumenta dat." ma:format="DateOnly" ma:internalName="Dokumentadat_x002e_" ma:readOnly="false">
      <xsd:simpleType>
        <xsd:restriction base="dms:DateTime"/>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Attēlu atzīmes" ma:readOnly="false" ma:fieldId="{5cf76f15-5ced-4ddc-b409-7134ff3c332f}" ma:taxonomyMulti="true" ma:sspId="11d35d9e-665f-4525-9e48-92d793f46882" ma:termSetId="09814cd3-568e-fe90-9814-8d621ff8fb84" ma:anchorId="fba54fb3-c3e1-fe81-a776-ca4b69148c4d" ma:open="true" ma:isKeyword="false">
      <xsd:complexType>
        <xsd:sequence>
          <xsd:element ref="pc:Terms" minOccurs="0" maxOccurs="1"/>
        </xsd:sequence>
      </xsd:complex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hidden="true" ma:internalName="MediaServiceOCR" ma:readOnly="true">
      <xsd:simpleType>
        <xsd:restriction base="dms:Note"/>
      </xsd:simpleType>
    </xsd:element>
    <xsd:element name="MediaLengthInSeconds" ma:index="2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fe6fcc-9a64-4546-8c91-32ee55d95034"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47c70513-0af0-4c0c-87b3-3c9716fb0968}" ma:internalName="TaxCatchAll" ma:readOnly="false" ma:showField="CatchAllData" ma:web="fffe6fcc-9a64-4546-8c91-32ee55d950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Satura tips"/>
        <xsd:element ref="dc:title" minOccurs="0" maxOccurs="1" ma:index="1"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7AB3F0-57A3-4EFB-84F0-41314B82C9D1}">
  <ds:schemaRefs>
    <ds:schemaRef ds:uri="http://schemas.microsoft.com/office/2006/metadata/properties"/>
    <ds:schemaRef ds:uri="http://schemas.microsoft.com/office/infopath/2007/PartnerControls"/>
    <ds:schemaRef ds:uri="72bcec61-c3a1-4012-a83a-4648805dcb94"/>
    <ds:schemaRef ds:uri="fffe6fcc-9a64-4546-8c91-32ee55d95034"/>
  </ds:schemaRefs>
</ds:datastoreItem>
</file>

<file path=customXml/itemProps2.xml><?xml version="1.0" encoding="utf-8"?>
<ds:datastoreItem xmlns:ds="http://schemas.openxmlformats.org/officeDocument/2006/customXml" ds:itemID="{39E210A0-B170-43E6-8568-0BE2CF4CF5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bcec61-c3a1-4012-a83a-4648805dcb94"/>
    <ds:schemaRef ds:uri="fffe6fcc-9a64-4546-8c91-32ee55d950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1140FF-28B2-445B-84D1-D43DE2E167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304</TotalTime>
  <Words>1134</Words>
  <Application>Microsoft Office PowerPoint</Application>
  <PresentationFormat>Pielāgots</PresentationFormat>
  <Paragraphs>112</Paragraphs>
  <Slides>11</Slides>
  <Notes>0</Notes>
  <HiddenSlides>0</HiddenSlides>
  <MMClips>0</MMClips>
  <ScaleCrop>false</ScaleCrop>
  <HeadingPairs>
    <vt:vector size="6" baseType="variant">
      <vt:variant>
        <vt:lpstr>Lietotie fonti</vt:lpstr>
      </vt:variant>
      <vt:variant>
        <vt:i4>10</vt:i4>
      </vt:variant>
      <vt:variant>
        <vt:lpstr>Dizains</vt:lpstr>
      </vt:variant>
      <vt:variant>
        <vt:i4>1</vt:i4>
      </vt:variant>
      <vt:variant>
        <vt:lpstr>Slaidu virsraksti</vt:lpstr>
      </vt:variant>
      <vt:variant>
        <vt:i4>11</vt:i4>
      </vt:variant>
    </vt:vector>
  </HeadingPairs>
  <TitlesOfParts>
    <vt:vector size="22" baseType="lpstr">
      <vt:lpstr>Apercu Pro</vt:lpstr>
      <vt:lpstr>Arial</vt:lpstr>
      <vt:lpstr>Formular</vt:lpstr>
      <vt:lpstr>Gilroy Semibold</vt:lpstr>
      <vt:lpstr>Helvetica Neue</vt:lpstr>
      <vt:lpstr>Helvetica Neue Medium</vt:lpstr>
      <vt:lpstr>RobustaTLPro-Medium</vt:lpstr>
      <vt:lpstr>RobustaTLPro-Regular</vt:lpstr>
      <vt:lpstr>Times New Roman</vt:lpstr>
      <vt:lpstr>Wingdings</vt:lpstr>
      <vt:lpstr>21_BasicWhite</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Ivonna Dzelme</dc:creator>
  <cp:lastModifiedBy>Evita Vičule</cp:lastModifiedBy>
  <cp:revision>14</cp:revision>
  <dcterms:modified xsi:type="dcterms:W3CDTF">2026-03-30T11:47:55Z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0x0101008357E33164CB3148ABFE09F062101328</vt:lpwstr>
  </property>
  <property fmtid="{D5CDD505-2E9C-101B-9397-08002B2CF9AE}" pid="3" name="MediaServiceImageTags">
    <vt:lpwstr/>
  </property>
</Properties>
</file>