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7" r:id="rId2"/>
    <p:sldId id="346" r:id="rId3"/>
    <p:sldId id="350" r:id="rId4"/>
    <p:sldId id="337" r:id="rId5"/>
    <p:sldId id="351" r:id="rId6"/>
    <p:sldId id="352" r:id="rId7"/>
    <p:sldId id="261" r:id="rId8"/>
    <p:sldId id="260" r:id="rId9"/>
    <p:sldId id="262" r:id="rId10"/>
    <p:sldId id="263" r:id="rId11"/>
    <p:sldId id="264" r:id="rId12"/>
    <p:sldId id="355" r:id="rId13"/>
    <p:sldId id="266" r:id="rId14"/>
    <p:sldId id="272" r:id="rId15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5" autoAdjust="0"/>
    <p:restoredTop sz="93462" autoAdjust="0"/>
  </p:normalViewPr>
  <p:slideViewPr>
    <p:cSldViewPr snapToGrid="0">
      <p:cViewPr varScale="1">
        <p:scale>
          <a:sx n="103" d="100"/>
          <a:sy n="103" d="100"/>
        </p:scale>
        <p:origin x="8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72D888-FD9E-4EE7-987B-62136216A03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89F1EF95-582C-4E2A-BCD4-CE1A727C0985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lv-LV" sz="2400" dirty="0">
              <a:solidFill>
                <a:schemeClr val="tx1"/>
              </a:solidFill>
            </a:rPr>
            <a:t>Pensijas aizsardzība pret pirktspējas samazināšanos</a:t>
          </a:r>
          <a:br>
            <a:rPr lang="lv-LV" sz="2400" dirty="0">
              <a:solidFill>
                <a:schemeClr val="tx1"/>
              </a:solidFill>
            </a:rPr>
          </a:br>
          <a:endParaRPr lang="lv-LV" sz="2400" dirty="0">
            <a:solidFill>
              <a:schemeClr val="tx1"/>
            </a:solidFill>
          </a:endParaRPr>
        </a:p>
      </dgm:t>
    </dgm:pt>
    <dgm:pt modelId="{54605735-8FFB-4646-89D0-7C5E6BFBCEEF}" type="parTrans" cxnId="{544CB0B0-53D2-4765-AF72-95EBE53EF97E}">
      <dgm:prSet/>
      <dgm:spPr/>
      <dgm:t>
        <a:bodyPr/>
        <a:lstStyle/>
        <a:p>
          <a:endParaRPr lang="lv-LV"/>
        </a:p>
      </dgm:t>
    </dgm:pt>
    <dgm:pt modelId="{E726532A-1BAA-490D-A274-567EE157C200}" type="sibTrans" cxnId="{544CB0B0-53D2-4765-AF72-95EBE53EF97E}">
      <dgm:prSet/>
      <dgm:spPr/>
      <dgm:t>
        <a:bodyPr/>
        <a:lstStyle/>
        <a:p>
          <a:endParaRPr lang="lv-LV"/>
        </a:p>
      </dgm:t>
    </dgm:pt>
    <dgm:pt modelId="{D7BE3244-8A1A-43CB-A38F-754C5CBD122D}">
      <dgm:prSet phldrT="[Tex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lv-LV" sz="2400" dirty="0">
              <a:solidFill>
                <a:schemeClr val="tx1"/>
              </a:solidFill>
            </a:rPr>
            <a:t>Tas nav mehānisks pensijas apmēra palielinājums</a:t>
          </a:r>
        </a:p>
      </dgm:t>
    </dgm:pt>
    <dgm:pt modelId="{145CFFF6-123D-4F78-855F-BEA26ADB9441}" type="parTrans" cxnId="{241C8EC8-436E-417D-A8EE-574A12660D89}">
      <dgm:prSet/>
      <dgm:spPr/>
      <dgm:t>
        <a:bodyPr/>
        <a:lstStyle/>
        <a:p>
          <a:endParaRPr lang="lv-LV"/>
        </a:p>
      </dgm:t>
    </dgm:pt>
    <dgm:pt modelId="{03FF9D47-5BC6-4A7D-9829-6787DE9BF594}" type="sibTrans" cxnId="{241C8EC8-436E-417D-A8EE-574A12660D89}">
      <dgm:prSet/>
      <dgm:spPr/>
      <dgm:t>
        <a:bodyPr/>
        <a:lstStyle/>
        <a:p>
          <a:endParaRPr lang="lv-LV"/>
        </a:p>
      </dgm:t>
    </dgm:pt>
    <dgm:pt modelId="{CBB0A718-98F7-44C6-A795-FB207384E741}" type="pres">
      <dgm:prSet presAssocID="{BC72D888-FD9E-4EE7-987B-62136216A03A}" presName="linear" presStyleCnt="0">
        <dgm:presLayoutVars>
          <dgm:dir/>
          <dgm:animLvl val="lvl"/>
          <dgm:resizeHandles val="exact"/>
        </dgm:presLayoutVars>
      </dgm:prSet>
      <dgm:spPr/>
    </dgm:pt>
    <dgm:pt modelId="{F7F2B898-F0E3-4FD9-8A54-3C3C10EB8EB5}" type="pres">
      <dgm:prSet presAssocID="{89F1EF95-582C-4E2A-BCD4-CE1A727C0985}" presName="parentLin" presStyleCnt="0"/>
      <dgm:spPr/>
    </dgm:pt>
    <dgm:pt modelId="{8E776E5C-A280-47AF-ADAA-C609C9F5C6C8}" type="pres">
      <dgm:prSet presAssocID="{89F1EF95-582C-4E2A-BCD4-CE1A727C0985}" presName="parentLeftMargin" presStyleLbl="node1" presStyleIdx="0" presStyleCnt="2"/>
      <dgm:spPr/>
    </dgm:pt>
    <dgm:pt modelId="{11DF38EE-9839-4BE9-9442-B06DE12FCC36}" type="pres">
      <dgm:prSet presAssocID="{89F1EF95-582C-4E2A-BCD4-CE1A727C0985}" presName="parentText" presStyleLbl="node1" presStyleIdx="0" presStyleCnt="2" custScaleX="142857" custScaleY="72638">
        <dgm:presLayoutVars>
          <dgm:chMax val="0"/>
          <dgm:bulletEnabled val="1"/>
        </dgm:presLayoutVars>
      </dgm:prSet>
      <dgm:spPr/>
    </dgm:pt>
    <dgm:pt modelId="{D95D5881-6F63-4831-A8E1-09C682642103}" type="pres">
      <dgm:prSet presAssocID="{89F1EF95-582C-4E2A-BCD4-CE1A727C0985}" presName="negativeSpace" presStyleCnt="0"/>
      <dgm:spPr/>
    </dgm:pt>
    <dgm:pt modelId="{2658C477-9D9C-4910-97D0-7BE4B88F4F57}" type="pres">
      <dgm:prSet presAssocID="{89F1EF95-582C-4E2A-BCD4-CE1A727C0985}" presName="childText" presStyleLbl="conFgAcc1" presStyleIdx="0" presStyleCnt="2">
        <dgm:presLayoutVars>
          <dgm:bulletEnabled val="1"/>
        </dgm:presLayoutVars>
      </dgm:prSet>
      <dgm:spPr>
        <a:ln>
          <a:solidFill>
            <a:srgbClr val="00B050"/>
          </a:solidFill>
        </a:ln>
      </dgm:spPr>
    </dgm:pt>
    <dgm:pt modelId="{3718F00C-1527-4EA1-82C3-0BE09E154A76}" type="pres">
      <dgm:prSet presAssocID="{E726532A-1BAA-490D-A274-567EE157C200}" presName="spaceBetweenRectangles" presStyleCnt="0"/>
      <dgm:spPr/>
    </dgm:pt>
    <dgm:pt modelId="{DB15E2B6-F4F8-4C61-9591-E0A021FCE23E}" type="pres">
      <dgm:prSet presAssocID="{D7BE3244-8A1A-43CB-A38F-754C5CBD122D}" presName="parentLin" presStyleCnt="0"/>
      <dgm:spPr/>
    </dgm:pt>
    <dgm:pt modelId="{E00C4199-8F40-4756-9396-6A1A21D4AB2A}" type="pres">
      <dgm:prSet presAssocID="{D7BE3244-8A1A-43CB-A38F-754C5CBD122D}" presName="parentLeftMargin" presStyleLbl="node1" presStyleIdx="0" presStyleCnt="2"/>
      <dgm:spPr/>
    </dgm:pt>
    <dgm:pt modelId="{2E838865-9080-4C63-A79D-73FBFCD6FAB2}" type="pres">
      <dgm:prSet presAssocID="{D7BE3244-8A1A-43CB-A38F-754C5CBD122D}" presName="parentText" presStyleLbl="node1" presStyleIdx="1" presStyleCnt="2" custScaleX="142857" custScaleY="77047">
        <dgm:presLayoutVars>
          <dgm:chMax val="0"/>
          <dgm:bulletEnabled val="1"/>
        </dgm:presLayoutVars>
      </dgm:prSet>
      <dgm:spPr/>
    </dgm:pt>
    <dgm:pt modelId="{D857CCB4-0819-49E2-9A97-1B65E4FF1048}" type="pres">
      <dgm:prSet presAssocID="{D7BE3244-8A1A-43CB-A38F-754C5CBD122D}" presName="negativeSpace" presStyleCnt="0"/>
      <dgm:spPr/>
    </dgm:pt>
    <dgm:pt modelId="{1228568B-39DA-4ECE-92BD-EA77DF6AE394}" type="pres">
      <dgm:prSet presAssocID="{D7BE3244-8A1A-43CB-A38F-754C5CBD122D}" presName="childText" presStyleLbl="conFgAcc1" presStyleIdx="1" presStyleCnt="2">
        <dgm:presLayoutVars>
          <dgm:bulletEnabled val="1"/>
        </dgm:presLayoutVars>
      </dgm:prSet>
      <dgm:spPr>
        <a:ln>
          <a:solidFill>
            <a:srgbClr val="00B050"/>
          </a:solidFill>
        </a:ln>
      </dgm:spPr>
    </dgm:pt>
  </dgm:ptLst>
  <dgm:cxnLst>
    <dgm:cxn modelId="{D669C700-7589-4ABD-AB1F-5C8C560EF601}" type="presOf" srcId="{D7BE3244-8A1A-43CB-A38F-754C5CBD122D}" destId="{2E838865-9080-4C63-A79D-73FBFCD6FAB2}" srcOrd="1" destOrd="0" presId="urn:microsoft.com/office/officeart/2005/8/layout/list1"/>
    <dgm:cxn modelId="{6828B30A-73D4-46B2-9937-502C642BEDF1}" type="presOf" srcId="{D7BE3244-8A1A-43CB-A38F-754C5CBD122D}" destId="{E00C4199-8F40-4756-9396-6A1A21D4AB2A}" srcOrd="0" destOrd="0" presId="urn:microsoft.com/office/officeart/2005/8/layout/list1"/>
    <dgm:cxn modelId="{A855B79C-351D-47FC-9678-7DD58C16587F}" type="presOf" srcId="{BC72D888-FD9E-4EE7-987B-62136216A03A}" destId="{CBB0A718-98F7-44C6-A795-FB207384E741}" srcOrd="0" destOrd="0" presId="urn:microsoft.com/office/officeart/2005/8/layout/list1"/>
    <dgm:cxn modelId="{38F3A09F-449F-4DE3-B140-818481729214}" type="presOf" srcId="{89F1EF95-582C-4E2A-BCD4-CE1A727C0985}" destId="{8E776E5C-A280-47AF-ADAA-C609C9F5C6C8}" srcOrd="0" destOrd="0" presId="urn:microsoft.com/office/officeart/2005/8/layout/list1"/>
    <dgm:cxn modelId="{544CB0B0-53D2-4765-AF72-95EBE53EF97E}" srcId="{BC72D888-FD9E-4EE7-987B-62136216A03A}" destId="{89F1EF95-582C-4E2A-BCD4-CE1A727C0985}" srcOrd="0" destOrd="0" parTransId="{54605735-8FFB-4646-89D0-7C5E6BFBCEEF}" sibTransId="{E726532A-1BAA-490D-A274-567EE157C200}"/>
    <dgm:cxn modelId="{058345C6-63AF-4A3F-BCD4-5405A321BE31}" type="presOf" srcId="{89F1EF95-582C-4E2A-BCD4-CE1A727C0985}" destId="{11DF38EE-9839-4BE9-9442-B06DE12FCC36}" srcOrd="1" destOrd="0" presId="urn:microsoft.com/office/officeart/2005/8/layout/list1"/>
    <dgm:cxn modelId="{241C8EC8-436E-417D-A8EE-574A12660D89}" srcId="{BC72D888-FD9E-4EE7-987B-62136216A03A}" destId="{D7BE3244-8A1A-43CB-A38F-754C5CBD122D}" srcOrd="1" destOrd="0" parTransId="{145CFFF6-123D-4F78-855F-BEA26ADB9441}" sibTransId="{03FF9D47-5BC6-4A7D-9829-6787DE9BF594}"/>
    <dgm:cxn modelId="{214126DF-F43A-4383-9F53-DB4AF91B45FE}" type="presParOf" srcId="{CBB0A718-98F7-44C6-A795-FB207384E741}" destId="{F7F2B898-F0E3-4FD9-8A54-3C3C10EB8EB5}" srcOrd="0" destOrd="0" presId="urn:microsoft.com/office/officeart/2005/8/layout/list1"/>
    <dgm:cxn modelId="{ACF72E91-1AB3-4F55-8B0E-CA9176EB3F83}" type="presParOf" srcId="{F7F2B898-F0E3-4FD9-8A54-3C3C10EB8EB5}" destId="{8E776E5C-A280-47AF-ADAA-C609C9F5C6C8}" srcOrd="0" destOrd="0" presId="urn:microsoft.com/office/officeart/2005/8/layout/list1"/>
    <dgm:cxn modelId="{72878E16-C6E1-4B1C-A7A5-EFA719927FD4}" type="presParOf" srcId="{F7F2B898-F0E3-4FD9-8A54-3C3C10EB8EB5}" destId="{11DF38EE-9839-4BE9-9442-B06DE12FCC36}" srcOrd="1" destOrd="0" presId="urn:microsoft.com/office/officeart/2005/8/layout/list1"/>
    <dgm:cxn modelId="{2CD627B6-BEC0-43E3-A2D8-6729B3F945CE}" type="presParOf" srcId="{CBB0A718-98F7-44C6-A795-FB207384E741}" destId="{D95D5881-6F63-4831-A8E1-09C682642103}" srcOrd="1" destOrd="0" presId="urn:microsoft.com/office/officeart/2005/8/layout/list1"/>
    <dgm:cxn modelId="{97CEB7FA-8171-4E0C-93AE-098A6EA42E75}" type="presParOf" srcId="{CBB0A718-98F7-44C6-A795-FB207384E741}" destId="{2658C477-9D9C-4910-97D0-7BE4B88F4F57}" srcOrd="2" destOrd="0" presId="urn:microsoft.com/office/officeart/2005/8/layout/list1"/>
    <dgm:cxn modelId="{79840493-B132-4DF5-A957-215FF3A9EC09}" type="presParOf" srcId="{CBB0A718-98F7-44C6-A795-FB207384E741}" destId="{3718F00C-1527-4EA1-82C3-0BE09E154A76}" srcOrd="3" destOrd="0" presId="urn:microsoft.com/office/officeart/2005/8/layout/list1"/>
    <dgm:cxn modelId="{0E75B612-2377-4B46-9014-B28711C5F811}" type="presParOf" srcId="{CBB0A718-98F7-44C6-A795-FB207384E741}" destId="{DB15E2B6-F4F8-4C61-9591-E0A021FCE23E}" srcOrd="4" destOrd="0" presId="urn:microsoft.com/office/officeart/2005/8/layout/list1"/>
    <dgm:cxn modelId="{7975C8F6-26DD-41FC-9EDD-B518212105BA}" type="presParOf" srcId="{DB15E2B6-F4F8-4C61-9591-E0A021FCE23E}" destId="{E00C4199-8F40-4756-9396-6A1A21D4AB2A}" srcOrd="0" destOrd="0" presId="urn:microsoft.com/office/officeart/2005/8/layout/list1"/>
    <dgm:cxn modelId="{18B27D7B-86D0-490E-8827-899F90D7B9D7}" type="presParOf" srcId="{DB15E2B6-F4F8-4C61-9591-E0A021FCE23E}" destId="{2E838865-9080-4C63-A79D-73FBFCD6FAB2}" srcOrd="1" destOrd="0" presId="urn:microsoft.com/office/officeart/2005/8/layout/list1"/>
    <dgm:cxn modelId="{38A0887A-BF41-4363-A7F8-5139D0596E12}" type="presParOf" srcId="{CBB0A718-98F7-44C6-A795-FB207384E741}" destId="{D857CCB4-0819-49E2-9A97-1B65E4FF1048}" srcOrd="5" destOrd="0" presId="urn:microsoft.com/office/officeart/2005/8/layout/list1"/>
    <dgm:cxn modelId="{71D195D3-30D1-4047-9F91-7F32DD9A3728}" type="presParOf" srcId="{CBB0A718-98F7-44C6-A795-FB207384E741}" destId="{1228568B-39DA-4ECE-92BD-EA77DF6AE39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F31400-D308-47A8-A050-B2B6C6C14E27}" type="doc">
      <dgm:prSet loTypeId="urn:microsoft.com/office/officeart/2005/8/layout/list1" loCatId="list" qsTypeId="urn:microsoft.com/office/officeart/2005/8/quickstyle/3d2" qsCatId="3D" csTypeId="urn:microsoft.com/office/officeart/2005/8/colors/accent5_1" csCatId="accent5" phldr="1"/>
      <dgm:spPr/>
      <dgm:t>
        <a:bodyPr/>
        <a:lstStyle/>
        <a:p>
          <a:endParaRPr lang="lv-LV"/>
        </a:p>
      </dgm:t>
    </dgm:pt>
    <dgm:pt modelId="{ACB34BAC-6088-49CF-9EDC-54BA9F82711F}">
      <dgm:prSet phldrT="[Text]" custT="1"/>
      <dgm:spPr/>
      <dgm:t>
        <a:bodyPr/>
        <a:lstStyle/>
        <a:p>
          <a:pPr algn="ctr"/>
          <a:r>
            <a:rPr lang="lv-LV" sz="2000" dirty="0">
              <a:latin typeface="+mn-lt"/>
              <a:cs typeface="Times New Roman" panose="02020603050405020304" pitchFamily="18" charset="0"/>
            </a:rPr>
            <a:t>1.oktobrī - valsts pensijas vai tās daļas apmēru, kas nepārsniedz 50% no iepriekšējā kalendārā gada vidējās apdrošināšanas iemaksu algas valstī,  ņemot vērā faktisko PCI un 50% no algas reālā pieauguma procentiem. </a:t>
          </a:r>
        </a:p>
        <a:p>
          <a:pPr algn="ctr"/>
          <a:r>
            <a:rPr lang="lv-LV" sz="2000" dirty="0">
              <a:latin typeface="+mn-lt"/>
              <a:cs typeface="Times New Roman" panose="02020603050405020304" pitchFamily="18" charset="0"/>
            </a:rPr>
            <a:t>* Politiski represētās personas, I grupas invalīdi un Černobiļas atomelektrostacijas avārijas seku likvidēšanas dalībnieki </a:t>
          </a:r>
        </a:p>
      </dgm:t>
    </dgm:pt>
    <dgm:pt modelId="{546F9AD7-2173-446E-9548-E6CAD79D7D0C}" type="parTrans" cxnId="{88044F0E-D9D6-4C5A-AB82-9FF4C40E60F6}">
      <dgm:prSet/>
      <dgm:spPr/>
      <dgm:t>
        <a:bodyPr/>
        <a:lstStyle/>
        <a:p>
          <a:endParaRPr lang="lv-LV"/>
        </a:p>
      </dgm:t>
    </dgm:pt>
    <dgm:pt modelId="{1BEAA9DE-ACCE-48CD-B4CC-6E9271DFA7C1}" type="sibTrans" cxnId="{88044F0E-D9D6-4C5A-AB82-9FF4C40E60F6}">
      <dgm:prSet/>
      <dgm:spPr/>
      <dgm:t>
        <a:bodyPr/>
        <a:lstStyle/>
        <a:p>
          <a:endParaRPr lang="lv-LV"/>
        </a:p>
      </dgm:t>
    </dgm:pt>
    <dgm:pt modelId="{B0C6CDA8-246A-4C30-8098-73BE1A311806}" type="pres">
      <dgm:prSet presAssocID="{85F31400-D308-47A8-A050-B2B6C6C14E27}" presName="linear" presStyleCnt="0">
        <dgm:presLayoutVars>
          <dgm:dir/>
          <dgm:animLvl val="lvl"/>
          <dgm:resizeHandles val="exact"/>
        </dgm:presLayoutVars>
      </dgm:prSet>
      <dgm:spPr/>
    </dgm:pt>
    <dgm:pt modelId="{833ECC4B-B850-477F-927F-8658989029D8}" type="pres">
      <dgm:prSet presAssocID="{ACB34BAC-6088-49CF-9EDC-54BA9F82711F}" presName="parentLin" presStyleCnt="0"/>
      <dgm:spPr/>
    </dgm:pt>
    <dgm:pt modelId="{A9013E57-0BA4-4995-ADDE-3600BA6F63D1}" type="pres">
      <dgm:prSet presAssocID="{ACB34BAC-6088-49CF-9EDC-54BA9F82711F}" presName="parentLeftMargin" presStyleLbl="node1" presStyleIdx="0" presStyleCnt="1"/>
      <dgm:spPr/>
    </dgm:pt>
    <dgm:pt modelId="{A494D65B-4B65-4807-AAA9-74FB7CFA6B04}" type="pres">
      <dgm:prSet presAssocID="{ACB34BAC-6088-49CF-9EDC-54BA9F82711F}" presName="parentText" presStyleLbl="node1" presStyleIdx="0" presStyleCnt="1" custScaleX="142857" custLinFactNeighborX="-43067" custLinFactNeighborY="-24125">
        <dgm:presLayoutVars>
          <dgm:chMax val="0"/>
          <dgm:bulletEnabled val="1"/>
        </dgm:presLayoutVars>
      </dgm:prSet>
      <dgm:spPr/>
    </dgm:pt>
    <dgm:pt modelId="{8825795C-9428-46BA-8E0A-0D575D85C7F1}" type="pres">
      <dgm:prSet presAssocID="{ACB34BAC-6088-49CF-9EDC-54BA9F82711F}" presName="negativeSpace" presStyleCnt="0"/>
      <dgm:spPr/>
    </dgm:pt>
    <dgm:pt modelId="{83167163-0EEF-4F20-AA3E-0F0E9DDB6069}" type="pres">
      <dgm:prSet presAssocID="{ACB34BAC-6088-49CF-9EDC-54BA9F82711F}" presName="childText" presStyleLbl="conFgAcc1" presStyleIdx="0" presStyleCnt="1" custLinFactY="-41656" custLinFactNeighborX="14" custLinFactNeighborY="-100000">
        <dgm:presLayoutVars>
          <dgm:bulletEnabled val="1"/>
        </dgm:presLayoutVars>
      </dgm:prSet>
      <dgm:spPr>
        <a:solidFill>
          <a:schemeClr val="accent1">
            <a:lumMod val="40000"/>
            <a:lumOff val="60000"/>
            <a:alpha val="90000"/>
          </a:schemeClr>
        </a:solidFill>
      </dgm:spPr>
    </dgm:pt>
  </dgm:ptLst>
  <dgm:cxnLst>
    <dgm:cxn modelId="{88044F0E-D9D6-4C5A-AB82-9FF4C40E60F6}" srcId="{85F31400-D308-47A8-A050-B2B6C6C14E27}" destId="{ACB34BAC-6088-49CF-9EDC-54BA9F82711F}" srcOrd="0" destOrd="0" parTransId="{546F9AD7-2173-446E-9548-E6CAD79D7D0C}" sibTransId="{1BEAA9DE-ACCE-48CD-B4CC-6E9271DFA7C1}"/>
    <dgm:cxn modelId="{042DF52D-AE4E-49AD-ACD6-125093B3782B}" type="presOf" srcId="{ACB34BAC-6088-49CF-9EDC-54BA9F82711F}" destId="{A494D65B-4B65-4807-AAA9-74FB7CFA6B04}" srcOrd="1" destOrd="0" presId="urn:microsoft.com/office/officeart/2005/8/layout/list1"/>
    <dgm:cxn modelId="{04C654A9-E277-4402-9F00-5614721C13DA}" type="presOf" srcId="{ACB34BAC-6088-49CF-9EDC-54BA9F82711F}" destId="{A9013E57-0BA4-4995-ADDE-3600BA6F63D1}" srcOrd="0" destOrd="0" presId="urn:microsoft.com/office/officeart/2005/8/layout/list1"/>
    <dgm:cxn modelId="{2F61F3F8-15A5-4F53-98DF-E0910BD706B5}" type="presOf" srcId="{85F31400-D308-47A8-A050-B2B6C6C14E27}" destId="{B0C6CDA8-246A-4C30-8098-73BE1A311806}" srcOrd="0" destOrd="0" presId="urn:microsoft.com/office/officeart/2005/8/layout/list1"/>
    <dgm:cxn modelId="{BA79D130-A853-4E3F-94E8-A2F0D55A68E7}" type="presParOf" srcId="{B0C6CDA8-246A-4C30-8098-73BE1A311806}" destId="{833ECC4B-B850-477F-927F-8658989029D8}" srcOrd="0" destOrd="0" presId="urn:microsoft.com/office/officeart/2005/8/layout/list1"/>
    <dgm:cxn modelId="{39989909-772B-4F6F-A9B9-E240DFFB3805}" type="presParOf" srcId="{833ECC4B-B850-477F-927F-8658989029D8}" destId="{A9013E57-0BA4-4995-ADDE-3600BA6F63D1}" srcOrd="0" destOrd="0" presId="urn:microsoft.com/office/officeart/2005/8/layout/list1"/>
    <dgm:cxn modelId="{3E2ECD39-1458-44E0-B895-B13960E35241}" type="presParOf" srcId="{833ECC4B-B850-477F-927F-8658989029D8}" destId="{A494D65B-4B65-4807-AAA9-74FB7CFA6B04}" srcOrd="1" destOrd="0" presId="urn:microsoft.com/office/officeart/2005/8/layout/list1"/>
    <dgm:cxn modelId="{B8AA0D77-569D-4280-912B-DD31B9A23CDF}" type="presParOf" srcId="{B0C6CDA8-246A-4C30-8098-73BE1A311806}" destId="{8825795C-9428-46BA-8E0A-0D575D85C7F1}" srcOrd="1" destOrd="0" presId="urn:microsoft.com/office/officeart/2005/8/layout/list1"/>
    <dgm:cxn modelId="{A71EF8F7-B34E-401E-82D1-BF9F0271322D}" type="presParOf" srcId="{B0C6CDA8-246A-4C30-8098-73BE1A311806}" destId="{83167163-0EEF-4F20-AA3E-0F0E9DDB606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58C477-9D9C-4910-97D0-7BE4B88F4F57}">
      <dsp:nvSpPr>
        <dsp:cNvPr id="0" name=""/>
        <dsp:cNvSpPr/>
      </dsp:nvSpPr>
      <dsp:spPr>
        <a:xfrm>
          <a:off x="0" y="435732"/>
          <a:ext cx="8229600" cy="161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DF38EE-9839-4BE9-9442-B06DE12FCC36}">
      <dsp:nvSpPr>
        <dsp:cNvPr id="0" name=""/>
        <dsp:cNvSpPr/>
      </dsp:nvSpPr>
      <dsp:spPr>
        <a:xfrm>
          <a:off x="391790" y="8037"/>
          <a:ext cx="7835792" cy="137233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solidFill>
                <a:schemeClr val="tx1"/>
              </a:solidFill>
            </a:rPr>
            <a:t>Pensijas aizsardzība pret pirktspējas samazināšanos</a:t>
          </a:r>
          <a:br>
            <a:rPr lang="lv-LV" sz="2400" kern="1200" dirty="0">
              <a:solidFill>
                <a:schemeClr val="tx1"/>
              </a:solidFill>
            </a:rPr>
          </a:br>
          <a:endParaRPr lang="lv-LV" sz="2400" kern="1200" dirty="0">
            <a:solidFill>
              <a:schemeClr val="tx1"/>
            </a:solidFill>
          </a:endParaRPr>
        </a:p>
      </dsp:txBody>
      <dsp:txXfrm>
        <a:off x="458782" y="75029"/>
        <a:ext cx="7701808" cy="1238351"/>
      </dsp:txXfrm>
    </dsp:sp>
    <dsp:sp modelId="{1228568B-39DA-4ECE-92BD-EA77DF6AE394}">
      <dsp:nvSpPr>
        <dsp:cNvPr id="0" name=""/>
        <dsp:cNvSpPr/>
      </dsp:nvSpPr>
      <dsp:spPr>
        <a:xfrm>
          <a:off x="0" y="2905125"/>
          <a:ext cx="8229600" cy="161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838865-9080-4C63-A79D-73FBFCD6FAB2}">
      <dsp:nvSpPr>
        <dsp:cNvPr id="0" name=""/>
        <dsp:cNvSpPr/>
      </dsp:nvSpPr>
      <dsp:spPr>
        <a:xfrm>
          <a:off x="391790" y="2394132"/>
          <a:ext cx="7835792" cy="1455633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solidFill>
                <a:schemeClr val="tx1"/>
              </a:solidFill>
            </a:rPr>
            <a:t>Tas nav mehānisks pensijas apmēra palielinājums</a:t>
          </a:r>
        </a:p>
      </dsp:txBody>
      <dsp:txXfrm>
        <a:off x="462848" y="2465190"/>
        <a:ext cx="7693676" cy="13135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167163-0EEF-4F20-AA3E-0F0E9DDB6069}">
      <dsp:nvSpPr>
        <dsp:cNvPr id="0" name=""/>
        <dsp:cNvSpPr/>
      </dsp:nvSpPr>
      <dsp:spPr>
        <a:xfrm>
          <a:off x="0" y="236233"/>
          <a:ext cx="8389937" cy="1612800"/>
        </a:xfrm>
        <a:prstGeom prst="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94D65B-4B65-4807-AAA9-74FB7CFA6B04}">
      <dsp:nvSpPr>
        <dsp:cNvPr id="0" name=""/>
        <dsp:cNvSpPr/>
      </dsp:nvSpPr>
      <dsp:spPr>
        <a:xfrm>
          <a:off x="227403" y="452272"/>
          <a:ext cx="7988457" cy="1889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1984" tIns="0" rIns="221984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latin typeface="+mn-lt"/>
              <a:cs typeface="Times New Roman" panose="02020603050405020304" pitchFamily="18" charset="0"/>
            </a:rPr>
            <a:t>1.oktobrī - valsts pensijas vai tās daļas apmēru, kas nepārsniedz 50% no iepriekšējā kalendārā gada vidējās apdrošināšanas iemaksu algas valstī,  ņemot vērā faktisko PCI un 50% no algas reālā pieauguma procentiem.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latin typeface="+mn-lt"/>
              <a:cs typeface="Times New Roman" panose="02020603050405020304" pitchFamily="18" charset="0"/>
            </a:rPr>
            <a:t>* Politiski represētās personas, I grupas invalīdi un Černobiļas atomelektrostacijas avārijas seku likvidēšanas dalībnieki </a:t>
          </a:r>
        </a:p>
      </dsp:txBody>
      <dsp:txXfrm>
        <a:off x="319630" y="544499"/>
        <a:ext cx="7804003" cy="17048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A760B-1B6D-4EEC-B4BB-749D43F02385}" type="datetimeFigureOut">
              <a:rPr lang="lv-LV" smtClean="0"/>
              <a:t>01.03.2023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550A5-827B-45AD-B2E7-5AEE9B2837A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5549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55737-DE54-43ED-BE5A-1454B4FA37F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23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55737-DE54-43ED-BE5A-1454B4FA37F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986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550A5-827B-45AD-B2E7-5AEE9B2837AE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06520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55737-DE54-43ED-BE5A-1454B4FA37F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915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550A5-827B-45AD-B2E7-5AEE9B2837AE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6629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685800"/>
            <a:ext cx="54864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lv-LV" altLang="lv-LV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384A8C-6D23-413D-A986-0456F25BE384}" type="slidenum">
              <a:rPr lang="en-GB" alt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GB" altLang="lv-L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D019A-0E48-419D-B55D-157ED3E805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1C2092-6BE3-46B6-A330-066FBC996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3F90E-7EC9-4F3C-9BFB-D0639CE9C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6D529-8EAF-4318-8101-3598592B9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D9326-CFE8-48F5-ADF6-1AA44F24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EE9-4ABE-4689-9E95-C4D450B384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29117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08A1A-D8D1-41FA-9AE3-58EDAFBDF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A14AC1-1076-4E55-A8FD-ADA8C227C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89A85-F131-44A2-BA39-C5160555F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9A817-95B0-4F86-B77B-00C306B7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E3A26-86B5-4729-B5CF-EB9DC051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EE9-4ABE-4689-9E95-C4D450B384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68476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139457-8192-432A-AAAF-678D1F9CD9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AAD904-99BA-43C6-81C0-AE30EE856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FCC6D-9F26-4640-9636-DB848371B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B3D2B-A7A3-4D4B-BC24-AEC0F23E1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A1DF8-5DF4-41F6-9894-BE10EE479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EE9-4ABE-4689-9E95-C4D450B384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19704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25" y="4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1" y="304807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39351" y="2386942"/>
            <a:ext cx="576064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2386940"/>
            <a:ext cx="5486400" cy="3739234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39351" y="1852614"/>
            <a:ext cx="5760640" cy="534986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6096000" y="1851954"/>
            <a:ext cx="5486400" cy="534986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184565" y="6324600"/>
            <a:ext cx="601035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0889E1AB-9F73-4201-B011-3CEAD96BE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54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22" y="0"/>
            <a:ext cx="2347383" cy="19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577" y="357981"/>
            <a:ext cx="8914827" cy="1036642"/>
          </a:xfrm>
        </p:spPr>
        <p:txBody>
          <a:bodyPr anchor="t">
            <a:normAutofit/>
          </a:bodyPr>
          <a:lstStyle>
            <a:lvl1pPr algn="l">
              <a:defRPr sz="162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826" y="1752601"/>
            <a:ext cx="11186583" cy="4373573"/>
          </a:xfrm>
        </p:spPr>
        <p:txBody>
          <a:bodyPr>
            <a:normAutofit/>
          </a:bodyPr>
          <a:lstStyle>
            <a:lvl1pPr marL="0" indent="0">
              <a:buNone/>
              <a:defRPr sz="13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5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35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35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35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9C20FC47-A9B5-4641-92DC-6AA3CBBAC8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84467" y="6324600"/>
            <a:ext cx="601133" cy="304800"/>
          </a:xfrm>
        </p:spPr>
        <p:txBody>
          <a:bodyPr/>
          <a:lstStyle>
            <a:lvl1pPr>
              <a:defRPr sz="600">
                <a:latin typeface="Verdana" pitchFamily="34" charset="0"/>
              </a:defRPr>
            </a:lvl1pPr>
          </a:lstStyle>
          <a:p>
            <a:fld id="{FD8E4DE1-508E-4122-9F23-DA475A3D9B15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711882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9243" y="260648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818" y="1752605"/>
            <a:ext cx="11186583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184565" y="6270625"/>
            <a:ext cx="804235" cy="304800"/>
          </a:xfrm>
        </p:spPr>
        <p:txBody>
          <a:bodyPr/>
          <a:lstStyle>
            <a:lvl1pPr>
              <a:defRPr sz="1050">
                <a:latin typeface="Verdana" pitchFamily="34" charset="0"/>
              </a:defRPr>
            </a:lvl1pPr>
          </a:lstStyle>
          <a:p>
            <a:fld id="{DFF1BB13-D15D-443B-A5AA-6C1153A58953}" type="slidenum">
              <a:rPr lang="en-US" altLang="lv-LV" smtClean="0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942290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9000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9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6792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D1455-E103-4DBA-B18E-B98FF170D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8655B-0D49-4CF8-A3EF-C5E9664E2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AFF82-B98F-48E5-8EFE-6ABE5E1EF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23765-A47B-4BF7-B14B-1CD7AF78A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1D62F-232C-474A-AC5D-FE0B8345E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EE9-4ABE-4689-9E95-C4D450B384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2142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E4972-3B18-45CA-A034-D19A65E74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ABF589-0699-4CD0-9BC0-45B40339C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92DF5-4B07-40A9-BAFA-BB45EFAAB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7A2E7-3C91-4D77-A13C-AD99A15AB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24B1D-9A8F-4D2C-A346-E50B7DA0F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EE9-4ABE-4689-9E95-C4D450B384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3070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14D1C-11AD-4583-9C3B-4A0FB90A9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58450-5C19-4C8F-BD50-3C2744597B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43FA24-CB6A-4B09-84AA-24429185F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23B1A3-1A83-435F-8A1F-77F3FE6A9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80998D-DA13-4D3D-BD7E-485129A80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2954BD-661C-4E71-9EDF-BDAA65C50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EE9-4ABE-4689-9E95-C4D450B384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93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C6CB3-652D-4A45-BD7A-71F5A8353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141E9D-4FBC-4DA8-AC94-2BEA89396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9BCC71-7504-40A0-A39E-896ADC24F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DD694D-D021-4545-A230-21AE45FA0D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06752B-B7E6-42DB-BED8-D4AE94A8E6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84548C-4212-49E4-A524-A6036EBB6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5DAD65-5C18-4033-959F-226CB48C6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220491-5D43-496F-B71D-86E0D7E44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EE9-4ABE-4689-9E95-C4D450B384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73181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2B051-E84A-430B-A0B6-A7165790D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49793C-F39D-4F91-B7C9-C1E046E13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739054-6A02-4D08-9646-D15C7E442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D0DE09-014D-45B1-A6DB-899F1AE42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EE9-4ABE-4689-9E95-C4D450B384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09122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443732-4017-48CB-B2AA-086172530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ADC2E6-F159-49D9-A481-F0A2AA1EB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BBE7C-1391-4CF7-A198-2CE6E892D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EE9-4ABE-4689-9E95-C4D450B384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99849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E1D02-1D95-430C-A722-02915111C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32706-9416-416E-8ADD-3C36FFD12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F64818-BCA8-467C-8B46-1DEF2ACA1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9B029B-01CE-412B-8C75-FA9BDC316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6833D5-8E11-4652-B9DA-7EA7087BF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4EA6EA-74CD-4898-9025-9236718AA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EE9-4ABE-4689-9E95-C4D450B384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30630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28DA3-751E-4A35-B360-D6BA12607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C58D63-48F6-4325-B3AF-E3B549E583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0294E6-BA7D-49CB-B505-1C4BF8845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B4B87D-5F4A-49C0-8858-CC962842B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2CDF2-F5CF-4D95-AD9F-33A34CC13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3B659-97D7-4D6D-94CE-2564A8FFD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EE9-4ABE-4689-9E95-C4D450B384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23864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CB00D5-F240-4C1D-B39C-9177DDE83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DC1C9D-6C9C-4152-B6B6-A88BDCFC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9D4AA-B117-4D86-A795-B4CA9480DB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6318F-F26B-4AA7-8C72-CD59498897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0A662-25E8-4B9B-8CDF-C8440B7438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EE9-4ABE-4689-9E95-C4D450B384B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2808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m.gov.lv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279576" y="2996952"/>
            <a:ext cx="7772400" cy="960438"/>
          </a:xfrm>
        </p:spPr>
        <p:txBody>
          <a:bodyPr>
            <a:normAutofit fontScale="90000"/>
          </a:bodyPr>
          <a:lstStyle/>
          <a:p>
            <a:br>
              <a:rPr lang="lv-LV" altLang="lv-LV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r>
              <a:rPr lang="lv-LV" altLang="lv-LV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Par valsts atbalstu senioriem</a:t>
            </a:r>
          </a:p>
        </p:txBody>
      </p:sp>
      <p:sp>
        <p:nvSpPr>
          <p:cNvPr id="13316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279576" y="5517232"/>
            <a:ext cx="7772400" cy="639762"/>
          </a:xfrm>
        </p:spPr>
        <p:txBody>
          <a:bodyPr/>
          <a:lstStyle/>
          <a:p>
            <a:pPr algn="r"/>
            <a:r>
              <a:rPr lang="lv-LV" altLang="lv-LV" dirty="0">
                <a:ea typeface="ＭＳ Ｐゴシック" pitchFamily="34" charset="-128"/>
              </a:rPr>
              <a:t>2023.gada 28.februāris</a:t>
            </a:r>
          </a:p>
        </p:txBody>
      </p:sp>
    </p:spTree>
    <p:extLst>
      <p:ext uri="{BB962C8B-B14F-4D97-AF65-F5344CB8AC3E}">
        <p14:creationId xmlns:p14="http://schemas.microsoft.com/office/powerpoint/2010/main" val="18996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8D4C4-89AD-4738-B80D-81F6EE80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400780"/>
          </a:xfrm>
        </p:spPr>
        <p:txBody>
          <a:bodyPr>
            <a:normAutofit/>
          </a:bodyPr>
          <a:lstStyle/>
          <a:p>
            <a:pPr algn="ctr"/>
            <a:r>
              <a:rPr lang="lv-LV" alt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Minimālo ienākumu sliekšņi </a:t>
            </a:r>
            <a:r>
              <a:rPr lang="lv-LV" altLang="lv-LV" sz="2000" b="1" u="sng" dirty="0">
                <a:latin typeface="Verdana" panose="020B0604030504040204" pitchFamily="34" charset="0"/>
                <a:ea typeface="Verdana" panose="020B0604030504040204" pitchFamily="34" charset="0"/>
              </a:rPr>
              <a:t>sociālajā palīdzībā</a:t>
            </a:r>
            <a:endParaRPr lang="lv-LV" sz="2000" b="1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4E3469-6CA1-4425-985C-E0196483A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546003"/>
              </p:ext>
            </p:extLst>
          </p:nvPr>
        </p:nvGraphicFramePr>
        <p:xfrm>
          <a:off x="1448292" y="1467947"/>
          <a:ext cx="9590496" cy="3615395"/>
        </p:xfrm>
        <a:graphic>
          <a:graphicData uri="http://schemas.openxmlformats.org/drawingml/2006/table">
            <a:tbl>
              <a:tblPr/>
              <a:tblGrid>
                <a:gridCol w="1200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1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2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59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39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058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68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Rīcībā esošo ienākumu mediāna</a:t>
                      </a:r>
                      <a:r>
                        <a:rPr kumimoji="0" lang="en-US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 </a:t>
                      </a:r>
                      <a:r>
                        <a:rPr kumimoji="0" lang="en-US" altLang="lv-LV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eiro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GMI slieksnis </a:t>
                      </a:r>
                    </a:p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(1.persona/</a:t>
                      </a:r>
                    </a:p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pārējās)</a:t>
                      </a:r>
                      <a:r>
                        <a:rPr kumimoji="0" lang="en-US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 </a:t>
                      </a:r>
                      <a:r>
                        <a:rPr kumimoji="0" lang="en-US" altLang="lv-LV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eiro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Trūcīgas mājsaimniecības ienākumu slieksnis (1.persona/</a:t>
                      </a:r>
                    </a:p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pārējās)</a:t>
                      </a:r>
                      <a:r>
                        <a:rPr kumimoji="0" lang="en-US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 </a:t>
                      </a:r>
                      <a:r>
                        <a:rPr kumimoji="0" lang="en-US" altLang="lv-LV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eiro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Maznodrošinātas mājsaimniecības ienākumu sliekšņa augstākā robeža</a:t>
                      </a:r>
                      <a:r>
                        <a:rPr kumimoji="0" lang="en-US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lv-LV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eiro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Maznodrošinātas </a:t>
                      </a: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mājsaimniecības</a:t>
                      </a: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ienākumu slieksnis, lai pretendētu uz ES pārtikas paku un materiālo atbalstu* (1.persona/pārējās)</a:t>
                      </a:r>
                      <a:r>
                        <a:rPr kumimoji="0" lang="en-US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lv-LV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eiro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308">
                <a:tc>
                  <a:txBody>
                    <a:bodyPr/>
                    <a:lstStyle/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% no ienākumu mediānas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lv-LV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20%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50%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80%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9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just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no </a:t>
                      </a: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01.01.2021.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544,41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109 / 76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272 / 190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436 / 305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327 / 229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9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just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no </a:t>
                      </a: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01.0</a:t>
                      </a:r>
                      <a:r>
                        <a:rPr kumimoji="0" lang="en-US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7</a:t>
                      </a: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.2023.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626,57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125 / 87,50</a:t>
                      </a:r>
                      <a:endParaRPr kumimoji="0" lang="lv-LV" altLang="lv-LV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313 / 219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501 / 351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lv-LV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376 / 263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C69C32D4-38D2-4A05-A789-F0DD5EA64C01}"/>
              </a:ext>
            </a:extLst>
          </p:cNvPr>
          <p:cNvSpPr txBox="1">
            <a:spLocks/>
          </p:cNvSpPr>
          <p:nvPr/>
        </p:nvSpPr>
        <p:spPr bwMode="auto">
          <a:xfrm>
            <a:off x="1451728" y="5908431"/>
            <a:ext cx="8361574" cy="65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57" tIns="46979" rIns="93957" bIns="46979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endParaRPr lang="lv-LV" altLang="lv-LV" sz="1200" dirty="0">
              <a:latin typeface="Verdana" panose="020B060403050404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2CC7D0-B36B-48AD-8B2A-75A8EB8C5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EE9-4ABE-4689-9E95-C4D450B384BA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14135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6E90E-530C-4505-85F4-20F2AC017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83" y="828567"/>
            <a:ext cx="11029616" cy="780333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Nepieciešamais papildu finansējums 2023.gadā</a:t>
            </a:r>
            <a:b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lv-LV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29878-9CE7-4632-84DE-20F64FD2A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958744-2294-4009-A5A2-240E0984D5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441998"/>
              </p:ext>
            </p:extLst>
          </p:nvPr>
        </p:nvGraphicFramePr>
        <p:xfrm>
          <a:off x="3671341" y="3167895"/>
          <a:ext cx="558485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1271">
                  <a:extLst>
                    <a:ext uri="{9D8B030D-6E8A-4147-A177-3AD203B41FA5}">
                      <a16:colId xmlns:a16="http://schemas.microsoft.com/office/drawing/2014/main" val="3523736237"/>
                    </a:ext>
                  </a:extLst>
                </a:gridCol>
                <a:gridCol w="3723588">
                  <a:extLst>
                    <a:ext uri="{9D8B030D-6E8A-4147-A177-3AD203B41FA5}">
                      <a16:colId xmlns:a16="http://schemas.microsoft.com/office/drawing/2014/main" val="309805198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lv-LV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202</a:t>
                      </a:r>
                      <a:r>
                        <a:rPr kumimoji="0" lang="en-US" altLang="lv-LV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3</a:t>
                      </a:r>
                      <a:endParaRPr kumimoji="0" lang="lv-LV" altLang="lv-LV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961792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Valsts</a:t>
                      </a:r>
                      <a:r>
                        <a:rPr kumimoji="0" lang="en-US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*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 </a:t>
                      </a: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10 345 725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26930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Pašvaldības </a:t>
                      </a: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13 085 277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008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Kopā </a:t>
                      </a: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23 431 002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467263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26795A3-0365-4E89-946C-ADDE367E93C8}"/>
              </a:ext>
            </a:extLst>
          </p:cNvPr>
          <p:cNvSpPr/>
          <p:nvPr/>
        </p:nvSpPr>
        <p:spPr>
          <a:xfrm>
            <a:off x="618899" y="6172055"/>
            <a:ext cx="110296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*  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Tai skaitā valsts līdzfinansējums pašvaldībām 30% apmērā GMI pabalstam un mājokļa pabalstam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A9E019-2D3E-4D2D-AFB5-62D965B3883A}"/>
              </a:ext>
            </a:extLst>
          </p:cNvPr>
          <p:cNvSpPr/>
          <p:nvPr/>
        </p:nvSpPr>
        <p:spPr>
          <a:xfrm>
            <a:off x="1316736" y="1736036"/>
            <a:ext cx="102940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Minimālo ienākumu palielināšana ir prioritārais pasākums, kas iekļauts likumprojekta </a:t>
            </a: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“Par valsts budžetu 2023.gadam un budžeta ietvaru 2023., 2024. un 2025.gadam” pavadošo likumprojektu paketē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A5F19B-1071-4CF4-BA64-1792C925C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EE9-4ABE-4689-9E95-C4D450B384BA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20129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FADE-D580-4B75-84D6-67998C525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000" dirty="0"/>
              <a:t>Pensiju indeksācija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0319D6E7-3F49-4EF5-8694-F9929928B6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3028547"/>
              </p:ext>
            </p:extLst>
          </p:nvPr>
        </p:nvGraphicFramePr>
        <p:xfrm>
          <a:off x="2667577" y="167640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EE40BD-3F82-436E-8C3B-E43A64D4D1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E4DE1-508E-4122-9F23-DA475A3D9B15}" type="slidenum">
              <a:rPr lang="lv-LV" altLang="lv-LV" smtClean="0"/>
              <a:pPr/>
              <a:t>12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435756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lv-LV" dirty="0"/>
            </a:br>
            <a:r>
              <a:rPr lang="lv-LV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Pensiju indeksācija 2023.gadā</a:t>
            </a:r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6733553"/>
              </p:ext>
            </p:extLst>
          </p:nvPr>
        </p:nvGraphicFramePr>
        <p:xfrm>
          <a:off x="1898653" y="1268761"/>
          <a:ext cx="8389937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1908061" y="3717032"/>
            <a:ext cx="8389937" cy="1512168"/>
          </a:xfrm>
          <a:prstGeom prst="rect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5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6" name="Group 5"/>
          <p:cNvGrpSpPr/>
          <p:nvPr/>
        </p:nvGrpSpPr>
        <p:grpSpPr>
          <a:xfrm>
            <a:off x="2133977" y="3895449"/>
            <a:ext cx="8020034" cy="1917406"/>
            <a:chOff x="242690" y="-236781"/>
            <a:chExt cx="8020034" cy="116342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" name="Rounded Rectangle 6"/>
            <p:cNvSpPr/>
            <p:nvPr/>
          </p:nvSpPr>
          <p:spPr>
            <a:xfrm>
              <a:off x="242690" y="-236781"/>
              <a:ext cx="8020034" cy="1163424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272550" y="-180793"/>
              <a:ext cx="7960314" cy="104861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1984" tIns="0" rIns="221984" bIns="0" numCol="1" spcCol="1270" anchor="ctr" anchorCtr="0">
              <a:noAutofit/>
            </a:bodyPr>
            <a:lstStyle/>
            <a:p>
              <a:pPr lvl="0"/>
              <a:r>
                <a:rPr lang="lv-LV" u="sng" dirty="0">
                  <a:cs typeface="Times New Roman" panose="02020603050405020304" pitchFamily="18" charset="0"/>
                </a:rPr>
                <a:t>Vecuma pensijām</a:t>
              </a:r>
              <a:r>
                <a:rPr lang="lv-LV" dirty="0">
                  <a:cs typeface="Times New Roman" panose="02020603050405020304" pitchFamily="18" charset="0"/>
                </a:rPr>
                <a:t>: </a:t>
              </a:r>
            </a:p>
            <a:p>
              <a:pPr lvl="0"/>
              <a:r>
                <a:rPr lang="lv-LV" dirty="0">
                  <a:cs typeface="Times New Roman" panose="02020603050405020304" pitchFamily="18" charset="0"/>
                </a:rPr>
                <a:t>60% - ja apdrošināšanas stāžs no 30 – 39 gadiem </a:t>
              </a:r>
            </a:p>
            <a:p>
              <a:pPr lvl="0"/>
              <a:r>
                <a:rPr lang="lv-LV" dirty="0">
                  <a:cs typeface="Times New Roman" panose="02020603050405020304" pitchFamily="18" charset="0"/>
                </a:rPr>
                <a:t>60% - pensijām, kas piešķirtas par darbu kaitīgos un smagos, vai sevišķi kaitīgos un smagos darba apstākļos</a:t>
              </a:r>
            </a:p>
            <a:p>
              <a:r>
                <a:rPr lang="lv-LV" dirty="0">
                  <a:cs typeface="Times New Roman" panose="02020603050405020304" pitchFamily="18" charset="0"/>
                </a:rPr>
                <a:t>70% - ja apdrošināšanas stāžs no 40 – 44 gadiem </a:t>
              </a:r>
            </a:p>
            <a:p>
              <a:pPr lvl="0"/>
              <a:r>
                <a:rPr lang="lv-LV" dirty="0">
                  <a:cs typeface="Times New Roman" panose="02020603050405020304" pitchFamily="18" charset="0"/>
                </a:rPr>
                <a:t>80% - ja apdrošināšanas stāžs ir 45 un vairāk gadi</a:t>
              </a:r>
            </a:p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lv-LV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949027" y="5949280"/>
            <a:ext cx="8389937" cy="432048"/>
          </a:xfrm>
          <a:prstGeom prst="rect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35400" h="16350" prst="relaxedInset"/>
            <a:contourClr>
              <a:schemeClr val="bg1"/>
            </a:contourClr>
          </a:sp3d>
        </p:spPr>
        <p:style>
          <a:lnRef idx="1">
            <a:schemeClr val="accent5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lv-LV" dirty="0"/>
              <a:t>PCI – no 2022.gada 1. augusta līdz 2023.gada 31.jūlijam (12 mēneši)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FF1BB13-D15D-443B-A5AA-6C1153A58953}" type="slidenum">
              <a:rPr lang="en-US" altLang="lv-LV" smtClean="0"/>
              <a:pPr/>
              <a:t>13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47103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209800" y="3181350"/>
            <a:ext cx="7772400" cy="9144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lv-LV" altLang="lv-LV" sz="2800" b="1">
                <a:solidFill>
                  <a:srgbClr val="008000"/>
                </a:solidFill>
              </a:rPr>
              <a:t>PALDIES!</a:t>
            </a:r>
          </a:p>
        </p:txBody>
      </p:sp>
      <p:sp>
        <p:nvSpPr>
          <p:cNvPr id="19459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209800" y="4343400"/>
            <a:ext cx="7772400" cy="19812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lang="lv-LV" altLang="lv-LV" sz="1600">
                <a:latin typeface="Tahoma" pitchFamily="34" charset="0"/>
                <a:cs typeface="Tahoma" pitchFamily="34" charset="0"/>
                <a:hlinkClick r:id="rId3"/>
              </a:rPr>
              <a:t>www.lm.gov.lv</a:t>
            </a:r>
            <a:endParaRPr lang="lv-LV" altLang="lv-LV" sz="1600"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lv-LV" altLang="lv-LV" sz="800">
              <a:solidFill>
                <a:srgbClr val="005927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lv-LV" altLang="lv-LV" sz="160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Twitter:@Lab_min</a:t>
            </a:r>
          </a:p>
          <a:p>
            <a:pPr eaLnBrk="1" hangingPunct="1">
              <a:spcBef>
                <a:spcPct val="0"/>
              </a:spcBef>
            </a:pPr>
            <a:endParaRPr lang="lv-LV" altLang="lv-LV" sz="800">
              <a:solidFill>
                <a:srgbClr val="0080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lv-LV" altLang="lv-LV" sz="160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Flickr.com:Labklajibas_ministrija</a:t>
            </a:r>
          </a:p>
          <a:p>
            <a:pPr eaLnBrk="1" hangingPunct="1">
              <a:spcBef>
                <a:spcPct val="0"/>
              </a:spcBef>
            </a:pPr>
            <a:endParaRPr lang="lv-LV" altLang="lv-LV" sz="800">
              <a:solidFill>
                <a:srgbClr val="0080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lv-LV" altLang="lv-LV" sz="160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Youtube.com/labklajibasministrija</a:t>
            </a:r>
          </a:p>
          <a:p>
            <a:pPr eaLnBrk="1" hangingPunct="1">
              <a:spcBef>
                <a:spcPct val="0"/>
              </a:spcBef>
            </a:pPr>
            <a:endParaRPr lang="lv-LV" altLang="lv-LV" sz="800">
              <a:solidFill>
                <a:srgbClr val="0080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lv-LV" altLang="lv-LV" sz="160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Draugiem.lv/labklajiba</a:t>
            </a:r>
          </a:p>
          <a:p>
            <a:pPr eaLnBrk="1" hangingPunct="1"/>
            <a:endParaRPr lang="lv-LV" altLang="lv-LV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02506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Vecuma pensiju saņēmēja portrets </a:t>
            </a:r>
            <a:br>
              <a:rPr lang="lv-LV" dirty="0"/>
            </a:br>
            <a:r>
              <a:rPr lang="lv-LV" dirty="0"/>
              <a:t>		</a:t>
            </a:r>
            <a:r>
              <a:rPr lang="lv-LV" sz="1800" b="0" dirty="0"/>
              <a:t>202</a:t>
            </a:r>
            <a:r>
              <a:rPr lang="en-GB" sz="1800" b="0" dirty="0"/>
              <a:t>3</a:t>
            </a:r>
            <a:r>
              <a:rPr lang="lv-LV" sz="1800" b="0" dirty="0"/>
              <a:t>.gad</a:t>
            </a:r>
            <a:r>
              <a:rPr lang="en-GB" sz="1800" b="0" dirty="0"/>
              <a:t>a </a:t>
            </a:r>
            <a:r>
              <a:rPr lang="en-GB" sz="1800" b="0" dirty="0" err="1"/>
              <a:t>janvārī</a:t>
            </a:r>
            <a:endParaRPr lang="lv-LV" sz="1800" b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82392-7990-4601-9C91-BD9AE371E72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889E1AB-9F73-4201-B011-3CEAD96BE227}" type="slidenum">
              <a:rPr lang="en-GB" sz="600"/>
              <a:t>2</a:t>
            </a:fld>
            <a:endParaRPr lang="en-GB" sz="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724A65-C5D1-441B-95F6-553C7BB0D5DE}"/>
              </a:ext>
            </a:extLst>
          </p:cNvPr>
          <p:cNvSpPr txBox="1"/>
          <p:nvPr/>
        </p:nvSpPr>
        <p:spPr>
          <a:xfrm>
            <a:off x="297815" y="6209234"/>
            <a:ext cx="10348422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40" i="1" dirty="0"/>
              <a:t>* </a:t>
            </a:r>
            <a:r>
              <a:rPr lang="en-GB" sz="1440" i="1" dirty="0" err="1"/>
              <a:t>ieskaitot</a:t>
            </a:r>
            <a:r>
              <a:rPr lang="en-GB" sz="1440" i="1" dirty="0"/>
              <a:t> personas, </a:t>
            </a:r>
            <a:r>
              <a:rPr lang="en-GB" sz="1440" i="1" dirty="0" err="1"/>
              <a:t>kurām</a:t>
            </a:r>
            <a:r>
              <a:rPr lang="en-GB" sz="1440" i="1" dirty="0"/>
              <a:t> </a:t>
            </a:r>
            <a:r>
              <a:rPr lang="en-GB" sz="1440" i="1" dirty="0" err="1"/>
              <a:t>uz</a:t>
            </a:r>
            <a:r>
              <a:rPr lang="en-GB" sz="1440" i="1" dirty="0"/>
              <a:t>  </a:t>
            </a:r>
            <a:r>
              <a:rPr lang="en-GB" sz="1440" i="1" dirty="0" err="1"/>
              <a:t>pensijas</a:t>
            </a:r>
            <a:r>
              <a:rPr lang="lv-LV" sz="1440" i="1" dirty="0"/>
              <a:t> piešķiršanas </a:t>
            </a:r>
            <a:r>
              <a:rPr lang="lv-LV" sz="1440" i="1" dirty="0" err="1"/>
              <a:t>brī</a:t>
            </a:r>
            <a:r>
              <a:rPr lang="en-GB" sz="1440" i="1" dirty="0"/>
              <a:t>di </a:t>
            </a:r>
            <a:r>
              <a:rPr lang="en-GB" sz="1440" i="1" dirty="0" err="1"/>
              <a:t>tā</a:t>
            </a:r>
            <a:r>
              <a:rPr lang="en-GB" sz="1440" i="1" dirty="0"/>
              <a:t> </a:t>
            </a:r>
            <a:r>
              <a:rPr lang="en-GB" sz="1440" i="1" dirty="0" err="1"/>
              <a:t>tika</a:t>
            </a:r>
            <a:r>
              <a:rPr lang="en-GB" sz="1440" i="1" dirty="0"/>
              <a:t> </a:t>
            </a:r>
            <a:r>
              <a:rPr lang="en-GB" sz="1440" i="1" dirty="0" err="1"/>
              <a:t>noteikta</a:t>
            </a:r>
            <a:r>
              <a:rPr lang="en-GB" sz="1440" i="1" dirty="0"/>
              <a:t> </a:t>
            </a:r>
            <a:r>
              <a:rPr lang="en-GB" sz="1440" i="1" dirty="0" err="1"/>
              <a:t>minimālā</a:t>
            </a:r>
            <a:r>
              <a:rPr lang="en-GB" sz="1440" i="1" dirty="0"/>
              <a:t> </a:t>
            </a:r>
            <a:r>
              <a:rPr lang="en-GB" sz="1440" i="1" dirty="0" err="1"/>
              <a:t>apmērā</a:t>
            </a:r>
            <a:r>
              <a:rPr lang="en-GB" sz="1440" i="1" dirty="0"/>
              <a:t>, bet </a:t>
            </a:r>
            <a:r>
              <a:rPr lang="lv-LV" sz="1440" i="1" dirty="0" err="1"/>
              <a:t>pārskatī</a:t>
            </a:r>
            <a:r>
              <a:rPr lang="en-GB" sz="1440" i="1" dirty="0" err="1"/>
              <a:t>šanas</a:t>
            </a:r>
            <a:r>
              <a:rPr lang="en-GB" sz="1440" i="1" dirty="0"/>
              <a:t> </a:t>
            </a:r>
            <a:r>
              <a:rPr lang="en-GB" sz="1440" i="1" dirty="0" err="1"/>
              <a:t>rezultātā</a:t>
            </a:r>
            <a:r>
              <a:rPr lang="lv-LV" sz="1440" i="1" dirty="0"/>
              <a:t> (pensiju indeksācija, pensijas pārrēķins) pensija</a:t>
            </a:r>
            <a:r>
              <a:rPr lang="en-GB" sz="1440" i="1" dirty="0"/>
              <a:t> </a:t>
            </a:r>
            <a:r>
              <a:rPr lang="en-GB" sz="1440" i="1" dirty="0" err="1"/>
              <a:t>pārsniedz</a:t>
            </a:r>
            <a:r>
              <a:rPr lang="en-GB" sz="1440" i="1" dirty="0"/>
              <a:t> </a:t>
            </a:r>
            <a:r>
              <a:rPr lang="en-GB" sz="1440" i="1" dirty="0" err="1"/>
              <a:t>šobdrīd</a:t>
            </a:r>
            <a:r>
              <a:rPr lang="en-GB" sz="1440" i="1" dirty="0"/>
              <a:t> </a:t>
            </a:r>
            <a:r>
              <a:rPr lang="en-GB" sz="1440" i="1" dirty="0" err="1"/>
              <a:t>noteiktos</a:t>
            </a:r>
            <a:r>
              <a:rPr lang="en-GB" sz="1440" i="1" dirty="0"/>
              <a:t> </a:t>
            </a:r>
            <a:r>
              <a:rPr lang="en-GB" sz="1440" i="1" dirty="0" err="1"/>
              <a:t>minimumus</a:t>
            </a:r>
            <a:r>
              <a:rPr lang="en-GB" sz="1440" i="1" dirty="0"/>
              <a:t>.</a:t>
            </a:r>
            <a:endParaRPr lang="lv-LV" sz="1440" i="1" dirty="0"/>
          </a:p>
        </p:txBody>
      </p:sp>
      <p:sp>
        <p:nvSpPr>
          <p:cNvPr id="9" name="Rectangle 8"/>
          <p:cNvSpPr/>
          <p:nvPr/>
        </p:nvSpPr>
        <p:spPr>
          <a:xfrm>
            <a:off x="297815" y="2118392"/>
            <a:ext cx="5011757" cy="3830162"/>
          </a:xfrm>
          <a:prstGeom prst="rect">
            <a:avLst/>
          </a:prstGeom>
        </p:spPr>
        <p:txBody>
          <a:bodyPr/>
          <a:lstStyle/>
          <a:p>
            <a:pPr marL="359986" indent="-3428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dirty="0">
                <a:latin typeface="Calibri" panose="020F0502020204030204" pitchFamily="34" charset="0"/>
              </a:rPr>
              <a:t>Saņēmēju skaits</a:t>
            </a:r>
            <a:r>
              <a:rPr lang="lv-LV" sz="2000" b="1" dirty="0">
                <a:latin typeface="Calibri" panose="020F0502020204030204" pitchFamily="34" charset="0"/>
              </a:rPr>
              <a:t> </a:t>
            </a:r>
            <a:r>
              <a:rPr lang="lv-LV" sz="2000" dirty="0">
                <a:latin typeface="Calibri" panose="020F0502020204030204" pitchFamily="34" charset="0"/>
              </a:rPr>
              <a:t>–</a:t>
            </a:r>
            <a:r>
              <a:rPr lang="lv-LV" sz="2000" b="1" dirty="0">
                <a:latin typeface="Calibri" panose="020F0502020204030204" pitchFamily="34" charset="0"/>
              </a:rPr>
              <a:t> </a:t>
            </a:r>
            <a:r>
              <a:rPr lang="lv-LV" sz="2160" b="1" dirty="0"/>
              <a:t>436 336</a:t>
            </a:r>
            <a:r>
              <a:rPr lang="lv-LV" sz="2000" dirty="0">
                <a:latin typeface="Calibri" panose="020F0502020204030204" pitchFamily="34" charset="0"/>
              </a:rPr>
              <a:t>personas</a:t>
            </a:r>
          </a:p>
          <a:p>
            <a:pPr marL="359986" indent="-3428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dirty="0">
                <a:latin typeface="Calibri" panose="020F0502020204030204" pitchFamily="34" charset="0"/>
              </a:rPr>
              <a:t>Vidējais piešķirtais pensijas apmērs </a:t>
            </a:r>
            <a:r>
              <a:rPr lang="lv-LV" sz="2000" i="1" dirty="0">
                <a:latin typeface="Calibri" panose="020F0502020204030204" pitchFamily="34" charset="0"/>
              </a:rPr>
              <a:t>(</a:t>
            </a:r>
            <a:r>
              <a:rPr lang="en-GB" sz="2000" i="1" dirty="0" err="1">
                <a:latin typeface="Calibri" panose="020F0502020204030204" pitchFamily="34" charset="0"/>
              </a:rPr>
              <a:t>ar</a:t>
            </a:r>
            <a:r>
              <a:rPr lang="lv-LV" sz="2000" i="1" dirty="0">
                <a:latin typeface="Calibri" panose="020F0502020204030204" pitchFamily="34" charset="0"/>
              </a:rPr>
              <a:t> </a:t>
            </a:r>
            <a:r>
              <a:rPr lang="lv-LV" sz="2000" i="1" dirty="0" err="1">
                <a:latin typeface="Calibri" panose="020F0502020204030204" pitchFamily="34" charset="0"/>
              </a:rPr>
              <a:t>piemaks</a:t>
            </a:r>
            <a:r>
              <a:rPr lang="en-GB" sz="2000" i="1" dirty="0">
                <a:latin typeface="Calibri" panose="020F0502020204030204" pitchFamily="34" charset="0"/>
              </a:rPr>
              <a:t>u</a:t>
            </a:r>
            <a:r>
              <a:rPr lang="lv-LV" sz="2000" i="1" dirty="0">
                <a:latin typeface="Calibri" panose="020F0502020204030204" pitchFamily="34" charset="0"/>
              </a:rPr>
              <a:t>)</a:t>
            </a:r>
            <a:r>
              <a:rPr lang="lv-LV" sz="2000" dirty="0">
                <a:latin typeface="Calibri" panose="020F0502020204030204" pitchFamily="34" charset="0"/>
              </a:rPr>
              <a:t> – </a:t>
            </a:r>
            <a:r>
              <a:rPr lang="en-GB" sz="2000" b="1" dirty="0">
                <a:latin typeface="Calibri" panose="020F0502020204030204" pitchFamily="34" charset="0"/>
              </a:rPr>
              <a:t>527,88</a:t>
            </a:r>
            <a:r>
              <a:rPr lang="lv-LV" sz="2000" b="1" dirty="0">
                <a:latin typeface="Calibri" panose="020F0502020204030204" pitchFamily="34" charset="0"/>
              </a:rPr>
              <a:t> </a:t>
            </a:r>
            <a:r>
              <a:rPr lang="en-GB" sz="2000" i="1" dirty="0">
                <a:latin typeface="Calibri" panose="020F0502020204030204" pitchFamily="34" charset="0"/>
              </a:rPr>
              <a:t>euro</a:t>
            </a:r>
            <a:endParaRPr lang="lv-LV" sz="2000" i="1" dirty="0">
              <a:latin typeface="Calibri" panose="020F0502020204030204" pitchFamily="34" charset="0"/>
            </a:endParaRPr>
          </a:p>
          <a:p>
            <a:pPr marL="359986" indent="-3428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dirty="0">
                <a:latin typeface="Calibri" panose="020F0502020204030204" pitchFamily="34" charset="0"/>
              </a:rPr>
              <a:t>Piemaksu saņēmēji –</a:t>
            </a:r>
            <a:r>
              <a:rPr lang="en-GB" sz="2000" dirty="0">
                <a:latin typeface="Calibri" panose="020F0502020204030204" pitchFamily="34" charset="0"/>
              </a:rPr>
              <a:t> </a:t>
            </a:r>
            <a:r>
              <a:rPr lang="en-GB" sz="2160" b="1" dirty="0"/>
              <a:t>62,3</a:t>
            </a:r>
            <a:r>
              <a:rPr lang="lv-LV" sz="2000" dirty="0">
                <a:latin typeface="Calibri" panose="020F0502020204030204" pitchFamily="34" charset="0"/>
              </a:rPr>
              <a:t>%</a:t>
            </a:r>
          </a:p>
          <a:p>
            <a:pPr marL="359986" indent="-3428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dirty="0">
                <a:latin typeface="Calibri" panose="020F0502020204030204" pitchFamily="34" charset="0"/>
              </a:rPr>
              <a:t>Pensija piešķirta ar atvieglotiem noteikumiem – </a:t>
            </a:r>
            <a:r>
              <a:rPr lang="lv-LV" sz="2000" b="1" dirty="0">
                <a:latin typeface="Calibri" panose="020F0502020204030204" pitchFamily="34" charset="0"/>
              </a:rPr>
              <a:t>11</a:t>
            </a:r>
            <a:r>
              <a:rPr lang="lv-LV" sz="2000" dirty="0">
                <a:latin typeface="Calibri" panose="020F0502020204030204" pitchFamily="34" charset="0"/>
              </a:rPr>
              <a:t> %</a:t>
            </a:r>
          </a:p>
          <a:p>
            <a:pPr marL="359986" indent="-3428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dirty="0">
                <a:latin typeface="Calibri" panose="020F0502020204030204" pitchFamily="34" charset="0"/>
              </a:rPr>
              <a:t>Valsts minimālās pensijas saņēmēji</a:t>
            </a:r>
            <a:r>
              <a:rPr lang="en-GB" sz="1680" dirty="0">
                <a:latin typeface="Calibri" panose="020F0502020204030204" pitchFamily="34" charset="0"/>
              </a:rPr>
              <a:t>*</a:t>
            </a:r>
            <a:r>
              <a:rPr lang="lv-LV" sz="2000" dirty="0">
                <a:latin typeface="Calibri" panose="020F0502020204030204" pitchFamily="34" charset="0"/>
              </a:rPr>
              <a:t> – </a:t>
            </a:r>
            <a:r>
              <a:rPr lang="lv-LV" sz="2000" b="1" dirty="0">
                <a:latin typeface="Calibri" panose="020F0502020204030204" pitchFamily="34" charset="0"/>
              </a:rPr>
              <a:t>1</a:t>
            </a:r>
            <a:r>
              <a:rPr lang="en-GB" sz="2000" b="1" dirty="0">
                <a:latin typeface="Calibri" panose="020F0502020204030204" pitchFamily="34" charset="0"/>
              </a:rPr>
              <a:t>6</a:t>
            </a:r>
            <a:r>
              <a:rPr lang="lv-LV" sz="2000" dirty="0">
                <a:latin typeface="Calibri" panose="020F0502020204030204" pitchFamily="34" charset="0"/>
              </a:rPr>
              <a:t>%</a:t>
            </a:r>
          </a:p>
          <a:p>
            <a:pPr marL="359986" indent="-3428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dirty="0">
                <a:latin typeface="Calibri" panose="020F0502020204030204" pitchFamily="34" charset="0"/>
              </a:rPr>
              <a:t>Vidējais vecums – </a:t>
            </a:r>
            <a:r>
              <a:rPr lang="lv-LV" sz="2000" b="1" dirty="0">
                <a:latin typeface="Calibri" panose="020F0502020204030204" pitchFamily="34" charset="0"/>
              </a:rPr>
              <a:t>74</a:t>
            </a:r>
            <a:r>
              <a:rPr lang="lv-LV" sz="2000" dirty="0">
                <a:latin typeface="Calibri" panose="020F0502020204030204" pitchFamily="34" charset="0"/>
              </a:rPr>
              <a:t> gadi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BB4BBF-97B5-401F-92D1-19EFF8AFA4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6552" y="1371606"/>
            <a:ext cx="6209048" cy="489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338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D85CBD6-32B8-4938-90BB-5CF7394656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0038" y="649405"/>
            <a:ext cx="8936249" cy="5183456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26772A-8E4C-4814-98DB-A03E8E3720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E4DE1-508E-4122-9F23-DA475A3D9B15}" type="slidenum">
              <a:rPr lang="lv-LV" altLang="lv-LV" smtClean="0"/>
              <a:pPr/>
              <a:t>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512197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 err="1"/>
              <a:t>Jaunpieškirto</a:t>
            </a:r>
            <a:r>
              <a:rPr lang="lv-LV" dirty="0"/>
              <a:t> vecuma pensiju saņēmēja portrets </a:t>
            </a:r>
            <a:r>
              <a:rPr lang="lv-LV" b="0" dirty="0"/>
              <a:t>202</a:t>
            </a:r>
            <a:r>
              <a:rPr lang="en-GB" b="0" dirty="0"/>
              <a:t>2</a:t>
            </a:r>
            <a:r>
              <a:rPr lang="lv-LV" b="0" dirty="0"/>
              <a:t>.gad</a:t>
            </a:r>
            <a:r>
              <a:rPr lang="en-GB" b="0" dirty="0"/>
              <a:t>ā</a:t>
            </a:r>
            <a:endParaRPr lang="lv-LV" sz="1800" b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DC7405-D7A3-476E-8BE0-9290D75FD33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0675709" y="6321355"/>
            <a:ext cx="540931" cy="304800"/>
          </a:xfrm>
        </p:spPr>
        <p:txBody>
          <a:bodyPr/>
          <a:lstStyle/>
          <a:p>
            <a:fld id="{0889E1AB-9F73-4201-B011-3CEAD96BE227}" type="slidenum">
              <a:rPr lang="en-GB" sz="600"/>
              <a:t>4</a:t>
            </a:fld>
            <a:endParaRPr lang="en-GB" sz="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60BB21-F9F6-4728-9957-0A208C4ACE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71605"/>
            <a:ext cx="7024911" cy="504207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770836" y="2010276"/>
            <a:ext cx="4445804" cy="3672408"/>
          </a:xfrm>
          <a:prstGeom prst="rect">
            <a:avLst/>
          </a:prstGeom>
        </p:spPr>
        <p:txBody>
          <a:bodyPr/>
          <a:lstStyle/>
          <a:p>
            <a:pPr marL="359986" indent="-3428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dirty="0">
                <a:latin typeface="Calibri" panose="020F0502020204030204" pitchFamily="34" charset="0"/>
              </a:rPr>
              <a:t>Saņēmēju skaits</a:t>
            </a:r>
            <a:r>
              <a:rPr lang="lv-LV" sz="2000" b="1" dirty="0">
                <a:latin typeface="Calibri" panose="020F0502020204030204" pitchFamily="34" charset="0"/>
              </a:rPr>
              <a:t> </a:t>
            </a:r>
            <a:r>
              <a:rPr lang="lv-LV" sz="2000" dirty="0">
                <a:latin typeface="Calibri" panose="020F0502020204030204" pitchFamily="34" charset="0"/>
              </a:rPr>
              <a:t>–</a:t>
            </a:r>
            <a:r>
              <a:rPr lang="lv-LV" sz="2000" b="1" dirty="0">
                <a:latin typeface="Calibri" panose="020F0502020204030204" pitchFamily="34" charset="0"/>
              </a:rPr>
              <a:t> </a:t>
            </a:r>
            <a:r>
              <a:rPr lang="en-GB" sz="2160" b="1" dirty="0"/>
              <a:t>21 787 </a:t>
            </a:r>
            <a:r>
              <a:rPr lang="lv-LV" sz="2000" dirty="0">
                <a:latin typeface="Calibri" panose="020F0502020204030204" pitchFamily="34" charset="0"/>
              </a:rPr>
              <a:t>personas</a:t>
            </a:r>
          </a:p>
          <a:p>
            <a:pPr marL="359986" indent="-3428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dirty="0">
                <a:latin typeface="Calibri" panose="020F0502020204030204" pitchFamily="34" charset="0"/>
              </a:rPr>
              <a:t>Vidējais piešķirtais pensijas apmērs </a:t>
            </a:r>
            <a:r>
              <a:rPr lang="lv-LV" sz="2000" i="1" dirty="0">
                <a:latin typeface="Calibri" panose="020F0502020204030204" pitchFamily="34" charset="0"/>
              </a:rPr>
              <a:t>(ar piemaksu)</a:t>
            </a:r>
            <a:r>
              <a:rPr lang="lv-LV" sz="2000" dirty="0">
                <a:latin typeface="Calibri" panose="020F0502020204030204" pitchFamily="34" charset="0"/>
              </a:rPr>
              <a:t> – </a:t>
            </a:r>
            <a:r>
              <a:rPr lang="en-GB" sz="2000" b="1" dirty="0">
                <a:latin typeface="Calibri" panose="020F0502020204030204" pitchFamily="34" charset="0"/>
              </a:rPr>
              <a:t>542 </a:t>
            </a:r>
            <a:r>
              <a:rPr lang="lv-LV" sz="2000" dirty="0">
                <a:latin typeface="Calibri" panose="020F0502020204030204" pitchFamily="34" charset="0"/>
              </a:rPr>
              <a:t>EUR</a:t>
            </a:r>
          </a:p>
          <a:p>
            <a:pPr marL="359986" indent="-3428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dirty="0">
                <a:latin typeface="Calibri" panose="020F0502020204030204" pitchFamily="34" charset="0"/>
              </a:rPr>
              <a:t>Vidējais darba stāžs – </a:t>
            </a:r>
            <a:r>
              <a:rPr lang="en-GB" sz="2000" b="1" dirty="0">
                <a:latin typeface="Calibri" panose="020F0502020204030204" pitchFamily="34" charset="0"/>
              </a:rPr>
              <a:t>36 </a:t>
            </a:r>
            <a:r>
              <a:rPr lang="lv-LV" sz="2000" dirty="0">
                <a:latin typeface="Calibri" panose="020F0502020204030204" pitchFamily="34" charset="0"/>
              </a:rPr>
              <a:t>gadi</a:t>
            </a:r>
          </a:p>
          <a:p>
            <a:pPr marL="359986" indent="-3428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dirty="0">
                <a:latin typeface="Calibri" panose="020F0502020204030204" pitchFamily="34" charset="0"/>
              </a:rPr>
              <a:t>Vidējais vecums – </a:t>
            </a:r>
            <a:r>
              <a:rPr lang="en-GB" sz="2000" b="1" dirty="0">
                <a:latin typeface="Calibri" panose="020F0502020204030204" pitchFamily="34" charset="0"/>
              </a:rPr>
              <a:t>63,7</a:t>
            </a:r>
            <a:r>
              <a:rPr lang="lv-LV" sz="2000" dirty="0">
                <a:latin typeface="Calibri" panose="020F0502020204030204" pitchFamily="34" charset="0"/>
              </a:rPr>
              <a:t> gadi</a:t>
            </a:r>
          </a:p>
          <a:p>
            <a:pPr marL="359986" indent="-3428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dirty="0">
                <a:latin typeface="Calibri" panose="020F0502020204030204" pitchFamily="34" charset="0"/>
              </a:rPr>
              <a:t>Pensionējās priekšlaicīgi – </a:t>
            </a:r>
            <a:r>
              <a:rPr lang="en-GB" sz="2000" b="1" dirty="0">
                <a:latin typeface="Calibri" panose="020F0502020204030204" pitchFamily="34" charset="0"/>
              </a:rPr>
              <a:t>14</a:t>
            </a:r>
            <a:r>
              <a:rPr lang="lv-LV" sz="2000" dirty="0">
                <a:latin typeface="Calibri" panose="020F0502020204030204" pitchFamily="34" charset="0"/>
              </a:rPr>
              <a:t>%</a:t>
            </a:r>
          </a:p>
          <a:p>
            <a:pPr marL="359986" indent="-3428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dirty="0">
                <a:latin typeface="Calibri" panose="020F0502020204030204" pitchFamily="34" charset="0"/>
              </a:rPr>
              <a:t>Piemērots pensijas sākuma kapitāla atvieglojums – </a:t>
            </a:r>
            <a:r>
              <a:rPr lang="en-GB" sz="2000" b="1" dirty="0">
                <a:latin typeface="Calibri" panose="020F0502020204030204" pitchFamily="34" charset="0"/>
              </a:rPr>
              <a:t>48 </a:t>
            </a:r>
            <a:r>
              <a:rPr lang="lv-LV" sz="2000" dirty="0">
                <a:latin typeface="Calibri" panose="020F0502020204030204" pitchFamily="34" charset="0"/>
              </a:rPr>
              <a:t>%</a:t>
            </a:r>
          </a:p>
          <a:p>
            <a:pPr marL="359986" indent="-3428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dirty="0">
                <a:latin typeface="Calibri" panose="020F0502020204030204" pitchFamily="34" charset="0"/>
              </a:rPr>
              <a:t>Valsts minimālās pensijas saņēmēji – </a:t>
            </a:r>
            <a:r>
              <a:rPr lang="en-GB" sz="2000" b="1" dirty="0">
                <a:latin typeface="Calibri" panose="020F0502020204030204" pitchFamily="34" charset="0"/>
              </a:rPr>
              <a:t>15</a:t>
            </a:r>
            <a:r>
              <a:rPr lang="lv-LV" sz="2000" dirty="0">
                <a:latin typeface="Calibri" panose="020F0502020204030204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984090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7DF222B-3BF1-4856-8C53-BCE6EC341A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1012" y="565485"/>
            <a:ext cx="8960704" cy="5366084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3AF337-A3EC-42DB-B921-6E7F2D23DD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E4DE1-508E-4122-9F23-DA475A3D9B15}" type="slidenum">
              <a:rPr lang="lv-LV" altLang="lv-LV" smtClean="0"/>
              <a:pPr/>
              <a:t>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427756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84D5E-F0DF-4197-B97F-400A41632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577" y="357981"/>
            <a:ext cx="8914827" cy="1374566"/>
          </a:xfrm>
        </p:spPr>
        <p:txBody>
          <a:bodyPr>
            <a:normAutofit/>
          </a:bodyPr>
          <a:lstStyle/>
          <a:p>
            <a:pPr algn="ctr"/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Minimālo ienākumu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sliekš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ņ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pārskatīšana</a:t>
            </a:r>
            <a:b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attiecas uz: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7708C3A-76EE-482E-A2FB-EEDBA4ABCA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7688" y="1841691"/>
            <a:ext cx="11034716" cy="426757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789EB6-6012-4294-BE1D-D29A51547D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E4DE1-508E-4122-9F23-DA475A3D9B15}" type="slidenum">
              <a:rPr lang="lv-LV" altLang="lv-LV" smtClean="0"/>
              <a:pPr/>
              <a:t>6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78955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63F9E-BE34-4A50-A048-788747D11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131216"/>
            <a:ext cx="11029616" cy="759660"/>
          </a:xfrm>
        </p:spPr>
        <p:txBody>
          <a:bodyPr>
            <a:normAutofit fontScale="90000"/>
          </a:bodyPr>
          <a:lstStyle/>
          <a:p>
            <a:pPr algn="ctr"/>
            <a:r>
              <a:rPr lang="lv-LV" b="1" dirty="0">
                <a:latin typeface="Verdana" panose="020B0604030504040204" pitchFamily="34" charset="0"/>
                <a:ea typeface="Verdana" panose="020B0604030504040204" pitchFamily="34" charset="0"/>
              </a:rPr>
              <a:t>2023.gada grozījumi likumos* paredz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12005-EDD6-4771-AA04-43BDC0034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1976612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lv-LV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noteikt minimālo ienākumu sliekšņa </a:t>
            </a:r>
            <a:r>
              <a:rPr lang="lv-LV" sz="2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aprēķina metodoloģiju </a:t>
            </a:r>
            <a:r>
              <a:rPr lang="lv-LV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(šobrīd -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lv-LV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minimālo ienākumu sliekšņu vērtības </a:t>
            </a:r>
            <a:r>
              <a:rPr lang="lv-LV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noteik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lv-LV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as</a:t>
            </a:r>
            <a:r>
              <a:rPr lang="lv-LV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absolūtos apmēros)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;</a:t>
            </a:r>
            <a:endParaRPr lang="lv-LV" sz="2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lv-LV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pilnveidot minimālo ienākumu sliekšņu </a:t>
            </a:r>
            <a:r>
              <a:rPr lang="lv-LV" sz="2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pārskatīšanas regularitāti</a:t>
            </a:r>
            <a:r>
              <a:rPr lang="lv-LV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, nosakot, ka minimālo ienākumu sliekšņus pārskata katru gadu (šobrīd – vismaz reizi trijos gados)</a:t>
            </a:r>
            <a:r>
              <a:rPr lang="en-US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  <a:endParaRPr lang="lv-LV" sz="2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D1AB1FB-21BC-4E8C-A242-B03B88D21253}"/>
              </a:ext>
            </a:extLst>
          </p:cNvPr>
          <p:cNvSpPr txBox="1">
            <a:spLocks/>
          </p:cNvSpPr>
          <p:nvPr/>
        </p:nvSpPr>
        <p:spPr>
          <a:xfrm>
            <a:off x="460215" y="5203595"/>
            <a:ext cx="11029615" cy="12930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Grozījumi likumā “Par sociālo drošību”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Grozījumi Valsts sociālo pabalstu likumā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Grozījumi likumā “Par valsts pensijām”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Grozījumi likumā “Par obligāto sociālo apdrošināšanu pret nelaimes gadījumiem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darbā un arodslimībām”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Grozījumi Sociālo pakalpojumu un sociālās palīdzības likumā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A43F9F-6D12-4BA8-ADA3-92B6F4612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EE9-4ABE-4689-9E95-C4D450B384BA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24360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D9D33AF-E4AB-4DBB-B8AB-E792965F44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4162056"/>
              </p:ext>
            </p:extLst>
          </p:nvPr>
        </p:nvGraphicFramePr>
        <p:xfrm>
          <a:off x="1410583" y="556181"/>
          <a:ext cx="8823325" cy="6148392"/>
        </p:xfrm>
        <a:graphic>
          <a:graphicData uri="http://schemas.openxmlformats.org/drawingml/2006/table">
            <a:tbl>
              <a:tblPr/>
              <a:tblGrid>
                <a:gridCol w="2274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6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5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4454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Minimālās vecuma pensijas</a:t>
                      </a:r>
                      <a:endParaRPr kumimoji="0" lang="lv-LV" altLang="lv-LV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74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 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Euro</a:t>
                      </a: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 mēnesī no 01.01.2021.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Euro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 mēnesī no 01.0</a:t>
                      </a:r>
                      <a:r>
                        <a:rPr kumimoji="0" lang="en-US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7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.2023.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74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Pensijas vecuma personām 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136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157 (25% no </a:t>
                      </a:r>
                      <a:r>
                        <a:rPr kumimoji="0" lang="lv-LV" altLang="lv-LV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mediānas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)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084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Personām ar invaliditāti kopš bērnības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163 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188 (30% no </a:t>
                      </a:r>
                      <a:r>
                        <a:rPr kumimoji="0" lang="lv-LV" altLang="lv-LV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mediānas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)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745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Minimālās invaliditātes pensijas</a:t>
                      </a:r>
                      <a:endParaRPr kumimoji="0" lang="lv-LV" altLang="lv-LV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 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Koeficients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Euro</a:t>
                      </a: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 mēnesī no 01.01.2021.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Euro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 mēnesī no 01.0</a:t>
                      </a:r>
                      <a:r>
                        <a:rPr kumimoji="0" lang="en-US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7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.2023.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745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Kopš bērnības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67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I grupa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1.6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260,80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300,8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67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II grupa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1.4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228,20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263,2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67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III grupa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Bāze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163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188 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(30% no </a:t>
                      </a:r>
                      <a:r>
                        <a:rPr kumimoji="0" lang="lv-LV" altLang="lv-LV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mediānas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)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6745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Pārējās personas ar invaliditāti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67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I grupa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1.6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217,60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251,2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67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II grupa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1.4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190,40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219,8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67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III grupa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Bāze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136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157 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(25% no </a:t>
                      </a:r>
                      <a:r>
                        <a:rPr kumimoji="0" lang="lv-LV" altLang="lv-LV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mediānas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)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6745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Minimālās pensijas apgādnieka zaudējuma gadījumā</a:t>
                      </a:r>
                      <a:endParaRPr kumimoji="0" lang="lv-LV" altLang="lv-LV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674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 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Euro</a:t>
                      </a: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 mēnesī no 01.01.2021.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Euro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 mēnesī no 01.0</a:t>
                      </a:r>
                      <a:r>
                        <a:rPr kumimoji="0" lang="en-US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7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.2023.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674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Līdz 6 gadu vecumam (ieskaitot)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136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157 (25% no IM)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674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No 7 gadu vecuma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163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1406" marR="71406" marT="35702" marB="35702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188 (30% no IM)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EBAA92D0-C1C2-4124-9FC6-C4DDD78EE888}"/>
              </a:ext>
            </a:extLst>
          </p:cNvPr>
          <p:cNvSpPr>
            <a:spLocks noGrp="1"/>
          </p:cNvSpPr>
          <p:nvPr/>
        </p:nvSpPr>
        <p:spPr bwMode="auto">
          <a:xfrm>
            <a:off x="1659118" y="59293"/>
            <a:ext cx="8201319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 fontScale="97500"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lv-LV" altLang="lv-LV" sz="1800" dirty="0">
                <a:ea typeface="MS PGothic" panose="020B0600070205080204" pitchFamily="34" charset="-128"/>
              </a:rPr>
              <a:t>Minimālo ienākumu sliekšņi </a:t>
            </a:r>
            <a:r>
              <a:rPr lang="lv-LV" altLang="lv-LV" sz="1800" u="sng" dirty="0">
                <a:ea typeface="MS PGothic" panose="020B0600070205080204" pitchFamily="34" charset="-128"/>
              </a:rPr>
              <a:t>minimālo pensiju </a:t>
            </a:r>
            <a:r>
              <a:rPr lang="lv-LV" altLang="lv-LV" sz="1800" dirty="0">
                <a:ea typeface="MS PGothic" panose="020B0600070205080204" pitchFamily="34" charset="-128"/>
              </a:rPr>
              <a:t>noteikšanā</a:t>
            </a:r>
            <a:endParaRPr lang="lv-LV" sz="1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5F6EE0-A93E-4EC2-A80A-E0A0312E6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EE9-4ABE-4689-9E95-C4D450B384BA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088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DB7355A-8828-4BE0-9B50-983E9C5B7B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5852451"/>
              </p:ext>
            </p:extLst>
          </p:nvPr>
        </p:nvGraphicFramePr>
        <p:xfrm>
          <a:off x="1653107" y="861554"/>
          <a:ext cx="8885786" cy="5605232"/>
        </p:xfrm>
        <a:graphic>
          <a:graphicData uri="http://schemas.openxmlformats.org/drawingml/2006/table">
            <a:tbl>
              <a:tblPr/>
              <a:tblGrid>
                <a:gridCol w="1917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14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8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4687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Personām ar invaliditāti </a:t>
                      </a:r>
                      <a:endParaRPr kumimoji="0" lang="lv-LV" altLang="lv-LV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Invaliditātes grupa</a:t>
                      </a:r>
                      <a:endParaRPr kumimoji="0" lang="lv-LV" altLang="lv-LV" sz="14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Koef.</a:t>
                      </a:r>
                      <a:endParaRPr kumimoji="0" lang="lv-LV" altLang="lv-LV" sz="1400" b="0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Euro</a:t>
                      </a:r>
                      <a:r>
                        <a:rPr kumimoji="0" lang="lv-LV" altLang="lv-LV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 mēnesī no 01.01.2021.</a:t>
                      </a:r>
                      <a:endParaRPr kumimoji="0" lang="lv-LV" altLang="lv-LV" sz="14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Euro</a:t>
                      </a:r>
                      <a:r>
                        <a:rPr kumimoji="0" lang="lv-LV" altLang="lv-LV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 mēnesī no 01.0</a:t>
                      </a:r>
                      <a:r>
                        <a:rPr kumimoji="0" lang="en-US" altLang="lv-LV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7</a:t>
                      </a:r>
                      <a:r>
                        <a:rPr kumimoji="0" lang="lv-LV" altLang="lv-LV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.2023.</a:t>
                      </a:r>
                      <a:endParaRPr kumimoji="0" lang="lv-LV" altLang="lv-LV" sz="14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6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I grupa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1,4 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190,40 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219, 80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606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n</a:t>
                      </a:r>
                      <a:r>
                        <a:rPr kumimoji="0" lang="lv-LV" altLang="lv-LV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estrādājošs</a:t>
                      </a:r>
                      <a:r>
                        <a:rPr kumimoji="0" lang="en-US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*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247, 52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285, 74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6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II grupa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1,2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163,20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188, 40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606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n</a:t>
                      </a:r>
                      <a:r>
                        <a:rPr kumimoji="0" lang="lv-LV" altLang="lv-LV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estrādājošs</a:t>
                      </a:r>
                      <a:r>
                        <a:rPr kumimoji="0" lang="en-US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**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195, 84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226, 08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6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III grupa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Bāze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136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157 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(25% no </a:t>
                      </a:r>
                      <a:r>
                        <a:rPr kumimoji="0" lang="lv-LV" altLang="lv-LV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mediānas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)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687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just" defTabSz="938213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Pārējās personas ar invaliditāti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76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I grupa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1,4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152,60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175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606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n</a:t>
                      </a:r>
                      <a:r>
                        <a:rPr kumimoji="0" lang="lv-LV" altLang="lv-LV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estrādājošs</a:t>
                      </a:r>
                      <a:r>
                        <a:rPr kumimoji="0" lang="en-US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*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198,38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227, 50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76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II grupa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1,2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130,80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150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606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n</a:t>
                      </a:r>
                      <a:r>
                        <a:rPr kumimoji="0" lang="lv-LV" altLang="lv-LV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estrādājošs</a:t>
                      </a:r>
                      <a:r>
                        <a:rPr kumimoji="0" lang="en-US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**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156,96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180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76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III grupa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Bāze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311150" algn="l"/>
                          <a:tab pos="431800" algn="ctr"/>
                        </a:tabLst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311150" algn="l"/>
                          <a:tab pos="431800" algn="ctr"/>
                        </a:tabLst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311150" algn="l"/>
                          <a:tab pos="431800" algn="ctr"/>
                        </a:tabLst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311150" algn="l"/>
                          <a:tab pos="431800" algn="ctr"/>
                        </a:tabLst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tabLst>
                          <a:tab pos="311150" algn="l"/>
                          <a:tab pos="431800" algn="ctr"/>
                        </a:tabLst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311150" algn="l"/>
                          <a:tab pos="431800" algn="ctr"/>
                        </a:tabLst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311150" algn="l"/>
                          <a:tab pos="431800" algn="ctr"/>
                        </a:tabLst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311150" algn="l"/>
                          <a:tab pos="431800" algn="ctr"/>
                        </a:tabLst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311150" algn="l"/>
                          <a:tab pos="431800" algn="ctr"/>
                        </a:tabLst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1150" algn="l"/>
                          <a:tab pos="431800" algn="ctr"/>
                        </a:tabLst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109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125 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(20% no </a:t>
                      </a:r>
                      <a:r>
                        <a:rPr kumimoji="0" lang="lv-LV" altLang="lv-LV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mediānas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)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4687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Pensijas vecumu sasniegušām personām</a:t>
                      </a:r>
                      <a:endParaRPr kumimoji="0" lang="lv-LV" altLang="lv-LV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7606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just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 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109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125 (20% no </a:t>
                      </a:r>
                      <a:r>
                        <a:rPr kumimoji="0" lang="lv-LV" altLang="lv-LV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mediānas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)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4687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Apgādnieka zaudējuma gadījumā</a:t>
                      </a:r>
                      <a:endParaRPr kumimoji="0" lang="lv-LV" altLang="lv-LV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760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Līdz 6 gadu vecumam (ieskaitot)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136</a:t>
                      </a: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157 (25% no </a:t>
                      </a:r>
                      <a:r>
                        <a:rPr kumimoji="0" lang="lv-LV" altLang="lv-LV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mediānas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)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760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No 7 gadu vecuma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163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70263" marR="70263" marT="35129" marB="35129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188 (30% no </a:t>
                      </a:r>
                      <a:r>
                        <a:rPr kumimoji="0" lang="lv-LV" altLang="lv-LV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mediānas</a:t>
                      </a: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MS PGothic" panose="020B0600070205080204" pitchFamily="34" charset="-128"/>
                        </a:rPr>
                        <a:t>)</a:t>
                      </a:r>
                      <a:endParaRPr kumimoji="0" lang="lv-LV" altLang="lv-LV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92B36103-5443-49BC-B7A2-66E30C42CF94}"/>
              </a:ext>
            </a:extLst>
          </p:cNvPr>
          <p:cNvSpPr>
            <a:spLocks noGrp="1"/>
          </p:cNvSpPr>
          <p:nvPr/>
        </p:nvSpPr>
        <p:spPr bwMode="auto">
          <a:xfrm>
            <a:off x="697584" y="75415"/>
            <a:ext cx="11494416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lv-LV" altLang="lv-LV" sz="1800" dirty="0">
                <a:ea typeface="MS PGothic" panose="020B0600070205080204" pitchFamily="34" charset="-128"/>
              </a:rPr>
              <a:t>Minimālo ienākumu sliekšņi </a:t>
            </a:r>
            <a:r>
              <a:rPr lang="lv-LV" altLang="lv-LV" sz="1800" u="sng" dirty="0">
                <a:ea typeface="MS PGothic" panose="020B0600070205080204" pitchFamily="34" charset="-128"/>
              </a:rPr>
              <a:t>valsts sociālā nodrošinājuma pabalsta </a:t>
            </a:r>
            <a:r>
              <a:rPr lang="lv-LV" altLang="lv-LV" sz="1800" dirty="0">
                <a:ea typeface="MS PGothic" panose="020B0600070205080204" pitchFamily="34" charset="-128"/>
              </a:rPr>
              <a:t>noteikšanā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73DB7A-84DF-4171-8275-F2A16BF0B09D}"/>
              </a:ext>
            </a:extLst>
          </p:cNvPr>
          <p:cNvSpPr/>
          <p:nvPr/>
        </p:nvSpPr>
        <p:spPr>
          <a:xfrm>
            <a:off x="211382" y="6543355"/>
            <a:ext cx="117692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</a:rPr>
              <a:t>* 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+ 30% piemaksa no I invaliditātes grupai noteiktā apmēr</a:t>
            </a: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</a:rPr>
              <a:t>a 	** 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+ </a:t>
            </a: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0% piemaksa no </a:t>
            </a: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I invaliditātes grupai noteiktā apmēr</a:t>
            </a: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lv-LV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83212A-99FA-48DE-BAF9-A1F2DDBC4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EE9-4ABE-4689-9E95-C4D450B384BA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00157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971</Words>
  <Application>Microsoft Office PowerPoint</Application>
  <PresentationFormat>Widescreen</PresentationFormat>
  <Paragraphs>211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ＭＳ Ｐゴシック</vt:lpstr>
      <vt:lpstr>ＭＳ Ｐゴシック</vt:lpstr>
      <vt:lpstr>Arial</vt:lpstr>
      <vt:lpstr>Calibri</vt:lpstr>
      <vt:lpstr>Calibri Light</vt:lpstr>
      <vt:lpstr>Tahoma</vt:lpstr>
      <vt:lpstr>Times New Roman</vt:lpstr>
      <vt:lpstr>Verdana</vt:lpstr>
      <vt:lpstr>Wingdings 2</vt:lpstr>
      <vt:lpstr>Office Theme</vt:lpstr>
      <vt:lpstr> Par valsts atbalstu senioriem</vt:lpstr>
      <vt:lpstr>Vecuma pensiju saņēmēja portrets    2023.gada janvārī</vt:lpstr>
      <vt:lpstr>PowerPoint Presentation</vt:lpstr>
      <vt:lpstr>Jaunpieškirto vecuma pensiju saņēmēja portrets 2022.gadā</vt:lpstr>
      <vt:lpstr>PowerPoint Presentation</vt:lpstr>
      <vt:lpstr>Minimālo ienākumu sliekšņu pārskatīšana  attiecas uz:</vt:lpstr>
      <vt:lpstr>2023.gada grozījumi likumos* paredz </vt:lpstr>
      <vt:lpstr>PowerPoint Presentation</vt:lpstr>
      <vt:lpstr>PowerPoint Presentation</vt:lpstr>
      <vt:lpstr>Minimālo ienākumu sliekšņi sociālajā palīdzībā</vt:lpstr>
      <vt:lpstr>Nepieciešamais papildu finansējums 2023.gadā </vt:lpstr>
      <vt:lpstr>Pensiju indeksācija</vt:lpstr>
      <vt:lpstr> Pensiju indeksācija 2023.gadā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Kristīne Zirnīte</dc:creator>
  <cp:lastModifiedBy>Dace Trušinska</cp:lastModifiedBy>
  <cp:revision>18</cp:revision>
  <dcterms:created xsi:type="dcterms:W3CDTF">2023-02-21T13:45:23Z</dcterms:created>
  <dcterms:modified xsi:type="dcterms:W3CDTF">2023-03-01T10:07:53Z</dcterms:modified>
</cp:coreProperties>
</file>